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7" r:id="rId2"/>
    <p:sldMasterId id="2147483675" r:id="rId3"/>
    <p:sldMasterId id="2147483687" r:id="rId4"/>
  </p:sldMasterIdLst>
  <p:notesMasterIdLst>
    <p:notesMasterId r:id="rId29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ftaylor\Documents\DATA%20Info%20TMR\Copy%20of%20Graduation%20Rates%20for%20Peer%20Institution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r>
              <a:rPr lang="en-US" b="0" dirty="0" smtClean="0">
                <a:solidFill>
                  <a:srgbClr val="FFFFFF"/>
                </a:solidFill>
              </a:rPr>
              <a:t>Percentage of Adults, 25 and over, with PSE Certificates/Degrees,</a:t>
            </a:r>
            <a:r>
              <a:rPr lang="en-US" b="0" baseline="0" dirty="0" smtClean="0">
                <a:solidFill>
                  <a:srgbClr val="FFFFFF"/>
                </a:solidFill>
              </a:rPr>
              <a:t> by Race/Ethnicity</a:t>
            </a:r>
            <a:endParaRPr lang="en-US" b="0" dirty="0">
              <a:solidFill>
                <a:srgbClr val="FFFFFF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White, Non-Hispanic</c:v>
                </c:pt>
                <c:pt idx="1">
                  <c:v>Black</c:v>
                </c:pt>
                <c:pt idx="2">
                  <c:v>Hispanic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46.2</c:v>
                </c:pt>
                <c:pt idx="1">
                  <c:v>32.5</c:v>
                </c:pt>
                <c:pt idx="2">
                  <c:v>22.8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18054696"/>
        <c:axId val="2118837848"/>
      </c:barChart>
      <c:catAx>
        <c:axId val="-2118054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8837848"/>
        <c:crosses val="autoZero"/>
        <c:auto val="1"/>
        <c:lblAlgn val="ctr"/>
        <c:lblOffset val="100"/>
        <c:noMultiLvlLbl val="0"/>
      </c:catAx>
      <c:valAx>
        <c:axId val="2118837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8054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r>
              <a:rPr lang="en-US" b="0" dirty="0" smtClean="0">
                <a:solidFill>
                  <a:srgbClr val="FFFFFF"/>
                </a:solidFill>
              </a:rPr>
              <a:t>Median Household Income, by</a:t>
            </a:r>
            <a:r>
              <a:rPr lang="en-US" b="0" baseline="0" dirty="0" smtClean="0">
                <a:solidFill>
                  <a:srgbClr val="FFFFFF"/>
                </a:solidFill>
              </a:rPr>
              <a:t> Race and Ethnicity, 2012</a:t>
            </a:r>
            <a:endParaRPr lang="en-US" b="0" dirty="0">
              <a:solidFill>
                <a:srgbClr val="FFFFFF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White, Non-Hispanic</c:v>
                </c:pt>
                <c:pt idx="1">
                  <c:v>Black</c:v>
                </c:pt>
                <c:pt idx="2">
                  <c:v>Hispanic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 formatCode="&quot;$&quot;#,##0_);[Red]\(&quot;$&quot;#,##0\)">
                  <c:v>57009.0</c:v>
                </c:pt>
                <c:pt idx="1">
                  <c:v>33321.0</c:v>
                </c:pt>
                <c:pt idx="2" formatCode="&quot;$&quot;#,##0_);[Red]\(&quot;$&quot;#,##0\)">
                  <c:v>39005.0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17974504"/>
        <c:axId val="2119111128"/>
      </c:barChart>
      <c:catAx>
        <c:axId val="-2117974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9111128"/>
        <c:crosses val="autoZero"/>
        <c:auto val="1"/>
        <c:lblAlgn val="ctr"/>
        <c:lblOffset val="100"/>
        <c:noMultiLvlLbl val="0"/>
      </c:catAx>
      <c:valAx>
        <c:axId val="2119111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7974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r>
              <a:rPr lang="en-US" b="0" dirty="0" smtClean="0">
                <a:solidFill>
                  <a:srgbClr val="FFFFFF"/>
                </a:solidFill>
              </a:rPr>
              <a:t>Percentage K-12 Enrollment in the United States, 2014, by Race &amp; Ethnicity  </a:t>
            </a:r>
            <a:endParaRPr lang="en-US" b="0" dirty="0">
              <a:solidFill>
                <a:srgbClr val="FFFFFF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Black Students</c:v>
                </c:pt>
                <c:pt idx="1">
                  <c:v>Hispanic Students</c:v>
                </c:pt>
                <c:pt idx="2">
                  <c:v>Asian Students</c:v>
                </c:pt>
                <c:pt idx="3">
                  <c:v>Amer. Indian/Hawaiian/Alaskan </c:v>
                </c:pt>
                <c:pt idx="4">
                  <c:v>Two or More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15.5</c:v>
                </c:pt>
                <c:pt idx="1">
                  <c:v>25.6</c:v>
                </c:pt>
                <c:pt idx="2">
                  <c:v>5.7</c:v>
                </c:pt>
                <c:pt idx="3">
                  <c:v>1.0</c:v>
                </c:pt>
                <c:pt idx="4">
                  <c:v>2.8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Black Students</c:v>
                </c:pt>
                <c:pt idx="1">
                  <c:v>Hispanic Students</c:v>
                </c:pt>
                <c:pt idx="2">
                  <c:v>Asian Students</c:v>
                </c:pt>
                <c:pt idx="3">
                  <c:v>Amer. Indian/Hawaiian/Alaskan </c:v>
                </c:pt>
                <c:pt idx="4">
                  <c:v>Two or More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Black Students</c:v>
                </c:pt>
                <c:pt idx="1">
                  <c:v>Hispanic Students</c:v>
                </c:pt>
                <c:pt idx="2">
                  <c:v>Asian Students</c:v>
                </c:pt>
                <c:pt idx="3">
                  <c:v>Amer. Indian/Hawaiian/Alaskan </c:v>
                </c:pt>
                <c:pt idx="4">
                  <c:v>Two or More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48043192"/>
        <c:axId val="-2048052456"/>
      </c:barChart>
      <c:catAx>
        <c:axId val="-2048043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8052456"/>
        <c:crosses val="autoZero"/>
        <c:auto val="1"/>
        <c:lblAlgn val="ctr"/>
        <c:lblOffset val="100"/>
        <c:noMultiLvlLbl val="0"/>
      </c:catAx>
      <c:valAx>
        <c:axId val="-2048052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8043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Sheet3!$B$3</c:f>
              <c:strCache>
                <c:ptCount val="1"/>
                <c:pt idx="0">
                  <c:v>Ten Years Ago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0.00271426181492259"/>
                  <c:y val="-0.0675069956358819"/>
                </c:manualLayout>
              </c:layout>
              <c:tx>
                <c:rich>
                  <a:bodyPr/>
                  <a:lstStyle/>
                  <a:p>
                    <a:fld id="{907679A1-4D7C-4DB6-B9D3-60F213C5FB4C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00431475139275698"/>
                  <c:y val="-0.0599391992603087"/>
                </c:manualLayout>
              </c:layout>
              <c:tx>
                <c:rich>
                  <a:bodyPr/>
                  <a:lstStyle/>
                  <a:p>
                    <a:fld id="{286122D0-3534-4183-8217-80C81BE27D8F}" type="VALUE">
                      <a:rPr lang="en-US" smtClean="0"/>
                      <a:pPr/>
                      <a:t>[VALUE]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.0102494090480017"/>
                  <c:y val="-0.0523714028847354"/>
                </c:manualLayout>
              </c:layout>
              <c:tx>
                <c:rich>
                  <a:bodyPr/>
                  <a:lstStyle/>
                  <a:p>
                    <a:fld id="{E5DB6CA2-CBEE-40B7-A1C0-EC4B569C71C1}" type="VALUE">
                      <a:rPr lang="en-US" smtClean="0"/>
                      <a:pPr/>
                      <a:t>[VALUE]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Sheet3!$A$4:$A$6</c:f>
              <c:strCache>
                <c:ptCount val="3"/>
                <c:pt idx="0">
                  <c:v>White</c:v>
                </c:pt>
                <c:pt idx="1">
                  <c:v>African American</c:v>
                </c:pt>
                <c:pt idx="2">
                  <c:v>Hispanic</c:v>
                </c:pt>
              </c:strCache>
            </c:strRef>
          </c:cat>
          <c:val>
            <c:numRef>
              <c:f>Sheet3!$B$4:$B$6</c:f>
              <c:numCache>
                <c:formatCode>General</c:formatCode>
                <c:ptCount val="3"/>
                <c:pt idx="0">
                  <c:v>31.6</c:v>
                </c:pt>
                <c:pt idx="1">
                  <c:v>25.6</c:v>
                </c:pt>
                <c:pt idx="2">
                  <c:v>22.0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48234056"/>
        <c:axId val="-2048242744"/>
        <c:axId val="0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Sheet3!$C$3</c15:sqref>
                        </c15:formulaRef>
                      </c:ext>
                    </c:extLst>
                    <c:strCache>
                      <c:ptCount val="1"/>
                      <c:pt idx="0">
                        <c:v>Today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2">
                          <a:tint val="100000"/>
                          <a:shade val="100000"/>
                          <a:satMod val="130000"/>
                        </a:schemeClr>
                      </a:gs>
                      <a:gs pos="100000">
                        <a:schemeClr val="accent2">
                          <a:tint val="50000"/>
                          <a:shade val="100000"/>
                          <a:satMod val="350000"/>
                        </a:scheme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c:spPr>
                <c:invertIfNegative val="0"/>
                <c:dLbls>
                  <c:dLbl>
                    <c:idx val="0"/>
                    <c:layout>
                      <c:manualLayout>
                        <c:x val="1.3539128080151638E-2"/>
                        <c:y val="9.8335854765506714E-2"/>
                      </c:manualLayout>
                    </c:layout>
                    <c:tx>
                      <c:rich>
                        <a:bodyPr/>
                        <a:lstStyle/>
                        <a:p>
                          <a:fld id="{E49A8379-C3DC-43F9-BD4B-38B26575E8B8}" type="VALUE">
                            <a:rPr lang="en-US"/>
                            <a:pPr/>
                            <a:t>[VALUE]</a:t>
                          </a:fld>
                          <a:r>
                            <a:rPr lang="en-US"/>
                            <a:t>%</a:t>
                          </a:r>
                        </a:p>
                      </c:rich>
                    </c:tx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showDataLabelsRange val="0"/>
                      </c:ext>
                    </c:extLst>
                  </c:dLbl>
                  <c:dLbl>
                    <c:idx val="1"/>
                    <c:layout>
                      <c:manualLayout>
                        <c:x val="1.2185215272136474E-2"/>
                        <c:y val="0.12355017650025214"/>
                      </c:manualLayout>
                    </c:layout>
                    <c:tx>
                      <c:rich>
                        <a:bodyPr/>
                        <a:lstStyle/>
                        <a:p>
                          <a:fld id="{3AB70ABB-67BE-4471-B3F7-BA70A7A01B08}" type="VALUE">
                            <a:rPr lang="en-US"/>
                            <a:pPr/>
                            <a:t>[VALUE]</a:t>
                          </a:fld>
                          <a:r>
                            <a:rPr lang="en-US"/>
                            <a:t>%</a:t>
                          </a:r>
                        </a:p>
                      </c:rich>
                    </c:tx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showDataLabelsRange val="0"/>
                      </c:ext>
                    </c:extLst>
                  </c:dLbl>
                  <c:dLbl>
                    <c:idx val="2"/>
                    <c:layout>
                      <c:manualLayout>
                        <c:x val="1.4893040888166802E-2"/>
                        <c:y val="0.18406454866364094"/>
                      </c:manualLayout>
                    </c:layout>
                    <c:tx>
                      <c:rich>
                        <a:bodyPr/>
                        <a:lstStyle/>
                        <a:p>
                          <a:fld id="{FC49FD37-15BB-4023-9F31-43DDDD1D4813}" type="VALUE">
                            <a:rPr lang="en-US"/>
                            <a:pPr/>
                            <a:t>[VALUE]</a:t>
                          </a:fld>
                          <a:r>
                            <a:rPr lang="en-US"/>
                            <a:t>%</a:t>
                          </a:r>
                        </a:p>
                      </c:rich>
                    </c:tx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showDataLabelsRange val="0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0" i="0" u="none" strike="noStrike" kern="1200" baseline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Sheet3!$A$4:$A$6</c15:sqref>
                        </c15:formulaRef>
                      </c:ext>
                    </c:extLst>
                    <c:strCache>
                      <c:ptCount val="3"/>
                      <c:pt idx="0">
                        <c:v>White</c:v>
                      </c:pt>
                      <c:pt idx="1">
                        <c:v>African American</c:v>
                      </c:pt>
                      <c:pt idx="2">
                        <c:v>Hispanic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Sheet3!$C$4:$C$6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50.4</c:v>
                      </c:pt>
                      <c:pt idx="1">
                        <c:v>56.3</c:v>
                      </c:pt>
                      <c:pt idx="2">
                        <c:v>54.8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Sheet3!$D$3</c15:sqref>
                        </c15:formulaRef>
                      </c:ext>
                    </c:extLst>
                    <c:strCache>
                      <c:ptCount val="1"/>
                      <c:pt idx="0">
                        <c:v>Today, with Clearinghouse Data Added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3">
                          <a:tint val="100000"/>
                          <a:shade val="100000"/>
                          <a:satMod val="130000"/>
                        </a:schemeClr>
                      </a:gs>
                      <a:gs pos="100000">
                        <a:schemeClr val="accent3">
                          <a:tint val="50000"/>
                          <a:shade val="100000"/>
                          <a:satMod val="350000"/>
                        </a:scheme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c:spPr>
                <c:invertIfNegative val="0"/>
                <c:dLbls>
                  <c:dLbl>
                    <c:idx val="0"/>
                    <c:layout>
                      <c:manualLayout>
                        <c:x val="1.083130246412131E-2"/>
                        <c:y val="0.12355017650025214"/>
                      </c:manualLayout>
                    </c:layout>
                    <c:tx>
                      <c:rich>
                        <a:bodyPr/>
                        <a:lstStyle/>
                        <a:p>
                          <a:fld id="{E18AE411-D3BC-45C1-BCFA-71A763896EEA}" type="VALUE">
                            <a:rPr lang="en-US"/>
                            <a:pPr/>
                            <a:t>[VALUE]</a:t>
                          </a:fld>
                          <a:r>
                            <a:rPr lang="en-US"/>
                            <a:t>%</a:t>
                          </a:r>
                        </a:p>
                      </c:rich>
                    </c:tx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0"/>
                      </c:ext>
                    </c:extLst>
                  </c:dLbl>
                  <c:dLbl>
                    <c:idx val="1"/>
                    <c:layout>
                      <c:manualLayout>
                        <c:x val="1.7600866504197128E-2"/>
                        <c:y val="0.11598587997982854"/>
                      </c:manualLayout>
                    </c:layout>
                    <c:tx>
                      <c:rich>
                        <a:bodyPr/>
                        <a:lstStyle/>
                        <a:p>
                          <a:fld id="{A7B5AE7C-FBDC-40C1-A58C-09B0F6FD0D1D}" type="VALUE">
                            <a:rPr lang="en-US"/>
                            <a:pPr/>
                            <a:t>[VALUE]</a:t>
                          </a:fld>
                          <a:r>
                            <a:rPr lang="en-US"/>
                            <a:t>%</a:t>
                          </a:r>
                        </a:p>
                      </c:rich>
                    </c:tx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0"/>
                      </c:ext>
                    </c:extLst>
                  </c:dLbl>
                  <c:dLbl>
                    <c:idx val="2"/>
                    <c:layout>
                      <c:manualLayout>
                        <c:x val="1.7600866504197031E-2"/>
                        <c:y val="0.17145738779626829"/>
                      </c:manualLayout>
                    </c:layout>
                    <c:tx>
                      <c:rich>
                        <a:bodyPr/>
                        <a:lstStyle/>
                        <a:p>
                          <a:fld id="{2CC5BFCB-8825-407F-A930-F42AAE318AB4}" type="VALUE">
                            <a:rPr lang="en-US"/>
                            <a:pPr/>
                            <a:t>[VALUE]</a:t>
                          </a:fld>
                          <a:r>
                            <a:rPr lang="en-US"/>
                            <a:t>%</a:t>
                          </a:r>
                        </a:p>
                      </c:rich>
                    </c:tx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0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0" i="0" u="none" strike="noStrike" kern="1200" baseline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Sheet3!$A$4:$A$6</c15:sqref>
                        </c15:formulaRef>
                      </c:ext>
                    </c:extLst>
                    <c:strCache>
                      <c:ptCount val="3"/>
                      <c:pt idx="0">
                        <c:v>White</c:v>
                      </c:pt>
                      <c:pt idx="1">
                        <c:v>African American</c:v>
                      </c:pt>
                      <c:pt idx="2">
                        <c:v>Hispanic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Sheet3!$D$4:$D$6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76.900000000000006</c:v>
                      </c:pt>
                      <c:pt idx="1">
                        <c:v>75.8</c:v>
                      </c:pt>
                      <c:pt idx="2">
                        <c:v>95.2</c:v>
                      </c:pt>
                    </c:numCache>
                  </c:numRef>
                </c:val>
              </c15:ser>
            </c15:filteredBarSeries>
          </c:ext>
        </c:extLst>
      </c:bar3DChart>
      <c:catAx>
        <c:axId val="-20482340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8242744"/>
        <c:crosses val="autoZero"/>
        <c:auto val="1"/>
        <c:lblAlgn val="ctr"/>
        <c:lblOffset val="100"/>
        <c:noMultiLvlLbl val="0"/>
      </c:catAx>
      <c:valAx>
        <c:axId val="-2048242744"/>
        <c:scaling>
          <c:orientation val="minMax"/>
          <c:max val="100.0"/>
          <c:min val="15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8234056"/>
        <c:crosses val="autoZero"/>
        <c:crossBetween val="between"/>
        <c:majorUnit val="15.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4299755471128"/>
          <c:y val="0.284909061113656"/>
          <c:w val="0.436535526031793"/>
          <c:h val="0.04459382795518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2"/>
          </a:solidFill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 dirty="0" smtClean="0"/>
              <a:t>Percent of GSU Undergraduates on PELL</a:t>
            </a:r>
            <a:endParaRPr lang="en-US" sz="2000" dirty="0"/>
          </a:p>
        </c:rich>
      </c:tx>
      <c:layout>
        <c:manualLayout>
          <c:xMode val="edge"/>
          <c:yMode val="edge"/>
          <c:x val="0.24544371489363"/>
          <c:y val="0.025886762759575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402843786466934"/>
          <c:y val="0.14832914411058"/>
          <c:w val="0.945688209588138"/>
          <c:h val="0.789060873976432"/>
        </c:manualLayout>
      </c:layout>
      <c:lineChart>
        <c:grouping val="standard"/>
        <c:varyColors val="0"/>
        <c:ser>
          <c:idx val="0"/>
          <c:order val="0"/>
          <c:tx>
            <c:strRef>
              <c:f>data!$B$3</c:f>
              <c:strCache>
                <c:ptCount val="1"/>
                <c:pt idx="0">
                  <c:v>New Freshmen</c:v>
                </c:pt>
              </c:strCache>
            </c:strRef>
          </c:tx>
          <c:spPr>
            <a:ln w="57150">
              <a:solidFill>
                <a:srgbClr val="274897"/>
              </a:solidFill>
            </a:ln>
          </c:spPr>
          <c:marker>
            <c:spPr>
              <a:solidFill>
                <a:srgbClr val="C00000">
                  <a:alpha val="98000"/>
                </a:srgbClr>
              </a:solidFill>
              <a:ln w="57150">
                <a:solidFill>
                  <a:srgbClr val="274897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latin typeface="Calibri" panose="020F050202020403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data!$A$4:$A$11</c:f>
              <c:strCache>
                <c:ptCount val="8"/>
                <c:pt idx="0">
                  <c:v>Fall 2007 </c:v>
                </c:pt>
                <c:pt idx="1">
                  <c:v>Fall 2008 </c:v>
                </c:pt>
                <c:pt idx="2">
                  <c:v>Fall 2009 </c:v>
                </c:pt>
                <c:pt idx="3">
                  <c:v>Fall 2010 </c:v>
                </c:pt>
                <c:pt idx="4">
                  <c:v>Fall 2011 </c:v>
                </c:pt>
                <c:pt idx="5">
                  <c:v>Fall 2012</c:v>
                </c:pt>
                <c:pt idx="6">
                  <c:v>Fall 2013</c:v>
                </c:pt>
                <c:pt idx="7">
                  <c:v>Fall 2014</c:v>
                </c:pt>
              </c:strCache>
            </c:strRef>
          </c:cat>
          <c:val>
            <c:numRef>
              <c:f>data!$B$4:$B$11</c:f>
              <c:numCache>
                <c:formatCode>0%</c:formatCode>
                <c:ptCount val="8"/>
                <c:pt idx="0">
                  <c:v>0.31</c:v>
                </c:pt>
                <c:pt idx="1">
                  <c:v>0.32</c:v>
                </c:pt>
                <c:pt idx="2">
                  <c:v>0.4</c:v>
                </c:pt>
                <c:pt idx="3">
                  <c:v>0.48</c:v>
                </c:pt>
                <c:pt idx="4">
                  <c:v>0.51</c:v>
                </c:pt>
                <c:pt idx="5">
                  <c:v>0.56</c:v>
                </c:pt>
                <c:pt idx="6">
                  <c:v>0.58</c:v>
                </c:pt>
                <c:pt idx="7">
                  <c:v>0.59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48422904"/>
        <c:axId val="-2048428200"/>
      </c:lineChart>
      <c:catAx>
        <c:axId val="-20484229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 b="0"/>
            </a:pPr>
            <a:endParaRPr lang="en-US"/>
          </a:p>
        </c:txPr>
        <c:crossAx val="-2048428200"/>
        <c:crosses val="autoZero"/>
        <c:auto val="1"/>
        <c:lblAlgn val="ctr"/>
        <c:lblOffset val="100"/>
        <c:noMultiLvlLbl val="0"/>
      </c:catAx>
      <c:valAx>
        <c:axId val="-2048428200"/>
        <c:scaling>
          <c:orientation val="minMax"/>
          <c:max val="0.6"/>
          <c:min val="0.2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4842290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0D3C5-BB93-004A-B2F3-CD5288E5FEB1}" type="datetimeFigureOut">
              <a:rPr lang="en-US" smtClean="0"/>
              <a:t>10/20/15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4A686-51C1-AC49-A881-1BF88407B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49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3AC84-ED81-467B-A45E-1B601BE1EBC9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2763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3AC84-ED81-467B-A45E-1B601BE1EBC9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2270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41783" y="1124262"/>
            <a:ext cx="4025348" cy="303550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3AC84-ED81-467B-A45E-1B601BE1EBC9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7086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2" y="2130440"/>
            <a:ext cx="8295087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6201-275A-0447-B6BC-465BF6A90E68}" type="slidenum">
              <a:rPr lang="en-US" smtClean="0">
                <a:latin typeface="Rockwell"/>
              </a:rPr>
              <a:pPr/>
              <a:t>‹#›</a:t>
            </a:fld>
            <a:endParaRPr lang="en-US"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3610767339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6201-275A-0447-B6BC-465BF6A90E68}" type="slidenum">
              <a:rPr lang="en-US" smtClean="0">
                <a:latin typeface="Rockwell"/>
              </a:rPr>
              <a:pPr/>
              <a:t>‹#›</a:t>
            </a:fld>
            <a:endParaRPr lang="en-US"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110538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6201-275A-0447-B6BC-465BF6A90E68}" type="slidenum">
              <a:rPr lang="en-US" smtClean="0">
                <a:latin typeface="Rockwell"/>
              </a:rPr>
              <a:pPr/>
              <a:t>‹#›</a:t>
            </a:fld>
            <a:endParaRPr lang="en-US"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302551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6201-275A-0447-B6BC-465BF6A90E68}" type="slidenum">
              <a:rPr lang="en-US" smtClean="0">
                <a:latin typeface="Rockwell"/>
              </a:rPr>
              <a:pPr/>
              <a:t>‹#›</a:t>
            </a:fld>
            <a:endParaRPr lang="en-US"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4588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-background-0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61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40" indent="0" algn="ctr">
              <a:buNone/>
              <a:defRPr/>
            </a:lvl2pPr>
            <a:lvl3pPr marL="642882" indent="0" algn="ctr">
              <a:buNone/>
              <a:defRPr/>
            </a:lvl3pPr>
            <a:lvl4pPr marL="964323" indent="0" algn="ctr">
              <a:buNone/>
              <a:defRPr/>
            </a:lvl4pPr>
            <a:lvl5pPr marL="1285763" indent="0" algn="ctr">
              <a:buNone/>
              <a:defRPr/>
            </a:lvl5pPr>
            <a:lvl6pPr marL="1607205" indent="0" algn="ctr">
              <a:buNone/>
              <a:defRPr/>
            </a:lvl6pPr>
            <a:lvl7pPr marL="1928645" indent="0" algn="ctr">
              <a:buNone/>
              <a:defRPr/>
            </a:lvl7pPr>
            <a:lvl8pPr marL="2250086" indent="0" algn="ctr">
              <a:buNone/>
              <a:defRPr/>
            </a:lvl8pPr>
            <a:lvl9pPr marL="257152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EF76D-1650-46E5-BC07-6ED29418F7F7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850660985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B270D-3615-4C4F-B153-52FE361DDA40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2154848682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40" indent="0">
              <a:buNone/>
              <a:defRPr sz="1300"/>
            </a:lvl2pPr>
            <a:lvl3pPr marL="642882" indent="0">
              <a:buNone/>
              <a:defRPr sz="1100"/>
            </a:lvl3pPr>
            <a:lvl4pPr marL="964323" indent="0">
              <a:buNone/>
              <a:defRPr sz="1000"/>
            </a:lvl4pPr>
            <a:lvl5pPr marL="1285763" indent="0">
              <a:buNone/>
              <a:defRPr sz="1000"/>
            </a:lvl5pPr>
            <a:lvl6pPr marL="1607205" indent="0">
              <a:buNone/>
              <a:defRPr sz="1000"/>
            </a:lvl6pPr>
            <a:lvl7pPr marL="1928645" indent="0">
              <a:buNone/>
              <a:defRPr sz="1000"/>
            </a:lvl7pPr>
            <a:lvl8pPr marL="2250086" indent="0">
              <a:buNone/>
              <a:defRPr sz="1000"/>
            </a:lvl8pPr>
            <a:lvl9pPr marL="257152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CE410-B60E-4ED2-A9B4-ADEEE305019A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2377624618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7586" y="3580805"/>
            <a:ext cx="3830836" cy="17502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3580805"/>
            <a:ext cx="3830836" cy="17502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9A530-2005-477A-8BB6-7C353EFB8040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36205869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45022-7BED-4F59-8626-C2600C1CFDD1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4030486906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13784-5F74-45F9-AF18-C3F72479ABD3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671404779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89468" cy="4742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6201-275A-0447-B6BC-465BF6A90E68}" type="slidenum">
              <a:rPr lang="en-US" smtClean="0">
                <a:latin typeface="Rockwell"/>
              </a:rPr>
              <a:pPr/>
              <a:t>‹#›</a:t>
            </a:fld>
            <a:endParaRPr lang="en-US"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1808387419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E466A-B043-41A4-BAAE-29DEDFCD3AB3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3842863165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4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F9952-5AD1-4B10-8CBA-96DE7D0EBB23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605713718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40" indent="0">
              <a:buNone/>
              <a:defRPr sz="2000"/>
            </a:lvl2pPr>
            <a:lvl3pPr marL="642882" indent="0">
              <a:buNone/>
              <a:defRPr sz="1700"/>
            </a:lvl3pPr>
            <a:lvl4pPr marL="964323" indent="0">
              <a:buNone/>
              <a:defRPr sz="1400"/>
            </a:lvl4pPr>
            <a:lvl5pPr marL="1285763" indent="0">
              <a:buNone/>
              <a:defRPr sz="1400"/>
            </a:lvl5pPr>
            <a:lvl6pPr marL="1607205" indent="0">
              <a:buNone/>
              <a:defRPr sz="1400"/>
            </a:lvl6pPr>
            <a:lvl7pPr marL="1928645" indent="0">
              <a:buNone/>
              <a:defRPr sz="1400"/>
            </a:lvl7pPr>
            <a:lvl8pPr marL="2250086" indent="0">
              <a:buNone/>
              <a:defRPr sz="1400"/>
            </a:lvl8pPr>
            <a:lvl9pPr marL="2571527" indent="0">
              <a:buNone/>
              <a:defRPr sz="1400"/>
            </a:lvl9pPr>
          </a:lstStyle>
          <a:p>
            <a:pPr lvl="0"/>
            <a:endParaRPr lang="en-US" noProof="0" dirty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4DA51-39B9-444A-A94C-1FAB3F36D948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3482338193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491A8-41A6-4FCE-8620-B41B59448573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303404382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4208" y="2370833"/>
            <a:ext cx="1942207" cy="296019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7587" y="2370833"/>
            <a:ext cx="5719465" cy="296019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81AF8-99C3-41C2-913F-D66BCB8B9896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79862326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9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24" indent="0" algn="ctr">
              <a:buNone/>
              <a:defRPr/>
            </a:lvl2pPr>
            <a:lvl3pPr marL="642849" indent="0" algn="ctr">
              <a:buNone/>
              <a:defRPr/>
            </a:lvl3pPr>
            <a:lvl4pPr marL="964274" indent="0" algn="ctr">
              <a:buNone/>
              <a:defRPr/>
            </a:lvl4pPr>
            <a:lvl5pPr marL="1285697" indent="0" algn="ctr">
              <a:buNone/>
              <a:defRPr/>
            </a:lvl5pPr>
            <a:lvl6pPr marL="1607123" indent="0" algn="ctr">
              <a:buNone/>
              <a:defRPr/>
            </a:lvl6pPr>
            <a:lvl7pPr marL="1928546" indent="0" algn="ctr">
              <a:buNone/>
              <a:defRPr/>
            </a:lvl7pPr>
            <a:lvl8pPr marL="2249971" indent="0" algn="ctr">
              <a:buNone/>
              <a:defRPr/>
            </a:lvl8pPr>
            <a:lvl9pPr marL="257139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4BD1F-4842-48CC-9E1C-1B933FA7B083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088146789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9D3B3-5CDD-42D3-B2FC-1FBE682DEE55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4109008492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24" indent="0">
              <a:buNone/>
              <a:defRPr sz="1300"/>
            </a:lvl2pPr>
            <a:lvl3pPr marL="642849" indent="0">
              <a:buNone/>
              <a:defRPr sz="1100"/>
            </a:lvl3pPr>
            <a:lvl4pPr marL="964274" indent="0">
              <a:buNone/>
              <a:defRPr sz="1000"/>
            </a:lvl4pPr>
            <a:lvl5pPr marL="1285697" indent="0">
              <a:buNone/>
              <a:defRPr sz="1000"/>
            </a:lvl5pPr>
            <a:lvl6pPr marL="1607123" indent="0">
              <a:buNone/>
              <a:defRPr sz="1000"/>
            </a:lvl6pPr>
            <a:lvl7pPr marL="1928546" indent="0">
              <a:buNone/>
              <a:defRPr sz="1000"/>
            </a:lvl7pPr>
            <a:lvl8pPr marL="2249971" indent="0">
              <a:buNone/>
              <a:defRPr sz="1000"/>
            </a:lvl8pPr>
            <a:lvl9pPr marL="257139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34022-015F-44D3-809F-EC271B972B50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2958672041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414" y="1415356"/>
            <a:ext cx="4063008" cy="471041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415356"/>
            <a:ext cx="4063008" cy="471041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811F0-26F8-4703-BCCA-95D2AAF08D65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2710510790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4AF42-181D-48C8-9FCA-E719784CE903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731311389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6201-275A-0447-B6BC-465BF6A90E68}" type="slidenum">
              <a:rPr lang="en-US" smtClean="0">
                <a:latin typeface="Rockwell"/>
              </a:rPr>
              <a:pPr/>
              <a:t>‹#›</a:t>
            </a:fld>
            <a:endParaRPr lang="en-US"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2968653533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F77B5-CB08-4F44-913D-993CDE839D02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780496568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2E93D-9678-4692-8075-862EAE19E21B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774313488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5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66A96-78F8-4FA4-8B18-FD399E6E6292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2017287288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24" indent="0">
              <a:buNone/>
              <a:defRPr sz="2000"/>
            </a:lvl2pPr>
            <a:lvl3pPr marL="642849" indent="0">
              <a:buNone/>
              <a:defRPr sz="1700"/>
            </a:lvl3pPr>
            <a:lvl4pPr marL="964274" indent="0">
              <a:buNone/>
              <a:defRPr sz="1400"/>
            </a:lvl4pPr>
            <a:lvl5pPr marL="1285697" indent="0">
              <a:buNone/>
              <a:defRPr sz="1400"/>
            </a:lvl5pPr>
            <a:lvl6pPr marL="1607123" indent="0">
              <a:buNone/>
              <a:defRPr sz="1400"/>
            </a:lvl6pPr>
            <a:lvl7pPr marL="1928546" indent="0">
              <a:buNone/>
              <a:defRPr sz="1400"/>
            </a:lvl7pPr>
            <a:lvl8pPr marL="2249971" indent="0">
              <a:buNone/>
              <a:defRPr sz="1400"/>
            </a:lvl8pPr>
            <a:lvl9pPr marL="2571396" indent="0">
              <a:buNone/>
              <a:defRPr sz="1400"/>
            </a:lvl9pPr>
          </a:lstStyle>
          <a:p>
            <a:pPr lvl="0"/>
            <a:endParaRPr lang="en-US" noProof="0" dirty="0" smtClean="0">
              <a:sym typeface="Verdan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E4BD1-9431-4B0B-A9F8-2B228C44E8B4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4053686338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56C4-0CE0-4C78-928D-72DB460C623D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756061342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9926" y="1"/>
            <a:ext cx="2138660" cy="612576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0599" y="1"/>
            <a:ext cx="6312173" cy="612576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FC3A0-858B-4997-9656-1DAB5A54B043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783616538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36868"/>
            <a:ext cx="9144000" cy="4286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84C0F9-1805-40D2-8064-186404777B3B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2219436184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6201-275A-0447-B6BC-465BF6A90E68}" type="slidenum">
              <a:rPr lang="en-US" smtClean="0">
                <a:latin typeface="Rockwell"/>
              </a:rPr>
              <a:pPr/>
              <a:t>‹#›</a:t>
            </a:fld>
            <a:endParaRPr lang="en-US"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2284290415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6201-275A-0447-B6BC-465BF6A90E68}" type="slidenum">
              <a:rPr lang="en-US" smtClean="0">
                <a:latin typeface="Rockwell"/>
              </a:rPr>
              <a:pPr/>
              <a:t>‹#›</a:t>
            </a:fld>
            <a:endParaRPr lang="en-US"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3248370175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6201-275A-0447-B6BC-465BF6A90E68}" type="slidenum">
              <a:rPr lang="en-US" smtClean="0">
                <a:latin typeface="Rockwell"/>
              </a:rPr>
              <a:pPr/>
              <a:t>‹#›</a:t>
            </a:fld>
            <a:endParaRPr lang="en-US"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4042011473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2" y="2130428"/>
            <a:ext cx="8295087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6201-275A-0447-B6BC-465BF6A90E68}" type="slidenum">
              <a:rPr lang="en-US" smtClean="0">
                <a:latin typeface="Rockwell"/>
              </a:rPr>
              <a:pPr/>
              <a:t>‹#›</a:t>
            </a:fld>
            <a:endParaRPr lang="en-US"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260706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89468" cy="4742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6201-275A-0447-B6BC-465BF6A90E68}" type="slidenum">
              <a:rPr lang="en-US" smtClean="0">
                <a:latin typeface="Rockwell"/>
              </a:rPr>
              <a:pPr/>
              <a:t>‹#›</a:t>
            </a:fld>
            <a:endParaRPr lang="en-US"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356157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6201-275A-0447-B6BC-465BF6A90E68}" type="slidenum">
              <a:rPr lang="en-US" smtClean="0">
                <a:latin typeface="Rockwell"/>
              </a:rPr>
              <a:pPr/>
              <a:t>‹#›</a:t>
            </a:fld>
            <a:endParaRPr lang="en-US"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247359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57210" y="417006"/>
            <a:ext cx="8289469" cy="59393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 defTabSz="457130"/>
            <a:endParaRPr lang="en-US" sz="1100">
              <a:solidFill>
                <a:srgbClr val="FFFFFF"/>
              </a:solidFill>
              <a:latin typeface="Rockwel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9" y="274638"/>
            <a:ext cx="8289469" cy="1143000"/>
          </a:xfrm>
          <a:prstGeom prst="rect">
            <a:avLst/>
          </a:prstGeom>
          <a:solidFill>
            <a:schemeClr val="accent1"/>
          </a:solidFill>
        </p:spPr>
        <p:txBody>
          <a:bodyPr vert="horz" lIns="91425" tIns="45713" rIns="91425" bIns="457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79491"/>
            <a:ext cx="5562600" cy="241984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defTabSz="457130"/>
            <a:endParaRPr lang="en-US" dirty="0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79491"/>
            <a:ext cx="2133600" cy="241984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pPr defTabSz="457130"/>
            <a:fld id="{5CC96201-275A-0447-B6BC-465BF6A90E68}" type="slidenum">
              <a:rPr lang="en-US" smtClean="0">
                <a:latin typeface="Rockwell"/>
              </a:rPr>
              <a:pPr defTabSz="457130"/>
              <a:t>‹#›</a:t>
            </a:fld>
            <a:endParaRPr lang="en-US" dirty="0"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2646556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 xmlns:p14="http://schemas.microsoft.com/office/powerpoint/2010/main" spd="slow">
    <p:wipe dir="r"/>
  </p:transition>
  <p:hf sldNum="0" hdr="0" ftr="0" dt="0"/>
  <p:txStyles>
    <p:titleStyle>
      <a:lvl1pPr algn="l" defTabSz="457130" rtl="0" eaLnBrk="1" latinLnBrk="0" hangingPunct="1">
        <a:spcBef>
          <a:spcPct val="0"/>
        </a:spcBef>
        <a:buNone/>
        <a:defRPr sz="36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457130" rtl="0" eaLnBrk="1" latinLnBrk="0" hangingPunct="1">
        <a:spcBef>
          <a:spcPct val="20000"/>
        </a:spcBef>
        <a:buClr>
          <a:schemeClr val="accent2"/>
        </a:buClr>
        <a:buSzPct val="106000"/>
        <a:buFont typeface="Wingdings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45713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45713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45713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45713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57204" y="416994"/>
            <a:ext cx="8289469" cy="59393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 defTabSz="457130"/>
            <a:endParaRPr lang="en-US" sz="1100">
              <a:solidFill>
                <a:srgbClr val="FFFFFF"/>
              </a:solidFill>
              <a:latin typeface="Rockwel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3" y="274638"/>
            <a:ext cx="8289469" cy="1143000"/>
          </a:xfrm>
          <a:prstGeom prst="rect">
            <a:avLst/>
          </a:prstGeom>
          <a:solidFill>
            <a:schemeClr val="accent1"/>
          </a:solidFill>
        </p:spPr>
        <p:txBody>
          <a:bodyPr vert="horz" lIns="91425" tIns="45713" rIns="91425" bIns="457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79491"/>
            <a:ext cx="5562600" cy="241984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defTabSz="457130"/>
            <a:endParaRPr lang="en-US" dirty="0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79491"/>
            <a:ext cx="2133600" cy="241984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pPr defTabSz="457130"/>
            <a:fld id="{5CC96201-275A-0447-B6BC-465BF6A90E68}" type="slidenum">
              <a:rPr lang="en-US" smtClean="0">
                <a:latin typeface="Rockwell"/>
              </a:rPr>
              <a:pPr defTabSz="457130"/>
              <a:t>‹#›</a:t>
            </a:fld>
            <a:endParaRPr lang="en-US" dirty="0"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7433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457130" rtl="0" eaLnBrk="1" latinLnBrk="0" hangingPunct="1">
        <a:spcBef>
          <a:spcPct val="0"/>
        </a:spcBef>
        <a:buNone/>
        <a:defRPr sz="36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457130" rtl="0" eaLnBrk="1" latinLnBrk="0" hangingPunct="1">
        <a:spcBef>
          <a:spcPct val="20000"/>
        </a:spcBef>
        <a:buClr>
          <a:schemeClr val="accent2"/>
        </a:buClr>
        <a:buSzPct val="106000"/>
        <a:buFont typeface="Wingdings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45713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45713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45713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45713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7586" y="2370833"/>
            <a:ext cx="7768828" cy="120997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26787" tIns="26787" rIns="26787" bIns="267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ahoma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586" y="3580805"/>
            <a:ext cx="7768828" cy="175021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26787" tIns="26787" rIns="26787" bIns="267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18841" y="6500813"/>
            <a:ext cx="207615" cy="22324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64288" tIns="32144" rIns="64288" bIns="32144" numCol="1" anchor="ctr" anchorCtr="0" compatLnSpc="1">
            <a:prstTxWarp prst="textNoShape">
              <a:avLst/>
            </a:prstTxWarp>
          </a:bodyPr>
          <a:lstStyle>
            <a:lvl1pPr algn="r">
              <a:defRPr sz="1100" smtClean="0">
                <a:solidFill>
                  <a:srgbClr val="878787"/>
                </a:solidFill>
                <a:latin typeface="Calibri" pitchFamily="34" charset="0"/>
                <a:ea typeface="ＭＳ Ｐゴシック" charset="-128"/>
                <a:sym typeface="Calibri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8126A91-5826-4C5B-881F-4283C2F9EB5F}" type="slidenum">
              <a:rPr lang="en-US">
                <a:cs typeface="ヒラギノ角ゴ ProN W3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3986628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 xmlns:p14="http://schemas.microsoft.com/office/powerpoint/2010/main"/>
  <p:hf hdr="0" ftr="0" dt="0"/>
  <p:txStyles>
    <p:titleStyle>
      <a:lvl1pPr algn="l" rtl="0" eaLnBrk="0" fontAlgn="base" hangingPunct="0">
        <a:lnSpc>
          <a:spcPts val="3023"/>
        </a:lnSpc>
        <a:spcBef>
          <a:spcPct val="0"/>
        </a:spcBef>
        <a:spcAft>
          <a:spcPct val="0"/>
        </a:spcAft>
        <a:defRPr sz="4800">
          <a:solidFill>
            <a:srgbClr val="BF2126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Tahoma" pitchFamily="34" charset="0"/>
        </a:defRPr>
      </a:lvl1pPr>
      <a:lvl2pPr algn="l" rtl="0" eaLnBrk="0" fontAlgn="base" hangingPunct="0">
        <a:lnSpc>
          <a:spcPts val="3023"/>
        </a:lnSpc>
        <a:spcBef>
          <a:spcPct val="0"/>
        </a:spcBef>
        <a:spcAft>
          <a:spcPct val="0"/>
        </a:spcAft>
        <a:defRPr sz="4800">
          <a:solidFill>
            <a:srgbClr val="BF2126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  <a:ea typeface="ヒラギノ角ゴ ProN W3" charset="0"/>
          <a:cs typeface="ヒラギノ角ゴ ProN W3" charset="0"/>
          <a:sym typeface="Tahoma" pitchFamily="34" charset="0"/>
        </a:defRPr>
      </a:lvl2pPr>
      <a:lvl3pPr algn="l" rtl="0" eaLnBrk="0" fontAlgn="base" hangingPunct="0">
        <a:lnSpc>
          <a:spcPts val="3023"/>
        </a:lnSpc>
        <a:spcBef>
          <a:spcPct val="0"/>
        </a:spcBef>
        <a:spcAft>
          <a:spcPct val="0"/>
        </a:spcAft>
        <a:defRPr sz="4800">
          <a:solidFill>
            <a:srgbClr val="BF2126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  <a:ea typeface="ヒラギノ角ゴ ProN W3" charset="0"/>
          <a:cs typeface="ヒラギノ角ゴ ProN W3" charset="0"/>
          <a:sym typeface="Tahoma" pitchFamily="34" charset="0"/>
        </a:defRPr>
      </a:lvl3pPr>
      <a:lvl4pPr algn="l" rtl="0" eaLnBrk="0" fontAlgn="base" hangingPunct="0">
        <a:lnSpc>
          <a:spcPts val="3023"/>
        </a:lnSpc>
        <a:spcBef>
          <a:spcPct val="0"/>
        </a:spcBef>
        <a:spcAft>
          <a:spcPct val="0"/>
        </a:spcAft>
        <a:defRPr sz="4800">
          <a:solidFill>
            <a:srgbClr val="BF2126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  <a:ea typeface="ヒラギノ角ゴ ProN W3" charset="0"/>
          <a:cs typeface="ヒラギノ角ゴ ProN W3" charset="0"/>
          <a:sym typeface="Tahoma" pitchFamily="34" charset="0"/>
        </a:defRPr>
      </a:lvl4pPr>
      <a:lvl5pPr algn="l" rtl="0" eaLnBrk="0" fontAlgn="base" hangingPunct="0">
        <a:lnSpc>
          <a:spcPts val="3023"/>
        </a:lnSpc>
        <a:spcBef>
          <a:spcPct val="0"/>
        </a:spcBef>
        <a:spcAft>
          <a:spcPct val="0"/>
        </a:spcAft>
        <a:defRPr sz="4800">
          <a:solidFill>
            <a:srgbClr val="BF2126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  <a:ea typeface="ヒラギノ角ゴ ProN W3" charset="0"/>
          <a:cs typeface="ヒラギノ角ゴ ProN W3" charset="0"/>
          <a:sym typeface="Tahoma" pitchFamily="34" charset="0"/>
        </a:defRPr>
      </a:lvl5pPr>
      <a:lvl6pPr marL="321440" algn="l" rtl="0" fontAlgn="base">
        <a:lnSpc>
          <a:spcPts val="3023"/>
        </a:lnSpc>
        <a:spcBef>
          <a:spcPct val="0"/>
        </a:spcBef>
        <a:spcAft>
          <a:spcPct val="0"/>
        </a:spcAft>
        <a:defRPr sz="4800">
          <a:solidFill>
            <a:srgbClr val="BF2126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  <a:ea typeface="ヒラギノ角ゴ ProN W3" charset="0"/>
          <a:cs typeface="ヒラギノ角ゴ ProN W3" charset="0"/>
          <a:sym typeface="Tahoma" charset="0"/>
        </a:defRPr>
      </a:lvl6pPr>
      <a:lvl7pPr marL="642882" algn="l" rtl="0" fontAlgn="base">
        <a:lnSpc>
          <a:spcPts val="3023"/>
        </a:lnSpc>
        <a:spcBef>
          <a:spcPct val="0"/>
        </a:spcBef>
        <a:spcAft>
          <a:spcPct val="0"/>
        </a:spcAft>
        <a:defRPr sz="4800">
          <a:solidFill>
            <a:srgbClr val="BF2126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  <a:ea typeface="ヒラギノ角ゴ ProN W3" charset="0"/>
          <a:cs typeface="ヒラギノ角ゴ ProN W3" charset="0"/>
          <a:sym typeface="Tahoma" charset="0"/>
        </a:defRPr>
      </a:lvl7pPr>
      <a:lvl8pPr marL="964323" algn="l" rtl="0" fontAlgn="base">
        <a:lnSpc>
          <a:spcPts val="3023"/>
        </a:lnSpc>
        <a:spcBef>
          <a:spcPct val="0"/>
        </a:spcBef>
        <a:spcAft>
          <a:spcPct val="0"/>
        </a:spcAft>
        <a:defRPr sz="4800">
          <a:solidFill>
            <a:srgbClr val="BF2126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  <a:ea typeface="ヒラギノ角ゴ ProN W3" charset="0"/>
          <a:cs typeface="ヒラギノ角ゴ ProN W3" charset="0"/>
          <a:sym typeface="Tahoma" charset="0"/>
        </a:defRPr>
      </a:lvl8pPr>
      <a:lvl9pPr marL="1285763" algn="l" rtl="0" fontAlgn="base">
        <a:lnSpc>
          <a:spcPts val="3023"/>
        </a:lnSpc>
        <a:spcBef>
          <a:spcPct val="0"/>
        </a:spcBef>
        <a:spcAft>
          <a:spcPct val="0"/>
        </a:spcAft>
        <a:defRPr sz="4800">
          <a:solidFill>
            <a:srgbClr val="BF2126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  <a:ea typeface="ヒラギノ角ゴ ProN W3" charset="0"/>
          <a:cs typeface="ヒラギノ角ゴ ProN W3" charset="0"/>
          <a:sym typeface="Tahoma" charset="0"/>
        </a:defRPr>
      </a:lvl9pPr>
    </p:titleStyle>
    <p:bodyStyle>
      <a:lvl1pPr marL="241080" indent="-241080" algn="l" rtl="0" eaLnBrk="0" fontAlgn="base" hangingPunct="0">
        <a:spcBef>
          <a:spcPts val="844"/>
        </a:spcBef>
        <a:spcAft>
          <a:spcPct val="0"/>
        </a:spcAft>
        <a:defRPr sz="3500">
          <a:solidFill>
            <a:srgbClr val="3965AF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pitchFamily="34" charset="0"/>
        </a:defRPr>
      </a:lvl1pPr>
      <a:lvl2pPr marL="428588" indent="-107147" algn="ctr" rtl="0" eaLnBrk="0" fontAlgn="base" hangingPunct="0">
        <a:spcBef>
          <a:spcPts val="773"/>
        </a:spcBef>
        <a:spcAft>
          <a:spcPct val="0"/>
        </a:spcAft>
        <a:defRPr sz="3500">
          <a:solidFill>
            <a:srgbClr val="878787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pitchFamily="34" charset="0"/>
        </a:defRPr>
      </a:lvl2pPr>
      <a:lvl3pPr marL="883963" indent="-241080" algn="ctr" rtl="0" eaLnBrk="0" fontAlgn="base" hangingPunct="0">
        <a:spcBef>
          <a:spcPts val="422"/>
        </a:spcBef>
        <a:spcAft>
          <a:spcPct val="0"/>
        </a:spcAft>
        <a:defRPr sz="3100">
          <a:solidFill>
            <a:srgbClr val="878787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pitchFamily="34" charset="0"/>
        </a:defRPr>
      </a:lvl3pPr>
      <a:lvl4pPr marL="1348266" indent="-383943" algn="ctr" rtl="0" eaLnBrk="0" fontAlgn="base" hangingPunct="0">
        <a:spcBef>
          <a:spcPts val="562"/>
        </a:spcBef>
        <a:spcAft>
          <a:spcPct val="0"/>
        </a:spcAft>
        <a:defRPr sz="2400">
          <a:solidFill>
            <a:srgbClr val="878787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pitchFamily="34" charset="0"/>
        </a:defRPr>
      </a:lvl4pPr>
      <a:lvl5pPr marL="1803641" indent="-517877" algn="ctr" rtl="0" eaLnBrk="0" fontAlgn="base" hangingPunct="0">
        <a:spcBef>
          <a:spcPts val="492"/>
        </a:spcBef>
        <a:spcAft>
          <a:spcPct val="0"/>
        </a:spcAft>
        <a:defRPr sz="2100">
          <a:solidFill>
            <a:srgbClr val="878787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pitchFamily="34" charset="0"/>
        </a:defRPr>
      </a:lvl5pPr>
      <a:lvl6pPr marL="2125081" algn="ctr" rtl="0" fontAlgn="base">
        <a:spcBef>
          <a:spcPts val="492"/>
        </a:spcBef>
        <a:spcAft>
          <a:spcPct val="0"/>
        </a:spcAft>
        <a:defRPr sz="2100">
          <a:solidFill>
            <a:srgbClr val="878787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charset="0"/>
        </a:defRPr>
      </a:lvl6pPr>
      <a:lvl7pPr marL="2446522" algn="ctr" rtl="0" fontAlgn="base">
        <a:spcBef>
          <a:spcPts val="492"/>
        </a:spcBef>
        <a:spcAft>
          <a:spcPct val="0"/>
        </a:spcAft>
        <a:defRPr sz="2100">
          <a:solidFill>
            <a:srgbClr val="878787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charset="0"/>
        </a:defRPr>
      </a:lvl7pPr>
      <a:lvl8pPr marL="2767963" algn="ctr" rtl="0" fontAlgn="base">
        <a:spcBef>
          <a:spcPts val="492"/>
        </a:spcBef>
        <a:spcAft>
          <a:spcPct val="0"/>
        </a:spcAft>
        <a:defRPr sz="2100">
          <a:solidFill>
            <a:srgbClr val="878787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charset="0"/>
        </a:defRPr>
      </a:lvl8pPr>
      <a:lvl9pPr marL="3089404" algn="ctr" rtl="0" fontAlgn="base">
        <a:spcBef>
          <a:spcPts val="492"/>
        </a:spcBef>
        <a:spcAft>
          <a:spcPct val="0"/>
        </a:spcAft>
        <a:defRPr sz="2100">
          <a:solidFill>
            <a:srgbClr val="878787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4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82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2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76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0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64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086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527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414" y="1415356"/>
            <a:ext cx="8233172" cy="4710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6785" tIns="26785" rIns="26785" bIns="267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Verdana" pitchFamily="34" charset="0"/>
              </a:rPr>
              <a:t>Click to edit Master text styles</a:t>
            </a:r>
          </a:p>
          <a:p>
            <a:pPr lvl="1"/>
            <a:r>
              <a:rPr lang="en-US" smtClean="0">
                <a:sym typeface="Arial" pitchFamily="34" charset="0"/>
              </a:rPr>
              <a:t>Second level</a:t>
            </a:r>
          </a:p>
          <a:p>
            <a:pPr lvl="2"/>
            <a:r>
              <a:rPr lang="en-US" smtClean="0">
                <a:sym typeface="Arial" pitchFamily="34" charset="0"/>
              </a:rPr>
              <a:t>Third level</a:t>
            </a:r>
          </a:p>
          <a:p>
            <a:pPr lvl="3"/>
            <a:r>
              <a:rPr lang="en-US" smtClean="0">
                <a:sym typeface="Arial" pitchFamily="34" charset="0"/>
              </a:rPr>
              <a:t>Fourth level</a:t>
            </a:r>
          </a:p>
          <a:p>
            <a:pPr lvl="4"/>
            <a:r>
              <a:rPr lang="en-US" smtClean="0">
                <a:sym typeface="Arial" pitchFamily="34" charset="0"/>
              </a:rPr>
              <a:t>Fifth level</a:t>
            </a:r>
          </a:p>
        </p:txBody>
      </p:sp>
      <p:sp>
        <p:nvSpPr>
          <p:cNvPr id="2050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491135" y="6500813"/>
            <a:ext cx="206499" cy="22324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64284" tIns="32142" rIns="64284" bIns="32142" numCol="1" anchor="ctr" anchorCtr="0" compatLnSpc="1">
            <a:prstTxWarp prst="textNoShape">
              <a:avLst/>
            </a:prstTxWarp>
          </a:bodyPr>
          <a:lstStyle>
            <a:lvl1pPr algn="r">
              <a:defRPr sz="1100" smtClean="0">
                <a:solidFill>
                  <a:srgbClr val="878787"/>
                </a:solidFill>
                <a:latin typeface="Calibri" pitchFamily="34" charset="0"/>
                <a:ea typeface="ＭＳ Ｐゴシック" charset="-128"/>
                <a:sym typeface="Calibri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984C0F9-1805-40D2-8064-186404777B3B}" type="slidenum">
              <a:rPr lang="en-US">
                <a:cs typeface="ヒラギノ角ゴ ProN W3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30598" y="2"/>
            <a:ext cx="8555756" cy="124122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26785" tIns="26785" rIns="26785" bIns="267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Verdana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9917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 xmlns:p14="http://schemas.microsoft.com/office/powerpoint/2010/main"/>
  <p:hf hdr="0" ftr="0" dt="0"/>
  <p:txStyles>
    <p:titleStyle>
      <a:lvl1pPr algn="l" rtl="0" eaLnBrk="0" fontAlgn="base" hangingPunct="0">
        <a:lnSpc>
          <a:spcPts val="3023"/>
        </a:lnSpc>
        <a:spcBef>
          <a:spcPct val="0"/>
        </a:spcBef>
        <a:spcAft>
          <a:spcPct val="0"/>
        </a:spcAft>
        <a:defRPr sz="45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Verdana" pitchFamily="34" charset="0"/>
        </a:defRPr>
      </a:lvl1pPr>
      <a:lvl2pPr algn="l" rtl="0" eaLnBrk="0" fontAlgn="base" hangingPunct="0">
        <a:lnSpc>
          <a:spcPts val="3023"/>
        </a:lnSpc>
        <a:spcBef>
          <a:spcPct val="0"/>
        </a:spcBef>
        <a:spcAft>
          <a:spcPct val="0"/>
        </a:spcAft>
        <a:defRPr sz="45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Verdana" charset="0"/>
          <a:ea typeface="ヒラギノ角ゴ ProN W3" charset="0"/>
          <a:cs typeface="ヒラギノ角ゴ ProN W3" charset="0"/>
          <a:sym typeface="Verdana" pitchFamily="34" charset="0"/>
        </a:defRPr>
      </a:lvl2pPr>
      <a:lvl3pPr algn="l" rtl="0" eaLnBrk="0" fontAlgn="base" hangingPunct="0">
        <a:lnSpc>
          <a:spcPts val="3023"/>
        </a:lnSpc>
        <a:spcBef>
          <a:spcPct val="0"/>
        </a:spcBef>
        <a:spcAft>
          <a:spcPct val="0"/>
        </a:spcAft>
        <a:defRPr sz="45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Verdana" charset="0"/>
          <a:ea typeface="ヒラギノ角ゴ ProN W3" charset="0"/>
          <a:cs typeface="ヒラギノ角ゴ ProN W3" charset="0"/>
          <a:sym typeface="Verdana" pitchFamily="34" charset="0"/>
        </a:defRPr>
      </a:lvl3pPr>
      <a:lvl4pPr algn="l" rtl="0" eaLnBrk="0" fontAlgn="base" hangingPunct="0">
        <a:lnSpc>
          <a:spcPts val="3023"/>
        </a:lnSpc>
        <a:spcBef>
          <a:spcPct val="0"/>
        </a:spcBef>
        <a:spcAft>
          <a:spcPct val="0"/>
        </a:spcAft>
        <a:defRPr sz="45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Verdana" charset="0"/>
          <a:ea typeface="ヒラギノ角ゴ ProN W3" charset="0"/>
          <a:cs typeface="ヒラギノ角ゴ ProN W3" charset="0"/>
          <a:sym typeface="Verdana" pitchFamily="34" charset="0"/>
        </a:defRPr>
      </a:lvl4pPr>
      <a:lvl5pPr algn="l" rtl="0" eaLnBrk="0" fontAlgn="base" hangingPunct="0">
        <a:lnSpc>
          <a:spcPts val="3023"/>
        </a:lnSpc>
        <a:spcBef>
          <a:spcPct val="0"/>
        </a:spcBef>
        <a:spcAft>
          <a:spcPct val="0"/>
        </a:spcAft>
        <a:defRPr sz="45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Verdana" charset="0"/>
          <a:ea typeface="ヒラギノ角ゴ ProN W3" charset="0"/>
          <a:cs typeface="ヒラギノ角ゴ ProN W3" charset="0"/>
          <a:sym typeface="Verdana" pitchFamily="34" charset="0"/>
        </a:defRPr>
      </a:lvl5pPr>
      <a:lvl6pPr marL="321424" algn="l" rtl="0" fontAlgn="base">
        <a:lnSpc>
          <a:spcPts val="3023"/>
        </a:lnSpc>
        <a:spcBef>
          <a:spcPct val="0"/>
        </a:spcBef>
        <a:spcAft>
          <a:spcPct val="0"/>
        </a:spcAft>
        <a:defRPr sz="45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Verdana" charset="0"/>
          <a:ea typeface="ヒラギノ角ゴ ProN W3" charset="0"/>
          <a:cs typeface="ヒラギノ角ゴ ProN W3" charset="0"/>
          <a:sym typeface="Verdana" charset="0"/>
        </a:defRPr>
      </a:lvl6pPr>
      <a:lvl7pPr marL="642849" algn="l" rtl="0" fontAlgn="base">
        <a:lnSpc>
          <a:spcPts val="3023"/>
        </a:lnSpc>
        <a:spcBef>
          <a:spcPct val="0"/>
        </a:spcBef>
        <a:spcAft>
          <a:spcPct val="0"/>
        </a:spcAft>
        <a:defRPr sz="45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Verdana" charset="0"/>
          <a:ea typeface="ヒラギノ角ゴ ProN W3" charset="0"/>
          <a:cs typeface="ヒラギノ角ゴ ProN W3" charset="0"/>
          <a:sym typeface="Verdana" charset="0"/>
        </a:defRPr>
      </a:lvl7pPr>
      <a:lvl8pPr marL="964274" algn="l" rtl="0" fontAlgn="base">
        <a:lnSpc>
          <a:spcPts val="3023"/>
        </a:lnSpc>
        <a:spcBef>
          <a:spcPct val="0"/>
        </a:spcBef>
        <a:spcAft>
          <a:spcPct val="0"/>
        </a:spcAft>
        <a:defRPr sz="45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Verdana" charset="0"/>
          <a:ea typeface="ヒラギノ角ゴ ProN W3" charset="0"/>
          <a:cs typeface="ヒラギノ角ゴ ProN W3" charset="0"/>
          <a:sym typeface="Verdana" charset="0"/>
        </a:defRPr>
      </a:lvl8pPr>
      <a:lvl9pPr marL="1285697" algn="l" rtl="0" fontAlgn="base">
        <a:lnSpc>
          <a:spcPts val="3023"/>
        </a:lnSpc>
        <a:spcBef>
          <a:spcPct val="0"/>
        </a:spcBef>
        <a:spcAft>
          <a:spcPct val="0"/>
        </a:spcAft>
        <a:defRPr sz="45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Verdana" charset="0"/>
          <a:ea typeface="ヒラギノ角ゴ ProN W3" charset="0"/>
          <a:cs typeface="ヒラギノ角ゴ ProN W3" charset="0"/>
          <a:sym typeface="Verdana" charset="0"/>
        </a:defRPr>
      </a:lvl9pPr>
    </p:titleStyle>
    <p:bodyStyle>
      <a:lvl1pPr marL="241068" indent="-241068" algn="l" rtl="0" eaLnBrk="0" fontAlgn="base" hangingPunct="0">
        <a:spcBef>
          <a:spcPts val="914"/>
        </a:spcBef>
        <a:spcAft>
          <a:spcPct val="0"/>
        </a:spcAft>
        <a:buSzPct val="93000"/>
        <a:buChar char="•"/>
        <a:defRPr sz="3800">
          <a:solidFill>
            <a:srgbClr val="274897"/>
          </a:solidFill>
          <a:latin typeface="+mn-lt"/>
          <a:ea typeface="+mn-ea"/>
          <a:cs typeface="+mn-cs"/>
          <a:sym typeface="Verdana" pitchFamily="34" charset="0"/>
        </a:defRPr>
      </a:lvl1pPr>
      <a:lvl2pPr marL="428566" indent="-200890" algn="l" rtl="0" eaLnBrk="0" fontAlgn="base" hangingPunct="0">
        <a:spcBef>
          <a:spcPts val="773"/>
        </a:spcBef>
        <a:spcAft>
          <a:spcPct val="0"/>
        </a:spcAft>
        <a:buClr>
          <a:srgbClr val="315AAD"/>
        </a:buClr>
        <a:buSzPct val="100000"/>
        <a:buFont typeface="Arial" pitchFamily="34" charset="0"/>
        <a:buChar char="•"/>
        <a:defRPr sz="3500">
          <a:solidFill>
            <a:srgbClr val="315AAD"/>
          </a:solidFill>
          <a:latin typeface="Arial" charset="0"/>
          <a:ea typeface="+mn-ea"/>
          <a:cs typeface="+mn-cs"/>
          <a:sym typeface="Arial" pitchFamily="34" charset="0"/>
        </a:defRPr>
      </a:lvl2pPr>
      <a:lvl3pPr marL="660705" indent="-225443" algn="l" rtl="0" eaLnBrk="0" fontAlgn="base" hangingPunct="0">
        <a:spcBef>
          <a:spcPts val="422"/>
        </a:spcBef>
        <a:spcAft>
          <a:spcPct val="0"/>
        </a:spcAft>
        <a:buClr>
          <a:srgbClr val="4686C6"/>
        </a:buClr>
        <a:buSzPct val="80000"/>
        <a:buFont typeface="Wingdings" pitchFamily="2" charset="2"/>
        <a:buChar char="§"/>
        <a:defRPr sz="3100">
          <a:solidFill>
            <a:srgbClr val="4686C6"/>
          </a:solidFill>
          <a:latin typeface="Arial" charset="0"/>
          <a:ea typeface="+mn-ea"/>
          <a:cs typeface="+mn-cs"/>
          <a:sym typeface="Arial" pitchFamily="34" charset="0"/>
        </a:defRPr>
      </a:lvl3pPr>
      <a:lvl4pPr marL="840391" indent="-160712" algn="l" rtl="0" eaLnBrk="0" fontAlgn="base" hangingPunct="0">
        <a:spcBef>
          <a:spcPts val="562"/>
        </a:spcBef>
        <a:spcAft>
          <a:spcPct val="0"/>
        </a:spcAft>
        <a:buClr>
          <a:srgbClr val="383F3F"/>
        </a:buClr>
        <a:buSzPct val="100000"/>
        <a:buFont typeface="Arial" pitchFamily="34" charset="0"/>
        <a:buChar char="–"/>
        <a:defRPr sz="2400">
          <a:solidFill>
            <a:srgbClr val="383F3F"/>
          </a:solidFill>
          <a:latin typeface="Arial" charset="0"/>
          <a:ea typeface="+mn-ea"/>
          <a:cs typeface="+mn-cs"/>
          <a:sym typeface="Arial" pitchFamily="34" charset="0"/>
        </a:defRPr>
      </a:lvl4pPr>
      <a:lvl5pPr marL="968738" indent="-160712" algn="l" rtl="0" eaLnBrk="0" fontAlgn="base" hangingPunct="0">
        <a:spcBef>
          <a:spcPts val="492"/>
        </a:spcBef>
        <a:spcAft>
          <a:spcPct val="0"/>
        </a:spcAft>
        <a:buClr>
          <a:srgbClr val="BF2126"/>
        </a:buClr>
        <a:buSzPct val="100000"/>
        <a:buFont typeface="Lucida Grande" charset="0"/>
        <a:buChar char="&gt;"/>
        <a:defRPr sz="2100">
          <a:solidFill>
            <a:srgbClr val="BF2126"/>
          </a:solidFill>
          <a:latin typeface="Arial" charset="0"/>
          <a:ea typeface="+mn-ea"/>
          <a:cs typeface="+mn-cs"/>
          <a:sym typeface="Arial" pitchFamily="34" charset="0"/>
        </a:defRPr>
      </a:lvl5pPr>
      <a:lvl6pPr marL="1290162" indent="-160712" algn="l" rtl="0" fontAlgn="base">
        <a:spcBef>
          <a:spcPts val="492"/>
        </a:spcBef>
        <a:spcAft>
          <a:spcPct val="0"/>
        </a:spcAft>
        <a:buClr>
          <a:srgbClr val="BF2126"/>
        </a:buClr>
        <a:buSzPct val="100000"/>
        <a:buFont typeface="Lucida Grande" charset="0"/>
        <a:buChar char="&gt;"/>
        <a:defRPr sz="2100">
          <a:solidFill>
            <a:srgbClr val="BF2126"/>
          </a:solidFill>
          <a:latin typeface="Arial" charset="0"/>
          <a:ea typeface="+mn-ea"/>
          <a:cs typeface="+mn-cs"/>
          <a:sym typeface="Arial" charset="0"/>
        </a:defRPr>
      </a:lvl6pPr>
      <a:lvl7pPr marL="1611585" indent="-160712" algn="l" rtl="0" fontAlgn="base">
        <a:spcBef>
          <a:spcPts val="492"/>
        </a:spcBef>
        <a:spcAft>
          <a:spcPct val="0"/>
        </a:spcAft>
        <a:buClr>
          <a:srgbClr val="BF2126"/>
        </a:buClr>
        <a:buSzPct val="100000"/>
        <a:buFont typeface="Lucida Grande" charset="0"/>
        <a:buChar char="&gt;"/>
        <a:defRPr sz="2100">
          <a:solidFill>
            <a:srgbClr val="BF2126"/>
          </a:solidFill>
          <a:latin typeface="Arial" charset="0"/>
          <a:ea typeface="+mn-ea"/>
          <a:cs typeface="+mn-cs"/>
          <a:sym typeface="Arial" charset="0"/>
        </a:defRPr>
      </a:lvl7pPr>
      <a:lvl8pPr marL="1933011" indent="-160712" algn="l" rtl="0" fontAlgn="base">
        <a:spcBef>
          <a:spcPts val="492"/>
        </a:spcBef>
        <a:spcAft>
          <a:spcPct val="0"/>
        </a:spcAft>
        <a:buClr>
          <a:srgbClr val="BF2126"/>
        </a:buClr>
        <a:buSzPct val="100000"/>
        <a:buFont typeface="Lucida Grande" charset="0"/>
        <a:buChar char="&gt;"/>
        <a:defRPr sz="2100">
          <a:solidFill>
            <a:srgbClr val="BF2126"/>
          </a:solidFill>
          <a:latin typeface="Arial" charset="0"/>
          <a:ea typeface="+mn-ea"/>
          <a:cs typeface="+mn-cs"/>
          <a:sym typeface="Arial" charset="0"/>
        </a:defRPr>
      </a:lvl8pPr>
      <a:lvl9pPr marL="2254435" indent="-160712" algn="l" rtl="0" fontAlgn="base">
        <a:spcBef>
          <a:spcPts val="492"/>
        </a:spcBef>
        <a:spcAft>
          <a:spcPct val="0"/>
        </a:spcAft>
        <a:buClr>
          <a:srgbClr val="BF2126"/>
        </a:buClr>
        <a:buSzPct val="100000"/>
        <a:buFont typeface="Lucida Grande" charset="0"/>
        <a:buChar char="&gt;"/>
        <a:defRPr sz="2100">
          <a:solidFill>
            <a:srgbClr val="BF2126"/>
          </a:solidFill>
          <a:latin typeface="Arial" charset="0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2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49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7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97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23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54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971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39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0.jpg"/><Relationship Id="rId3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1.jpeg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jpg"/><Relationship Id="rId3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4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4.png"/><Relationship Id="rId3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9.png"/><Relationship Id="rId3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4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gif"/><Relationship Id="rId3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58AC"/>
              </a:gs>
              <a:gs pos="100000">
                <a:schemeClr val="tx2">
                  <a:lumMod val="50000"/>
                </a:schemeClr>
              </a:gs>
              <a:gs pos="26000">
                <a:srgbClr val="004B92"/>
              </a:gs>
              <a:gs pos="60000">
                <a:srgbClr val="003C73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30"/>
            <a:endParaRPr lang="en-US">
              <a:solidFill>
                <a:prstClr val="white"/>
              </a:solidFill>
              <a:latin typeface="Rockwell"/>
            </a:endParaRPr>
          </a:p>
        </p:txBody>
      </p:sp>
      <p:pic>
        <p:nvPicPr>
          <p:cNvPr id="20" name="Picture 19" descr="denverskyline.png"/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21" y="42342"/>
            <a:ext cx="5427579" cy="6403198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1399" y="372460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venir Heavy"/>
                <a:cs typeface="Avenir Heavy"/>
              </a:rPr>
              <a:t>Henry Fernandez</a:t>
            </a:r>
            <a:endParaRPr lang="en-US" sz="1050" b="1" dirty="0">
              <a:solidFill>
                <a:prstClr val="white"/>
              </a:solidFill>
              <a:latin typeface="Avenir Heavy"/>
              <a:cs typeface="Avenir Heavy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1393" y="4285291"/>
            <a:ext cx="91439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prstClr val="white"/>
                </a:solidFill>
                <a:latin typeface="Avenir Light"/>
                <a:cs typeface="Avenir Light"/>
              </a:rPr>
              <a:t>Vice President | Complete College America</a:t>
            </a:r>
            <a:endParaRPr lang="en-US" sz="2200" dirty="0">
              <a:solidFill>
                <a:prstClr val="white"/>
              </a:solidFill>
              <a:latin typeface="Avenir Light"/>
              <a:cs typeface="Avenir Ligh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474421" y="6418815"/>
            <a:ext cx="3053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latin typeface="Rockwell Extra Bold"/>
                <a:cs typeface="Rockwell Extra Bold"/>
              </a:rPr>
              <a:t>COMPLETE COLLEGE</a:t>
            </a:r>
            <a:endParaRPr lang="en-US" b="1" dirty="0">
              <a:solidFill>
                <a:prstClr val="white"/>
              </a:solidFill>
              <a:latin typeface="Rockwell Extra Bold"/>
              <a:cs typeface="Rockwell Extra Bold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348157" y="6418815"/>
            <a:ext cx="1244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Times New Roman"/>
                <a:cs typeface="Times New Roman"/>
              </a:rPr>
              <a:t>AMERICA</a:t>
            </a:r>
            <a:endParaRPr lang="en-US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94" y="1027528"/>
            <a:ext cx="91653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7A9FBD"/>
                </a:solidFill>
                <a:latin typeface="Avenir Heavy"/>
                <a:cs typeface="Avenir Heavy"/>
              </a:rPr>
              <a:t>GPS and Closing Attainment Gaps</a:t>
            </a:r>
            <a:endParaRPr lang="en-US" sz="6600" b="1" dirty="0">
              <a:solidFill>
                <a:srgbClr val="7A9FBD"/>
              </a:solidFill>
              <a:latin typeface="Avenir Heavy"/>
              <a:cs typeface="Avenir Heavy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705813" y="3457230"/>
            <a:ext cx="5775158" cy="0"/>
          </a:xfrm>
          <a:prstGeom prst="line">
            <a:avLst/>
          </a:prstGeom>
          <a:ln>
            <a:solidFill>
              <a:schemeClr val="bg1">
                <a:alpha val="16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5408313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/>
          </p:cNvSpPr>
          <p:nvPr/>
        </p:nvSpPr>
        <p:spPr bwMode="auto">
          <a:xfrm>
            <a:off x="247806" y="284634"/>
            <a:ext cx="8057927" cy="780231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 defTabSz="642816" fontAlgn="base">
              <a:lnSpc>
                <a:spcPct val="110000"/>
              </a:lnSpc>
              <a:spcBef>
                <a:spcPts val="861"/>
              </a:spcBef>
              <a:spcAft>
                <a:spcPct val="0"/>
              </a:spcAft>
            </a:pPr>
            <a:endParaRPr lang="en-US" sz="2000" dirty="0">
              <a:solidFill>
                <a:srgbClr val="C8E1EC"/>
              </a:solidFill>
              <a:latin typeface="Arial Italic" charset="0"/>
              <a:ea typeface="ＭＳ Ｐゴシック" charset="-128"/>
              <a:cs typeface="ヒラギノ角ゴ ProN W3"/>
              <a:sym typeface="Arial Italic" charset="0"/>
            </a:endParaRPr>
          </a:p>
        </p:txBody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718847" y="6500813"/>
            <a:ext cx="207615" cy="223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69" tIns="32135" rIns="64269" bIns="32135" anchor="ctr"/>
          <a:lstStyle/>
          <a:p>
            <a:pPr algn="r" defTabSz="642816" fontAlgn="base">
              <a:spcBef>
                <a:spcPct val="0"/>
              </a:spcBef>
              <a:spcAft>
                <a:spcPct val="0"/>
              </a:spcAft>
            </a:pPr>
            <a:fld id="{D8AE18B4-3982-4936-8F4C-FC21339ED89C}" type="slidenum">
              <a:rPr lang="en-US" sz="1100">
                <a:solidFill>
                  <a:srgbClr val="878787"/>
                </a:solidFill>
                <a:latin typeface="Calibri" pitchFamily="34" charset="0"/>
                <a:ea typeface="ＭＳ Ｐゴシック" charset="-128"/>
                <a:cs typeface="ヒラギノ角ゴ ProN W3"/>
                <a:sym typeface="Calibri" pitchFamily="34" charset="0"/>
              </a:rPr>
              <a:pPr algn="r" defTabSz="642816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100" dirty="0">
              <a:solidFill>
                <a:srgbClr val="878787"/>
              </a:solidFill>
              <a:latin typeface="Calibri" pitchFamily="34" charset="0"/>
              <a:ea typeface="ＭＳ Ｐゴシック" charset="-128"/>
              <a:cs typeface="ヒラギノ角ゴ ProN W3"/>
              <a:sym typeface="Calibri" pitchFamily="34" charset="0"/>
            </a:endParaRPr>
          </a:p>
        </p:txBody>
      </p:sp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0467933"/>
              </p:ext>
            </p:extLst>
          </p:nvPr>
        </p:nvGraphicFramePr>
        <p:xfrm>
          <a:off x="76203" y="1256632"/>
          <a:ext cx="8575901" cy="4763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-684422" y="284634"/>
            <a:ext cx="9108332" cy="623708"/>
          </a:xfrm>
          <a:prstGeom prst="rect">
            <a:avLst/>
          </a:prstGeom>
          <a:noFill/>
        </p:spPr>
        <p:txBody>
          <a:bodyPr wrap="square" lIns="130006" tIns="65004" rIns="130006" bIns="65004" rtlCol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3200" cap="small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charset="0"/>
              </a:rPr>
              <a:t>Changing Demographics: Pell </a:t>
            </a:r>
            <a:endParaRPr lang="en-US" sz="3200" cap="small" dirty="0">
              <a:solidFill>
                <a:srgbClr val="FFFFFF"/>
              </a:solidFill>
              <a:latin typeface="Verdana" pitchFamily="34" charset="0"/>
              <a:ea typeface="ヒラギノ角ゴ ProN W3" charset="-128"/>
              <a:cs typeface="Calibri" pitchFamily="34" charset="0"/>
              <a:sym typeface="Gill Sans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0" y="6019802"/>
            <a:ext cx="2438400" cy="7042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65761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113784-5F74-45F9-AF18-C3F72479ABD3}" type="slidenum">
              <a:rPr lang="en-US" smtClean="0">
                <a:cs typeface="ヒラギノ角ゴ ProN W3"/>
              </a:rPr>
              <a:pPr>
                <a:defRPr/>
              </a:pPr>
              <a:t>11</a:t>
            </a:fld>
            <a:endParaRPr lang="en-US" dirty="0">
              <a:cs typeface="ヒラギノ角ゴ ProN W3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157528"/>
              </p:ext>
            </p:extLst>
          </p:nvPr>
        </p:nvGraphicFramePr>
        <p:xfrm>
          <a:off x="71437" y="1428094"/>
          <a:ext cx="8591476" cy="2406429"/>
        </p:xfrm>
        <a:graphic>
          <a:graphicData uri="http://schemas.openxmlformats.org/drawingml/2006/table">
            <a:tbl>
              <a:tblPr/>
              <a:tblGrid>
                <a:gridCol w="8591476"/>
              </a:tblGrid>
              <a:tr h="2406429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1" kern="1200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3100" b="1" kern="1200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2008-09:    </a:t>
                      </a:r>
                      <a:r>
                        <a:rPr lang="en-US" sz="31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3800" b="1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5,857</a:t>
                      </a:r>
                    </a:p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 b="1" kern="1200" baseline="0" dirty="0" smtClean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2014-15:     </a:t>
                      </a:r>
                      <a:r>
                        <a:rPr lang="en-US" sz="3800" b="1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7,601</a:t>
                      </a:r>
                    </a:p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00" b="1" kern="1200" baseline="0" dirty="0" smtClean="0">
                        <a:solidFill>
                          <a:srgbClr val="FF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Increase:     </a:t>
                      </a:r>
                      <a:r>
                        <a:rPr lang="en-US" sz="38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1,744</a:t>
                      </a:r>
                      <a:r>
                        <a:rPr lang="en-US" sz="31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(+30%)</a:t>
                      </a:r>
                      <a:endParaRPr lang="en-US" sz="3100" b="1" kern="1200" dirty="0" smtClean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450" marR="3450" marT="34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438" y="256719"/>
            <a:ext cx="9001125" cy="611705"/>
          </a:xfrm>
          <a:prstGeom prst="rect">
            <a:avLst/>
          </a:prstGeom>
          <a:noFill/>
        </p:spPr>
        <p:txBody>
          <a:bodyPr wrap="square" lIns="91425" tIns="45713" rIns="91425" bIns="45713" rtlCol="0" anchor="ctr">
            <a:spAutoFit/>
          </a:bodyPr>
          <a:lstStyle/>
          <a:p>
            <a:pPr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3400" cap="small" dirty="0">
                <a:solidFill>
                  <a:srgbClr val="FFFFFF"/>
                </a:solidFill>
                <a:latin typeface="Verdana"/>
                <a:ea typeface="ヒラギノ角ゴ ProN W3" charset="-128"/>
                <a:cs typeface="Calibri" pitchFamily="34" charset="0"/>
                <a:sym typeface="Gill Sans" charset="0"/>
              </a:rPr>
              <a:t>Georgia State Degree Conferrals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300" y="4165071"/>
            <a:ext cx="6555400" cy="21478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5448" y="5960567"/>
            <a:ext cx="2287116" cy="763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85886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113784-5F74-45F9-AF18-C3F72479ABD3}" type="slidenum">
              <a:rPr lang="en-US" smtClean="0">
                <a:cs typeface="ヒラギノ角ゴ ProN W3"/>
              </a:rPr>
              <a:pPr>
                <a:defRPr/>
              </a:pPr>
              <a:t>12</a:t>
            </a:fld>
            <a:endParaRPr lang="en-US" dirty="0">
              <a:cs typeface="ヒラギノ角ゴ ProN W3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523643"/>
              </p:ext>
            </p:extLst>
          </p:nvPr>
        </p:nvGraphicFramePr>
        <p:xfrm>
          <a:off x="270304" y="276812"/>
          <a:ext cx="8636212" cy="3197528"/>
        </p:xfrm>
        <a:graphic>
          <a:graphicData uri="http://schemas.openxmlformats.org/drawingml/2006/table">
            <a:tbl>
              <a:tblPr firstCol="1" lastCol="1">
                <a:tableStyleId>{BC89EF96-8CEA-46FF-86C4-4CE0E7609802}</a:tableStyleId>
              </a:tblPr>
              <a:tblGrid>
                <a:gridCol w="1459910"/>
                <a:gridCol w="953199"/>
                <a:gridCol w="953199"/>
                <a:gridCol w="953199"/>
                <a:gridCol w="953199"/>
                <a:gridCol w="953199"/>
                <a:gridCol w="953199"/>
                <a:gridCol w="1457108"/>
              </a:tblGrid>
              <a:tr h="779709">
                <a:tc gridSpan="8">
                  <a:txBody>
                    <a:bodyPr/>
                    <a:lstStyle/>
                    <a:p>
                      <a:pPr algn="ctr" fontAlgn="ctr"/>
                      <a:endParaRPr lang="en-US" sz="2800" u="none" strike="noStrike" dirty="0" smtClean="0">
                        <a:solidFill>
                          <a:srgbClr val="00206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80419"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09-10</a:t>
                      </a:r>
                      <a:endParaRPr lang="en-US" sz="17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10-11</a:t>
                      </a:r>
                      <a:endParaRPr lang="en-US" sz="17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11-12</a:t>
                      </a:r>
                      <a:endParaRPr lang="en-US" sz="17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12-13</a:t>
                      </a:r>
                      <a:endParaRPr lang="en-US" sz="17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13-14</a:t>
                      </a:r>
                      <a:endParaRPr lang="en-US" sz="17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14-15</a:t>
                      </a:r>
                      <a:endParaRPr lang="en-US" sz="17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5-YR Change</a:t>
                      </a:r>
                      <a:endParaRPr lang="en-US" sz="17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b"/>
                </a:tc>
              </a:tr>
              <a:tr h="5908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AFRICAN </a:t>
                      </a:r>
                      <a:r>
                        <a:rPr lang="en-US" sz="17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AMERICAN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1,001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1,322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1,440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1,550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1,692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1,825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u="none" strike="noStrike" dirty="0" smtClean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82%</a:t>
                      </a:r>
                      <a:endParaRPr lang="en-US" sz="2500" b="0" i="0" u="none" strike="noStrike" dirty="0"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</a:tr>
              <a:tr h="4990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PELL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1,298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1,648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1,835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2,007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2,052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2,501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u="none" strike="noStrike" dirty="0" smtClean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93%</a:t>
                      </a:r>
                      <a:endParaRPr lang="en-US" sz="2500" b="0" i="0" u="none" strike="noStrike" dirty="0"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</a:tr>
              <a:tr h="64751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HISPANIC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196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300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328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372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414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435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u="none" strike="noStrike" dirty="0" smtClean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123%</a:t>
                      </a:r>
                      <a:endParaRPr lang="en-US" sz="2500" b="0" i="0" u="none" strike="noStrike" dirty="0"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70305" y="402310"/>
            <a:ext cx="8209521" cy="475182"/>
          </a:xfrm>
          <a:prstGeom prst="rect">
            <a:avLst/>
          </a:prstGeom>
        </p:spPr>
        <p:txBody>
          <a:bodyPr wrap="square" lIns="64284" tIns="32142" rIns="64284" bIns="32142">
            <a:spAutoFit/>
          </a:bodyPr>
          <a:lstStyle/>
          <a:p>
            <a:pPr defTabSz="642915" fontAlgn="base">
              <a:lnSpc>
                <a:spcPts val="3023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00" cap="small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Bachelor’s Degrees Awarded</a:t>
            </a:r>
          </a:p>
        </p:txBody>
      </p:sp>
      <p:pic>
        <p:nvPicPr>
          <p:cNvPr id="10" name="Picture 12" descr="hero-recognition-mba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04" y="3599838"/>
            <a:ext cx="4675094" cy="301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058" y="3704583"/>
            <a:ext cx="4110458" cy="279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971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144266" y="397514"/>
            <a:ext cx="8555756" cy="900520"/>
          </a:xfrm>
          <a:prstGeom prst="rect">
            <a:avLst/>
          </a:prstGeom>
          <a:noFill/>
        </p:spPr>
        <p:txBody>
          <a:bodyPr wrap="square" lIns="91425" tIns="45713" rIns="91425" bIns="45713" rtlCol="0" anchor="ctr">
            <a:spAutoFit/>
          </a:bodyPr>
          <a:lstStyle/>
          <a:p>
            <a:r>
              <a:rPr lang="en-US" sz="3100" cap="small" dirty="0">
                <a:solidFill>
                  <a:schemeClr val="bg1"/>
                </a:solidFill>
                <a:cs typeface="Calibri" pitchFamily="34" charset="0"/>
              </a:rPr>
              <a:t>Graduation Rates by Race &amp; Ethnicity</a:t>
            </a:r>
            <a:r>
              <a:rPr lang="en-US" sz="3800" cap="small" dirty="0">
                <a:solidFill>
                  <a:schemeClr val="bg1"/>
                </a:solidFill>
                <a:cs typeface="Calibri" pitchFamily="34" charset="0"/>
              </a:rPr>
              <a:t/>
            </a:r>
            <a:br>
              <a:rPr lang="en-US" sz="3800" cap="small" dirty="0">
                <a:solidFill>
                  <a:schemeClr val="bg1"/>
                </a:solidFill>
                <a:cs typeface="Calibri" pitchFamily="34" charset="0"/>
              </a:rPr>
            </a:br>
            <a:endParaRPr lang="en-US" sz="3800" cap="small" dirty="0">
              <a:solidFill>
                <a:schemeClr val="bg1"/>
              </a:solidFill>
              <a:cs typeface="Calibr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84C0F9-1805-40D2-8064-186404777B3B}" type="slidenum">
              <a:rPr lang="en-US">
                <a:cs typeface="ヒラギノ角ゴ ProN W3"/>
              </a:rPr>
              <a:pPr>
                <a:defRPr/>
              </a:pPr>
              <a:t>13</a:t>
            </a:fld>
            <a:endParaRPr lang="en-US" dirty="0">
              <a:cs typeface="ヒラギノ角ゴ ProN W3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5858"/>
            <a:ext cx="9144000" cy="516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23651"/>
      </p:ext>
    </p:extLst>
  </p:cSld>
  <p:clrMapOvr>
    <a:masterClrMapping/>
  </p:clrMapOvr>
  <p:transition xmlns:p14="http://schemas.microsoft.com/office/powerpoint/2010/main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FB270D-3615-4C4F-B153-52FE361DDA40}" type="slidenum">
              <a:rPr lang="en-US" smtClean="0">
                <a:cs typeface="ヒラギノ角ゴ ProN W3"/>
              </a:rPr>
              <a:pPr>
                <a:defRPr/>
              </a:pPr>
              <a:t>14</a:t>
            </a:fld>
            <a:endParaRPr lang="en-US" dirty="0">
              <a:cs typeface="ヒラギノ角ゴ ProN W3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240" y="3424240"/>
            <a:ext cx="9525" cy="95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1134" y="225989"/>
            <a:ext cx="9001125" cy="676626"/>
          </a:xfrm>
          <a:prstGeom prst="rect">
            <a:avLst/>
          </a:prstGeom>
          <a:noFill/>
        </p:spPr>
        <p:txBody>
          <a:bodyPr wrap="square" lIns="91425" tIns="45713" rIns="91425" bIns="45713" rtlCol="0" anchor="ctr">
            <a:spAutoFit/>
          </a:bodyPr>
          <a:lstStyle/>
          <a:p>
            <a:pPr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3800" cap="small" dirty="0">
                <a:solidFill>
                  <a:srgbClr val="FFFFFF"/>
                </a:solidFill>
                <a:latin typeface="Verdana"/>
                <a:ea typeface="ヒラギノ角ゴ ProN W3" charset="-128"/>
                <a:cs typeface="Calibri" pitchFamily="34" charset="0"/>
                <a:sym typeface="Gill Sans" charset="0"/>
              </a:rPr>
              <a:t>Lesson One</a:t>
            </a:r>
          </a:p>
        </p:txBody>
      </p:sp>
      <p:sp>
        <p:nvSpPr>
          <p:cNvPr id="9" name="Rectangle 8"/>
          <p:cNvSpPr/>
          <p:nvPr/>
        </p:nvSpPr>
        <p:spPr>
          <a:xfrm>
            <a:off x="-775053" y="2173735"/>
            <a:ext cx="8667750" cy="3161374"/>
          </a:xfrm>
          <a:prstGeom prst="rect">
            <a:avLst/>
          </a:prstGeom>
        </p:spPr>
        <p:txBody>
          <a:bodyPr wrap="square" lIns="91425" tIns="45713" rIns="91425" bIns="45713">
            <a:spAutoFit/>
          </a:bodyPr>
          <a:lstStyle/>
          <a:p>
            <a:pPr defTabSz="642915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6700" b="1" dirty="0">
                <a:solidFill>
                  <a:srgbClr val="000000"/>
                </a:solidFill>
                <a:latin typeface="Verdana"/>
                <a:ea typeface="Calibri"/>
                <a:cs typeface="Times New Roman"/>
                <a:sym typeface="Gill Sans" charset="0"/>
              </a:rPr>
              <a:t>       </a:t>
            </a:r>
            <a:r>
              <a:rPr lang="en-US" sz="8400" b="1" i="1" dirty="0">
                <a:solidFill>
                  <a:srgbClr val="FF0000"/>
                </a:solidFill>
                <a:latin typeface="Verdana"/>
                <a:ea typeface="Calibri"/>
                <a:cs typeface="Times New Roman"/>
                <a:sym typeface="Gill Sans" charset="0"/>
              </a:rPr>
              <a:t>We’re</a:t>
            </a:r>
            <a:r>
              <a:rPr lang="en-US" sz="8400" b="1" dirty="0">
                <a:solidFill>
                  <a:srgbClr val="000000"/>
                </a:solidFill>
                <a:latin typeface="Verdana"/>
                <a:ea typeface="Calibri"/>
                <a:cs typeface="Times New Roman"/>
                <a:sym typeface="Gill Sans" charset="0"/>
              </a:rPr>
              <a:t> the</a:t>
            </a:r>
          </a:p>
          <a:p>
            <a:pPr defTabSz="642915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8400" b="1" dirty="0">
                <a:solidFill>
                  <a:srgbClr val="000000"/>
                </a:solidFill>
                <a:latin typeface="Verdana"/>
                <a:ea typeface="Calibri"/>
                <a:cs typeface="Times New Roman"/>
                <a:sym typeface="Gill Sans" charset="0"/>
              </a:rPr>
              <a:t>       Problem</a:t>
            </a:r>
            <a:endParaRPr lang="en-US" sz="8400" dirty="0">
              <a:solidFill>
                <a:srgbClr val="4686C6"/>
              </a:solidFill>
              <a:latin typeface="Verdana"/>
              <a:ea typeface="Calibri"/>
              <a:cs typeface="Times New Roman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8124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0" name="Text Box 4"/>
          <p:cNvSpPr txBox="1">
            <a:spLocks noChangeArrowheads="1"/>
          </p:cNvSpPr>
          <p:nvPr/>
        </p:nvSpPr>
        <p:spPr bwMode="auto">
          <a:xfrm>
            <a:off x="491136" y="6500813"/>
            <a:ext cx="206499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1" tIns="32140" rIns="64281" bIns="32140" anchor="ctr"/>
          <a:lstStyle/>
          <a:p>
            <a:pPr algn="r" defTabSz="642915" fontAlgn="base">
              <a:spcBef>
                <a:spcPct val="0"/>
              </a:spcBef>
              <a:spcAft>
                <a:spcPct val="0"/>
              </a:spcAft>
            </a:pPr>
            <a:fld id="{A133176C-9430-4716-9F59-C9E0651EE0BA}" type="slidenum">
              <a:rPr lang="en-US" sz="1100">
                <a:solidFill>
                  <a:srgbClr val="878787"/>
                </a:solidFill>
                <a:latin typeface="Calibri" pitchFamily="34" charset="0"/>
                <a:ea typeface="ＭＳ Ｐゴシック" charset="-128"/>
                <a:cs typeface="ヒラギノ角ゴ ProN W3"/>
                <a:sym typeface="Calibri" pitchFamily="34" charset="0"/>
              </a:rPr>
              <a:pPr algn="r" defTabSz="642915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100" dirty="0">
              <a:solidFill>
                <a:srgbClr val="878787"/>
              </a:solidFill>
              <a:latin typeface="Calibri" pitchFamily="34" charset="0"/>
              <a:ea typeface="ＭＳ Ｐゴシック" charset="-128"/>
              <a:cs typeface="ヒラギノ角ゴ ProN W3"/>
              <a:sym typeface="Calibri" pitchFamily="34" charset="0"/>
            </a:endParaRPr>
          </a:p>
        </p:txBody>
      </p:sp>
      <p:sp>
        <p:nvSpPr>
          <p:cNvPr id="9231" name="Rectangle 5"/>
          <p:cNvSpPr>
            <a:spLocks/>
          </p:cNvSpPr>
          <p:nvPr/>
        </p:nvSpPr>
        <p:spPr bwMode="auto">
          <a:xfrm>
            <a:off x="335981" y="1309810"/>
            <a:ext cx="8604870" cy="419695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274897"/>
                </a:solidFill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Freshman Learning Communities </a:t>
            </a:r>
            <a:r>
              <a:rPr lang="en-US" sz="2000" b="1" dirty="0">
                <a:solidFill>
                  <a:srgbClr val="000000"/>
                </a:solidFill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with </a:t>
            </a:r>
            <a:r>
              <a:rPr lang="en-US" sz="2000" b="1" dirty="0">
                <a:solidFill>
                  <a:srgbClr val="B0C3DF">
                    <a:lumMod val="50000"/>
                  </a:srgbClr>
                </a:solidFill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Block Schedules </a:t>
            </a:r>
            <a:r>
              <a:rPr lang="en-US" sz="2000" b="1" dirty="0">
                <a:solidFill>
                  <a:srgbClr val="000000"/>
                </a:solidFill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of 5 to 6 courses: </a:t>
            </a:r>
            <a:r>
              <a:rPr lang="en-US" sz="2000" b="1" dirty="0">
                <a:solidFill>
                  <a:srgbClr val="C00000"/>
                </a:solidFill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95% of non-Honors Freshmen</a:t>
            </a:r>
            <a:r>
              <a:rPr lang="en-US" sz="2000" b="1" dirty="0">
                <a:solidFill>
                  <a:srgbClr val="000000"/>
                </a:solidFill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 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rgbClr val="000000"/>
                </a:solidFill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(Opt-out model) 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rgbClr val="000000"/>
                </a:solidFill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    </a:t>
            </a:r>
          </a:p>
          <a:p>
            <a:pPr algn="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							    </a:t>
            </a:r>
            <a:r>
              <a:rPr lang="en-US" sz="2200" b="1" dirty="0">
                <a:solidFill>
                  <a:srgbClr val="274897"/>
                </a:solidFill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Meta Majors:</a:t>
            </a:r>
            <a:r>
              <a:rPr lang="en-US" sz="2200" b="1" dirty="0">
                <a:solidFill>
                  <a:srgbClr val="000000"/>
                </a:solidFill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 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200" b="1" dirty="0">
              <a:solidFill>
                <a:srgbClr val="000000"/>
              </a:solidFill>
              <a:latin typeface="Verdana" pitchFamily="34" charset="0"/>
              <a:ea typeface="ＭＳ Ｐゴシック" charset="-128"/>
              <a:cs typeface="ヒラギノ角ゴ ProN W3"/>
              <a:sym typeface="Verdana" pitchFamily="34" charset="0"/>
            </a:endParaRPr>
          </a:p>
          <a:p>
            <a:pPr algn="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							 STEM</a:t>
            </a:r>
          </a:p>
          <a:p>
            <a:pPr algn="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							  Business</a:t>
            </a:r>
          </a:p>
          <a:p>
            <a:pPr algn="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								Arts and Humanities 										   </a:t>
            </a:r>
            <a:r>
              <a:rPr lang="en-US" sz="2000" b="1" dirty="0">
                <a:solidFill>
                  <a:srgbClr val="000000"/>
                </a:solidFill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       </a:t>
            </a:r>
          </a:p>
          <a:p>
            <a:pPr algn="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Health</a:t>
            </a:r>
            <a:r>
              <a:rPr lang="en-US" sz="2000" b="1" dirty="0">
                <a:solidFill>
                  <a:srgbClr val="000000"/>
                </a:solidFill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									           Education</a:t>
            </a:r>
          </a:p>
          <a:p>
            <a:pPr algn="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        						    Policy and Social Science</a:t>
            </a:r>
          </a:p>
          <a:p>
            <a:pPr algn="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						           Exploratory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Verdana" pitchFamily="34" charset="0"/>
              <a:ea typeface="ＭＳ Ｐゴシック" charset="-128"/>
              <a:cs typeface="ヒラギノ角ゴ ProN W3"/>
              <a:sym typeface="Verdana" pitchFamily="34" charset="0"/>
            </a:endParaRP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4686C6"/>
              </a:solidFill>
              <a:latin typeface="Verdana" pitchFamily="34" charset="0"/>
              <a:ea typeface="ＭＳ Ｐゴシック" charset="-128"/>
              <a:cs typeface="ヒラギノ角ゴ ProN W3"/>
              <a:sym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438" y="278360"/>
            <a:ext cx="9001125" cy="568423"/>
          </a:xfrm>
          <a:prstGeom prst="rect">
            <a:avLst/>
          </a:prstGeom>
          <a:noFill/>
        </p:spPr>
        <p:txBody>
          <a:bodyPr wrap="square" lIns="91425" tIns="45713" rIns="91425" bIns="45713" rtlCol="0" anchor="ctr">
            <a:spAutoFit/>
          </a:bodyPr>
          <a:lstStyle/>
          <a:p>
            <a:pPr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3100" cap="small" dirty="0">
                <a:solidFill>
                  <a:srgbClr val="FFFFFF"/>
                </a:solidFill>
                <a:latin typeface="Tahoma"/>
                <a:ea typeface="ヒラギノ角ゴ ProN W3" charset="-128"/>
                <a:cs typeface="Calibri" pitchFamily="34" charset="0"/>
                <a:sym typeface="Gill Sans" charset="0"/>
              </a:rPr>
              <a:t>Freshman Learning Communities &amp; Meta Majors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86" y="1942659"/>
            <a:ext cx="5731213" cy="437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7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9D3B3-5CDD-42D3-B2FC-1FBE682DEE55}" type="slidenum">
              <a:rPr lang="en-US" smtClean="0">
                <a:cs typeface="ヒラギノ角ゴ ProN W3"/>
              </a:rPr>
              <a:pPr>
                <a:defRPr/>
              </a:pPr>
              <a:t>16</a:t>
            </a:fld>
            <a:endParaRPr lang="en-US" dirty="0">
              <a:cs typeface="ヒラギノ角ゴ ProN W3"/>
            </a:endParaRPr>
          </a:p>
        </p:txBody>
      </p:sp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171348" y="421450"/>
            <a:ext cx="8555756" cy="502591"/>
          </a:xfrm>
          <a:prstGeom prst="rect">
            <a:avLst/>
          </a:prstGeom>
          <a:noFill/>
        </p:spPr>
        <p:txBody>
          <a:bodyPr wrap="square" lIns="91425" tIns="45713" rIns="91425" bIns="45713" rtlCol="0" anchor="ctr">
            <a:spAutoFit/>
          </a:bodyPr>
          <a:lstStyle/>
          <a:p>
            <a:pPr algn="l"/>
            <a:r>
              <a:rPr lang="en-US" sz="3400" cap="small" dirty="0">
                <a:solidFill>
                  <a:schemeClr val="bg1"/>
                </a:solidFill>
                <a:effectLst/>
                <a:cs typeface="Calibri" pitchFamily="34" charset="0"/>
              </a:rPr>
              <a:t>Major Matching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71348" y="1225756"/>
            <a:ext cx="8732434" cy="5034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26784" tIns="26784" rIns="26784" bIns="26784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4299"/>
              </a:lnSpc>
              <a:spcBef>
                <a:spcPct val="0"/>
              </a:spcBef>
              <a:spcAft>
                <a:spcPct val="0"/>
              </a:spcAft>
              <a:defRPr sz="6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+mj-cs"/>
                <a:sym typeface="Verdana" pitchFamily="34" charset="0"/>
              </a:defRPr>
            </a:lvl1pPr>
            <a:lvl2pPr algn="l" rtl="0" eaLnBrk="0" fontAlgn="base" hangingPunct="0">
              <a:lnSpc>
                <a:spcPts val="4299"/>
              </a:lnSpc>
              <a:spcBef>
                <a:spcPct val="0"/>
              </a:spcBef>
              <a:spcAft>
                <a:spcPct val="0"/>
              </a:spcAft>
              <a:defRPr sz="6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ヒラギノ角ゴ ProN W3" charset="0"/>
                <a:cs typeface="ヒラギノ角ゴ ProN W3" charset="0"/>
                <a:sym typeface="Verdana" pitchFamily="34" charset="0"/>
              </a:defRPr>
            </a:lvl2pPr>
            <a:lvl3pPr algn="l" rtl="0" eaLnBrk="0" fontAlgn="base" hangingPunct="0">
              <a:lnSpc>
                <a:spcPts val="4299"/>
              </a:lnSpc>
              <a:spcBef>
                <a:spcPct val="0"/>
              </a:spcBef>
              <a:spcAft>
                <a:spcPct val="0"/>
              </a:spcAft>
              <a:defRPr sz="6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ヒラギノ角ゴ ProN W3" charset="0"/>
                <a:cs typeface="ヒラギノ角ゴ ProN W3" charset="0"/>
                <a:sym typeface="Verdana" pitchFamily="34" charset="0"/>
              </a:defRPr>
            </a:lvl3pPr>
            <a:lvl4pPr algn="l" rtl="0" eaLnBrk="0" fontAlgn="base" hangingPunct="0">
              <a:lnSpc>
                <a:spcPts val="4299"/>
              </a:lnSpc>
              <a:spcBef>
                <a:spcPct val="0"/>
              </a:spcBef>
              <a:spcAft>
                <a:spcPct val="0"/>
              </a:spcAft>
              <a:defRPr sz="6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ヒラギノ角ゴ ProN W3" charset="0"/>
                <a:cs typeface="ヒラギノ角ゴ ProN W3" charset="0"/>
                <a:sym typeface="Verdana" pitchFamily="34" charset="0"/>
              </a:defRPr>
            </a:lvl4pPr>
            <a:lvl5pPr algn="l" rtl="0" eaLnBrk="0" fontAlgn="base" hangingPunct="0">
              <a:lnSpc>
                <a:spcPts val="4299"/>
              </a:lnSpc>
              <a:spcBef>
                <a:spcPct val="0"/>
              </a:spcBef>
              <a:spcAft>
                <a:spcPct val="0"/>
              </a:spcAft>
              <a:defRPr sz="6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ヒラギノ角ゴ ProN W3" charset="0"/>
                <a:cs typeface="ヒラギノ角ゴ ProN W3" charset="0"/>
                <a:sym typeface="Verdana" pitchFamily="34" charset="0"/>
              </a:defRPr>
            </a:lvl5pPr>
            <a:lvl6pPr marL="457176" algn="l" rtl="0" fontAlgn="base">
              <a:lnSpc>
                <a:spcPts val="4299"/>
              </a:lnSpc>
              <a:spcBef>
                <a:spcPct val="0"/>
              </a:spcBef>
              <a:spcAft>
                <a:spcPct val="0"/>
              </a:spcAft>
              <a:defRPr sz="6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defRPr>
            </a:lvl6pPr>
            <a:lvl7pPr marL="914354" algn="l" rtl="0" fontAlgn="base">
              <a:lnSpc>
                <a:spcPts val="4299"/>
              </a:lnSpc>
              <a:spcBef>
                <a:spcPct val="0"/>
              </a:spcBef>
              <a:spcAft>
                <a:spcPct val="0"/>
              </a:spcAft>
              <a:defRPr sz="6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defRPr>
            </a:lvl7pPr>
            <a:lvl8pPr marL="1371530" algn="l" rtl="0" fontAlgn="base">
              <a:lnSpc>
                <a:spcPts val="4299"/>
              </a:lnSpc>
              <a:spcBef>
                <a:spcPct val="0"/>
              </a:spcBef>
              <a:spcAft>
                <a:spcPct val="0"/>
              </a:spcAft>
              <a:defRPr sz="6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defRPr>
            </a:lvl8pPr>
            <a:lvl9pPr marL="1828706" algn="l" rtl="0" fontAlgn="base">
              <a:lnSpc>
                <a:spcPts val="4299"/>
              </a:lnSpc>
              <a:spcBef>
                <a:spcPct val="0"/>
              </a:spcBef>
              <a:spcAft>
                <a:spcPct val="0"/>
              </a:spcAft>
              <a:defRPr sz="6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defRPr>
            </a:lvl9pPr>
          </a:lstStyle>
          <a:p>
            <a:pPr algn="ctr" defTabSz="642915"/>
            <a:r>
              <a:rPr lang="en-US" sz="2500" b="1" dirty="0">
                <a:solidFill>
                  <a:srgbClr val="000000"/>
                </a:solidFill>
                <a:latin typeface="Tahoma"/>
                <a:ea typeface="ヒラギノ角ゴ ProN W3"/>
                <a:cs typeface="ヒラギノ角ゴ ProN W3"/>
              </a:rPr>
              <a:t>Predictive Analytics for Courses and Majors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99" y="1838450"/>
            <a:ext cx="8197453" cy="4364463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34894" y="5803927"/>
            <a:ext cx="3049488" cy="10179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8008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/>
          </p:cNvSpPr>
          <p:nvPr/>
        </p:nvSpPr>
        <p:spPr bwMode="auto">
          <a:xfrm>
            <a:off x="1650862" y="1381622"/>
            <a:ext cx="6043445" cy="585173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 defTabSz="482088" fontAlgn="base">
              <a:lnSpc>
                <a:spcPct val="110000"/>
              </a:lnSpc>
              <a:spcBef>
                <a:spcPts val="646"/>
              </a:spcBef>
              <a:spcAft>
                <a:spcPct val="0"/>
              </a:spcAft>
            </a:pPr>
            <a:endParaRPr lang="en-US" sz="1500" dirty="0">
              <a:solidFill>
                <a:srgbClr val="C8E1EC"/>
              </a:solidFill>
              <a:latin typeface="Arial Italic" charset="0"/>
              <a:ea typeface="ＭＳ Ｐゴシック" charset="-128"/>
              <a:cs typeface="ヒラギノ角ゴ ProN W3"/>
              <a:sym typeface="Arial Italic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5078227" y="285554"/>
            <a:ext cx="16575465" cy="623246"/>
          </a:xfrm>
          <a:prstGeom prst="rect">
            <a:avLst/>
          </a:prstGeom>
          <a:noFill/>
        </p:spPr>
        <p:txBody>
          <a:bodyPr wrap="square" lIns="68570" tIns="34285" rIns="68570" bIns="34285" rtlCol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3600" cap="small" dirty="0">
                <a:solidFill>
                  <a:srgbClr val="FFFFFF"/>
                </a:solidFill>
                <a:latin typeface="Verdana" pitchFamily="34" charset="0"/>
                <a:ea typeface="ヒラギノ角ゴ ProN W3" charset="-128"/>
                <a:cs typeface="Calibri" pitchFamily="34" charset="0"/>
                <a:sym typeface="Gill Sans" charset="0"/>
              </a:rPr>
              <a:t>Academic Program Maps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0748" y="6041768"/>
            <a:ext cx="2287116" cy="763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32689" y="2688337"/>
            <a:ext cx="1088136" cy="957504"/>
          </a:xfrm>
          <a:prstGeom prst="rect">
            <a:avLst/>
          </a:prstGeom>
          <a:noFill/>
        </p:spPr>
        <p:txBody>
          <a:bodyPr wrap="square" lIns="64284" tIns="32142" rIns="64284" bIns="32142" rtlCol="0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58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/>
              <a:sym typeface="Gill Sans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06" y="1142817"/>
            <a:ext cx="8698458" cy="542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183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FB270D-3615-4C4F-B153-52FE361DDA40}" type="slidenum">
              <a:rPr lang="en-US" smtClean="0">
                <a:cs typeface="ヒラギノ角ゴ ProN W3"/>
              </a:rPr>
              <a:pPr>
                <a:defRPr/>
              </a:pPr>
              <a:t>18</a:t>
            </a:fld>
            <a:endParaRPr lang="en-US" dirty="0">
              <a:cs typeface="ヒラギノ角ゴ ProN W3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240" y="3424240"/>
            <a:ext cx="9525" cy="95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4383" y="165728"/>
            <a:ext cx="9001125" cy="676626"/>
          </a:xfrm>
          <a:prstGeom prst="rect">
            <a:avLst/>
          </a:prstGeom>
          <a:noFill/>
        </p:spPr>
        <p:txBody>
          <a:bodyPr wrap="square" lIns="91425" tIns="45713" rIns="91425" bIns="45713" rtlCol="0" anchor="ctr">
            <a:spAutoFit/>
          </a:bodyPr>
          <a:lstStyle/>
          <a:p>
            <a:pPr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3800" cap="small" dirty="0">
                <a:solidFill>
                  <a:srgbClr val="FFFFFF"/>
                </a:solidFill>
                <a:latin typeface="Verdana"/>
                <a:ea typeface="ヒラギノ角ゴ ProN W3" charset="-128"/>
                <a:cs typeface="Calibri" pitchFamily="34" charset="0"/>
                <a:sym typeface="Gill Sans" charset="0"/>
              </a:rPr>
              <a:t>Lesson Two</a:t>
            </a:r>
          </a:p>
        </p:txBody>
      </p:sp>
      <p:sp>
        <p:nvSpPr>
          <p:cNvPr id="9" name="Rectangle 8"/>
          <p:cNvSpPr/>
          <p:nvPr/>
        </p:nvSpPr>
        <p:spPr>
          <a:xfrm>
            <a:off x="959571" y="2211640"/>
            <a:ext cx="8667750" cy="3033134"/>
          </a:xfrm>
          <a:prstGeom prst="rect">
            <a:avLst/>
          </a:prstGeom>
        </p:spPr>
        <p:txBody>
          <a:bodyPr wrap="square" lIns="91425" tIns="45713" rIns="91425" bIns="45713">
            <a:spAutoFit/>
          </a:bodyPr>
          <a:lstStyle/>
          <a:p>
            <a:pPr defTabSz="642915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6700" b="1" dirty="0">
                <a:solidFill>
                  <a:srgbClr val="000000"/>
                </a:solidFill>
                <a:latin typeface="Verdana"/>
                <a:ea typeface="Calibri"/>
                <a:cs typeface="Times New Roman"/>
                <a:sym typeface="Gill Sans" charset="0"/>
              </a:rPr>
              <a:t>        </a:t>
            </a:r>
            <a:r>
              <a:rPr lang="en-US" sz="8400" b="1" dirty="0">
                <a:solidFill>
                  <a:srgbClr val="000000"/>
                </a:solidFill>
                <a:latin typeface="Verdana"/>
                <a:ea typeface="Calibri"/>
                <a:cs typeface="Times New Roman"/>
                <a:sym typeface="Gill Sans" charset="0"/>
              </a:rPr>
              <a:t>It’s Technology</a:t>
            </a:r>
          </a:p>
        </p:txBody>
      </p:sp>
    </p:spTree>
    <p:extLst>
      <p:ext uri="{BB962C8B-B14F-4D97-AF65-F5344CB8AC3E}">
        <p14:creationId xmlns:p14="http://schemas.microsoft.com/office/powerpoint/2010/main" val="20376633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12E93D-9678-4692-8075-862EAE19E21B}" type="slidenum">
              <a:rPr lang="en-US" smtClean="0">
                <a:cs typeface="ヒラギノ角ゴ ProN W3"/>
              </a:rPr>
              <a:pPr>
                <a:defRPr/>
              </a:pPr>
              <a:t>19</a:t>
            </a:fld>
            <a:endParaRPr lang="en-US" dirty="0">
              <a:cs typeface="ヒラギノ角ゴ ProN W3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67165" y="5803927"/>
            <a:ext cx="3049488" cy="10179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84910" y="1274268"/>
            <a:ext cx="8374181" cy="5262497"/>
          </a:xfrm>
          <a:prstGeom prst="rect">
            <a:avLst/>
          </a:prstGeom>
        </p:spPr>
        <p:txBody>
          <a:bodyPr wrap="square" lIns="64284" tIns="32142" rIns="64284" bIns="32142">
            <a:spAutoFit/>
          </a:bodyPr>
          <a:lstStyle/>
          <a:p>
            <a:pPr defTabSz="642915" fontAlgn="base"/>
            <a:r>
              <a:rPr lang="en-US" sz="2000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Gill Sans" charset="0"/>
              </a:rPr>
              <a:t>Georgia State’s Web-Based </a:t>
            </a:r>
            <a:r>
              <a:rPr lang="en-US" sz="2200" b="1" dirty="0">
                <a:solidFill>
                  <a:srgbClr val="4686C6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Gill Sans" charset="0"/>
              </a:rPr>
              <a:t/>
            </a:r>
            <a:br>
              <a:rPr lang="en-US" sz="2200" b="1" dirty="0">
                <a:solidFill>
                  <a:srgbClr val="4686C6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Gill Sans" charset="0"/>
              </a:rPr>
            </a:br>
            <a:r>
              <a:rPr lang="en-US" sz="2800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Gill Sans" charset="0"/>
              </a:rPr>
              <a:t>GPS Advising System</a:t>
            </a:r>
          </a:p>
          <a:p>
            <a:pPr defTabSz="642915" fontAlgn="base"/>
            <a:endParaRPr lang="en-US" sz="1700" dirty="0">
              <a:solidFill>
                <a:srgbClr val="4686C6"/>
              </a:solidFill>
              <a:latin typeface="Verdana" pitchFamily="34" charset="0"/>
              <a:ea typeface="Verdana" pitchFamily="34" charset="0"/>
              <a:cs typeface="Verdana" pitchFamily="34" charset="0"/>
              <a:sym typeface="Gill Sans" charset="0"/>
            </a:endParaRPr>
          </a:p>
          <a:p>
            <a:pPr marL="321424" indent="-321424" defTabSz="642915" fontAlgn="base">
              <a:spcAft>
                <a:spcPts val="1266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000" b="1" dirty="0">
                <a:solidFill>
                  <a:srgbClr val="274897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Gill Sans" charset="0"/>
              </a:rPr>
              <a:t>A collaboration with the Education</a:t>
            </a:r>
            <a:br>
              <a:rPr lang="en-US" sz="2000" b="1" dirty="0">
                <a:solidFill>
                  <a:srgbClr val="274897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Gill Sans" charset="0"/>
              </a:rPr>
            </a:br>
            <a:r>
              <a:rPr lang="en-US" sz="2000" b="1" dirty="0">
                <a:solidFill>
                  <a:srgbClr val="274897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Gill Sans" charset="0"/>
              </a:rPr>
              <a:t>Advisory Board and four other </a:t>
            </a:r>
            <a:br>
              <a:rPr lang="en-US" sz="2000" b="1" dirty="0">
                <a:solidFill>
                  <a:srgbClr val="274897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Gill Sans" charset="0"/>
              </a:rPr>
            </a:br>
            <a:r>
              <a:rPr lang="en-US" sz="2000" b="1" dirty="0">
                <a:solidFill>
                  <a:srgbClr val="274897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Gill Sans" charset="0"/>
              </a:rPr>
              <a:t>schools</a:t>
            </a:r>
          </a:p>
          <a:p>
            <a:pPr marL="321424" indent="-321424" defTabSz="642915" fontAlgn="base">
              <a:spcAft>
                <a:spcPts val="1266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000" b="1" dirty="0">
                <a:solidFill>
                  <a:srgbClr val="274897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Gill Sans" charset="0"/>
              </a:rPr>
              <a:t>Based on </a:t>
            </a:r>
            <a:r>
              <a:rPr lang="en-US" sz="20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Gill Sans" charset="0"/>
              </a:rPr>
              <a:t>10 years of RPG </a:t>
            </a:r>
            <a:r>
              <a:rPr lang="en-US" sz="2000" b="1" dirty="0">
                <a:solidFill>
                  <a:srgbClr val="274897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Gill Sans" charset="0"/>
              </a:rPr>
              <a:t>data at </a:t>
            </a:r>
            <a:br>
              <a:rPr lang="en-US" sz="2000" b="1" dirty="0">
                <a:solidFill>
                  <a:srgbClr val="274897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Gill Sans" charset="0"/>
              </a:rPr>
            </a:br>
            <a:r>
              <a:rPr lang="en-US" sz="2000" b="1" dirty="0">
                <a:solidFill>
                  <a:srgbClr val="274897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Gill Sans" charset="0"/>
              </a:rPr>
              <a:t>Georgia State and </a:t>
            </a:r>
            <a:r>
              <a:rPr lang="en-US" sz="20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Gill Sans" charset="0"/>
              </a:rPr>
              <a:t>2.5 million grades</a:t>
            </a:r>
          </a:p>
          <a:p>
            <a:pPr marL="321424" indent="-321424" defTabSz="642915" fontAlgn="base">
              <a:spcAft>
                <a:spcPts val="1266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000" b="1" dirty="0">
                <a:solidFill>
                  <a:srgbClr val="274897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Gill Sans" charset="0"/>
              </a:rPr>
              <a:t>Live,</a:t>
            </a:r>
            <a:r>
              <a:rPr lang="en-US" sz="2000" b="1" dirty="0">
                <a:solidFill>
                  <a:srgbClr val="4686C6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Gill Sans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Gill Sans" charset="0"/>
              </a:rPr>
              <a:t>nightly feeds from Banner </a:t>
            </a:r>
            <a:r>
              <a:rPr lang="en-US" sz="2000" b="1" dirty="0">
                <a:solidFill>
                  <a:srgbClr val="274897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Gill Sans" charset="0"/>
              </a:rPr>
              <a:t>and daily alerts to advisors if students have missed any of the markers</a:t>
            </a:r>
          </a:p>
          <a:p>
            <a:pPr marL="321424" indent="-321424" defTabSz="642915" fontAlgn="base">
              <a:spcAft>
                <a:spcPts val="1266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0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Gill Sans" charset="0"/>
              </a:rPr>
              <a:t>Predictive analytics </a:t>
            </a:r>
            <a:r>
              <a:rPr lang="en-US" sz="2000" b="1" dirty="0">
                <a:solidFill>
                  <a:srgbClr val="274897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Gill Sans" charset="0"/>
              </a:rPr>
              <a:t>for each student’s success in individual majors and courses</a:t>
            </a:r>
          </a:p>
          <a:p>
            <a:pPr marL="321424" indent="-321424" defTabSz="642915" fontAlgn="base">
              <a:spcAft>
                <a:spcPts val="1266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000" b="1" dirty="0">
                <a:solidFill>
                  <a:srgbClr val="274897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Gill Sans" charset="0"/>
              </a:rPr>
              <a:t>Tracks </a:t>
            </a:r>
            <a:r>
              <a:rPr lang="en-US" sz="20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Gill Sans" charset="0"/>
              </a:rPr>
              <a:t>700+ alerts </a:t>
            </a:r>
            <a:r>
              <a:rPr lang="en-US" sz="2000" b="1" dirty="0">
                <a:solidFill>
                  <a:srgbClr val="274897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Gill Sans" charset="0"/>
              </a:rPr>
              <a:t>for risk factors</a:t>
            </a:r>
          </a:p>
          <a:p>
            <a:pPr marL="321424" indent="-321424" defTabSz="642915" fontAlgn="base">
              <a:spcAft>
                <a:spcPts val="1266"/>
              </a:spcAft>
              <a:buClr>
                <a:srgbClr val="C00000"/>
              </a:buClr>
              <a:buFont typeface="Wingdings" pitchFamily="2" charset="2"/>
              <a:buChar char="Ø"/>
            </a:pPr>
            <a:endParaRPr lang="en-US" sz="2000" b="1" dirty="0">
              <a:solidFill>
                <a:srgbClr val="4686C6"/>
              </a:solidFill>
              <a:latin typeface="Verdana" pitchFamily="34" charset="0"/>
              <a:ea typeface="Verdana" pitchFamily="34" charset="0"/>
              <a:cs typeface="Verdana" pitchFamily="34" charset="0"/>
              <a:sym typeface="Gill San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251" y="1284743"/>
            <a:ext cx="2853316" cy="23808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438" y="191796"/>
            <a:ext cx="9001125" cy="741548"/>
          </a:xfrm>
          <a:prstGeom prst="rect">
            <a:avLst/>
          </a:prstGeom>
          <a:noFill/>
        </p:spPr>
        <p:txBody>
          <a:bodyPr wrap="square" lIns="91425" tIns="45713" rIns="91425" bIns="45713" rtlCol="0" anchor="ctr">
            <a:spAutoFit/>
          </a:bodyPr>
          <a:lstStyle/>
          <a:p>
            <a:pPr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4200" cap="small" dirty="0">
                <a:solidFill>
                  <a:srgbClr val="FFFFFF"/>
                </a:solidFill>
                <a:latin typeface="Verdana"/>
                <a:ea typeface="ヒラギノ角ゴ ProN W3" charset="-128"/>
                <a:cs typeface="Calibri" pitchFamily="34" charset="0"/>
                <a:sym typeface="Gill Sans" charset="0"/>
              </a:rPr>
              <a:t>Advisement</a:t>
            </a:r>
          </a:p>
        </p:txBody>
      </p:sp>
    </p:spTree>
    <p:extLst>
      <p:ext uri="{BB962C8B-B14F-4D97-AF65-F5344CB8AC3E}">
        <p14:creationId xmlns:p14="http://schemas.microsoft.com/office/powerpoint/2010/main" val="12421633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58AC"/>
              </a:gs>
              <a:gs pos="100000">
                <a:schemeClr val="tx2">
                  <a:lumMod val="50000"/>
                </a:schemeClr>
              </a:gs>
              <a:gs pos="26000">
                <a:srgbClr val="004B92"/>
              </a:gs>
              <a:gs pos="60000">
                <a:srgbClr val="003C73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30"/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341" y="274642"/>
            <a:ext cx="8289469" cy="1143000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venir Book"/>
                <a:cs typeface="Avenir Book"/>
              </a:rPr>
              <a:t>GPS and Closing Attainment Gaps</a:t>
            </a:r>
            <a:endParaRPr lang="en-US" sz="40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341" y="1760544"/>
            <a:ext cx="8083151" cy="4397371"/>
          </a:xfrm>
        </p:spPr>
        <p:txBody>
          <a:bodyPr>
            <a:normAutofit fontScale="92500" lnSpcReduction="10000"/>
          </a:bodyPr>
          <a:lstStyle/>
          <a:p>
            <a:pPr marL="972988" indent="-972988">
              <a:spcAft>
                <a:spcPts val="1800"/>
              </a:spcAft>
              <a:buClr>
                <a:srgbClr val="982925"/>
              </a:buClr>
              <a:buNone/>
            </a:pPr>
            <a:r>
              <a:rPr lang="en-US" sz="3600" dirty="0" smtClean="0">
                <a:solidFill>
                  <a:srgbClr val="7A9FBD"/>
                </a:solidFill>
                <a:latin typeface="Avenir Book"/>
                <a:cs typeface="Avenir Book"/>
              </a:rPr>
              <a:t>	Established </a:t>
            </a:r>
            <a:r>
              <a:rPr lang="en-US" sz="3600" dirty="0">
                <a:solidFill>
                  <a:srgbClr val="7A9FBD"/>
                </a:solidFill>
                <a:latin typeface="Avenir Book"/>
                <a:cs typeface="Avenir Book"/>
              </a:rPr>
              <a:t>in 2009, Complete College America is a national nonprofit with a single mission: to work with states to significantly increase the number of Americans with quality career certificates or college degrees and to close attainment gaps for traditionally underrepresented populations.</a:t>
            </a:r>
          </a:p>
          <a:p>
            <a:pPr marL="972988" indent="-972988">
              <a:spcAft>
                <a:spcPts val="1800"/>
              </a:spcAft>
              <a:buClr>
                <a:srgbClr val="982925"/>
              </a:buClr>
              <a:buNone/>
            </a:pPr>
            <a:endParaRPr lang="en-US" sz="2600" dirty="0">
              <a:solidFill>
                <a:srgbClr val="7A9FBD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67215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12E93D-9678-4692-8075-862EAE19E21B}" type="slidenum">
              <a:rPr lang="en-US" smtClean="0">
                <a:cs typeface="ヒラギノ角ゴ ProN W3"/>
              </a:rPr>
              <a:pPr>
                <a:defRPr/>
              </a:pPr>
              <a:t>20</a:t>
            </a:fld>
            <a:endParaRPr lang="en-US" dirty="0">
              <a:cs typeface="ヒラギノ角ゴ ProN W3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9" y="3202589"/>
            <a:ext cx="9129713" cy="260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30444" y="2445311"/>
            <a:ext cx="3883110" cy="1017105"/>
          </a:xfrm>
          <a:prstGeom prst="rect">
            <a:avLst/>
          </a:prstGeom>
          <a:noFill/>
        </p:spPr>
        <p:txBody>
          <a:bodyPr wrap="square" lIns="32142" tIns="32142" rIns="32142" bIns="32142" rtlCol="0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/>
                <a:sym typeface="Gill Sans" charset="0"/>
              </a:rPr>
              <a:t>Graduation Rate in Major by Introductory Course Grade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100" b="1" i="1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/>
              <a:sym typeface="Gill Sans" charset="0"/>
            </a:endParaRP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/>
              <a:sym typeface="Gill Sans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34894" y="5803927"/>
            <a:ext cx="3049488" cy="10179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" name="Text Placeholder 6"/>
          <p:cNvSpPr txBox="1">
            <a:spLocks/>
          </p:cNvSpPr>
          <p:nvPr/>
        </p:nvSpPr>
        <p:spPr bwMode="gray">
          <a:xfrm>
            <a:off x="287350" y="1357779"/>
            <a:ext cx="8569301" cy="579953"/>
          </a:xfrm>
          <a:prstGeom prst="rect">
            <a:avLst/>
          </a:prstGeom>
        </p:spPr>
        <p:txBody>
          <a:bodyPr vert="horz" wrap="square" lIns="32142" tIns="32142" rIns="32142" bIns="32142" rtlCol="0">
            <a:no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274897"/>
                </a:solidFill>
                <a:latin typeface="Arial"/>
                <a:ea typeface="ヒラギノ角ゴ ProN W3" charset="-128"/>
                <a:cs typeface="ヒラギノ角ゴ ProN W3"/>
                <a:sym typeface="Gill Sans" charset="0"/>
              </a:rPr>
              <a:t>The Difference Between Satisfying a Requirement 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274897"/>
                </a:solidFill>
                <a:latin typeface="Arial"/>
                <a:ea typeface="ヒラギノ角ゴ ProN W3" charset="-128"/>
                <a:cs typeface="ヒラギノ角ゴ ProN W3"/>
                <a:sym typeface="Gill Sans" charset="0"/>
              </a:rPr>
              <a:t>and Being on Track</a:t>
            </a:r>
          </a:p>
        </p:txBody>
      </p:sp>
      <p:sp>
        <p:nvSpPr>
          <p:cNvPr id="11" name="Rectangle 10"/>
          <p:cNvSpPr>
            <a:spLocks/>
          </p:cNvSpPr>
          <p:nvPr/>
        </p:nvSpPr>
        <p:spPr bwMode="auto">
          <a:xfrm>
            <a:off x="71438" y="5"/>
            <a:ext cx="9001125" cy="1125141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/>
          <a:p>
            <a:pPr defTabSz="642816" fontAlgn="base">
              <a:lnSpc>
                <a:spcPts val="3023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100" cap="small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Alerts Based on Historical RPG Data</a:t>
            </a:r>
          </a:p>
        </p:txBody>
      </p:sp>
    </p:spTree>
    <p:extLst>
      <p:ext uri="{BB962C8B-B14F-4D97-AF65-F5344CB8AC3E}">
        <p14:creationId xmlns:p14="http://schemas.microsoft.com/office/powerpoint/2010/main" val="41920643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FB270D-3615-4C4F-B153-52FE361DDA40}" type="slidenum">
              <a:rPr lang="en-US" smtClean="0">
                <a:cs typeface="ヒラギノ角ゴ ProN W3"/>
              </a:rPr>
              <a:pPr>
                <a:defRPr/>
              </a:pPr>
              <a:t>21</a:t>
            </a:fld>
            <a:endParaRPr lang="en-US" dirty="0">
              <a:cs typeface="ヒラギノ角ゴ ProN W3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240" y="3424240"/>
            <a:ext cx="9525" cy="95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1134" y="140557"/>
            <a:ext cx="9001125" cy="676626"/>
          </a:xfrm>
          <a:prstGeom prst="rect">
            <a:avLst/>
          </a:prstGeom>
          <a:noFill/>
        </p:spPr>
        <p:txBody>
          <a:bodyPr wrap="square" lIns="91425" tIns="45713" rIns="91425" bIns="45713" rtlCol="0" anchor="ctr">
            <a:spAutoFit/>
          </a:bodyPr>
          <a:lstStyle/>
          <a:p>
            <a:pPr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3800" cap="small" dirty="0">
                <a:solidFill>
                  <a:srgbClr val="FFFFFF"/>
                </a:solidFill>
                <a:latin typeface="Verdana"/>
                <a:ea typeface="ヒラギノ角ゴ ProN W3" charset="-128"/>
                <a:cs typeface="Calibri" pitchFamily="34" charset="0"/>
                <a:sym typeface="Gill Sans" charset="0"/>
              </a:rPr>
              <a:t>Lesson Three</a:t>
            </a:r>
          </a:p>
        </p:txBody>
      </p:sp>
      <p:sp>
        <p:nvSpPr>
          <p:cNvPr id="9" name="Rectangle 8"/>
          <p:cNvSpPr/>
          <p:nvPr/>
        </p:nvSpPr>
        <p:spPr>
          <a:xfrm>
            <a:off x="316632" y="1329136"/>
            <a:ext cx="8667750" cy="4824396"/>
          </a:xfrm>
          <a:prstGeom prst="rect">
            <a:avLst/>
          </a:prstGeom>
        </p:spPr>
        <p:txBody>
          <a:bodyPr wrap="square" lIns="91425" tIns="45713" rIns="91425" bIns="45713">
            <a:spAutoFit/>
          </a:bodyPr>
          <a:lstStyle/>
          <a:p>
            <a:pPr defTabSz="642915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6700" b="1" dirty="0">
                <a:solidFill>
                  <a:srgbClr val="000000"/>
                </a:solidFill>
                <a:latin typeface="Verdana"/>
                <a:ea typeface="Calibri"/>
                <a:cs typeface="Times New Roman"/>
                <a:sym typeface="Gill Sans" charset="0"/>
              </a:rPr>
              <a:t>      </a:t>
            </a:r>
            <a:r>
              <a:rPr lang="en-US" sz="8400" b="1" dirty="0">
                <a:solidFill>
                  <a:srgbClr val="000000"/>
                </a:solidFill>
                <a:latin typeface="Verdana"/>
                <a:ea typeface="Calibri"/>
                <a:cs typeface="Times New Roman"/>
                <a:sym typeface="Gill Sans" charset="0"/>
              </a:rPr>
              <a:t>It’s Not</a:t>
            </a:r>
          </a:p>
          <a:p>
            <a:pPr defTabSz="642915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8400" b="1" dirty="0">
                <a:solidFill>
                  <a:srgbClr val="000000"/>
                </a:solidFill>
                <a:latin typeface="Verdana"/>
                <a:ea typeface="Calibri"/>
                <a:cs typeface="Times New Roman"/>
                <a:sym typeface="Gill Sans" charset="0"/>
              </a:rPr>
              <a:t>       </a:t>
            </a:r>
            <a:r>
              <a:rPr lang="en-US" sz="8400" b="1" i="1" dirty="0">
                <a:solidFill>
                  <a:srgbClr val="FF0000"/>
                </a:solidFill>
                <a:latin typeface="Verdana"/>
                <a:ea typeface="Calibri"/>
                <a:cs typeface="Times New Roman"/>
                <a:sym typeface="Gill Sans" charset="0"/>
              </a:rPr>
              <a:t>Only</a:t>
            </a:r>
            <a:r>
              <a:rPr lang="en-US" sz="8400" b="1" dirty="0">
                <a:solidFill>
                  <a:srgbClr val="000000"/>
                </a:solidFill>
                <a:latin typeface="Verdana"/>
                <a:ea typeface="Calibri"/>
                <a:cs typeface="Times New Roman"/>
                <a:sym typeface="Gill Sans" charset="0"/>
              </a:rPr>
              <a:t>   </a:t>
            </a:r>
          </a:p>
          <a:p>
            <a:pPr defTabSz="642915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8400" b="1" dirty="0">
                <a:solidFill>
                  <a:srgbClr val="000000"/>
                </a:solidFill>
                <a:latin typeface="Verdana"/>
                <a:ea typeface="Calibri"/>
                <a:cs typeface="Times New Roman"/>
                <a:sym typeface="Gill Sans" charset="0"/>
              </a:rPr>
              <a:t>  Technology</a:t>
            </a:r>
          </a:p>
        </p:txBody>
      </p:sp>
    </p:spTree>
    <p:extLst>
      <p:ext uri="{BB962C8B-B14F-4D97-AF65-F5344CB8AC3E}">
        <p14:creationId xmlns:p14="http://schemas.microsoft.com/office/powerpoint/2010/main" val="17849545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FB270D-3615-4C4F-B153-52FE361DDA40}" type="slidenum">
              <a:rPr lang="en-US" smtClean="0">
                <a:cs typeface="ヒラギノ角ゴ ProN W3"/>
              </a:rPr>
              <a:pPr>
                <a:defRPr/>
              </a:pPr>
              <a:t>22</a:t>
            </a:fld>
            <a:endParaRPr lang="en-US" dirty="0">
              <a:cs typeface="ヒラギノ角ゴ ProN W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438" y="1162736"/>
            <a:ext cx="9001125" cy="4556054"/>
          </a:xfrm>
          <a:prstGeom prst="rect">
            <a:avLst/>
          </a:prstGeom>
        </p:spPr>
        <p:txBody>
          <a:bodyPr wrap="square" lIns="91426" tIns="45713" rIns="91426" bIns="45713">
            <a:spAutoFit/>
          </a:bodyPr>
          <a:lstStyle/>
          <a:p>
            <a:pPr marL="401780" indent="-401780" algn="ctr" defTabSz="642915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100" b="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  <a:sym typeface="Gill Sans" charset="0"/>
              </a:rPr>
              <a:t>University Advisement Center student visits </a:t>
            </a:r>
            <a:r>
              <a:rPr lang="en-US" sz="31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  <a:sym typeface="Gill Sans" charset="0"/>
              </a:rPr>
              <a:t>in the last 12 months: 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Times New Roman"/>
                <a:sym typeface="Gill Sans" charset="0"/>
              </a:rPr>
              <a:t>43,422</a:t>
            </a:r>
          </a:p>
          <a:p>
            <a:pPr marL="401780" indent="-401780" algn="ctr" defTabSz="642915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100" b="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  <a:sym typeface="Gill Sans" charset="0"/>
              </a:rPr>
              <a:t>Pre-Term Registration Corrections</a:t>
            </a:r>
            <a:r>
              <a:rPr lang="en-US" sz="31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  <a:sym typeface="Gill Sans" charset="0"/>
              </a:rPr>
              <a:t>: 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Times New Roman"/>
                <a:sym typeface="Gill Sans" charset="0"/>
              </a:rPr>
              <a:t>2,000+</a:t>
            </a:r>
            <a:r>
              <a:rPr lang="en-US" sz="31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  <a:sym typeface="Gill Sans" charset="0"/>
              </a:rPr>
              <a:t> </a:t>
            </a:r>
          </a:p>
          <a:p>
            <a:pPr marL="401773" indent="-401773" algn="ctr" defTabSz="642915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Arial" pitchFamily="34" charset="0"/>
              <a:buChar char="•"/>
            </a:pPr>
            <a:r>
              <a:rPr lang="en-US" sz="3100" b="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  <a:sym typeface="Gill Sans" charset="0"/>
              </a:rPr>
              <a:t>Required Advising for Major Changes</a:t>
            </a:r>
            <a:r>
              <a:rPr lang="en-US" sz="31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  <a:sym typeface="Gill Sans" charset="0"/>
              </a:rPr>
              <a:t>: 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Times New Roman"/>
                <a:sym typeface="Gill Sans" charset="0"/>
              </a:rPr>
              <a:t>6,945 </a:t>
            </a:r>
          </a:p>
          <a:p>
            <a:pPr marL="401773" indent="-401773" algn="ctr" defTabSz="642915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Arial" pitchFamily="34" charset="0"/>
              <a:buChar char="•"/>
            </a:pPr>
            <a:endParaRPr lang="en-US" sz="3100" b="1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Times New Roman"/>
              <a:sym typeface="Gill Sans" charset="0"/>
            </a:endParaRPr>
          </a:p>
          <a:p>
            <a:pPr algn="ctr" defTabSz="642915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endParaRPr lang="en-US" sz="3100" b="1" dirty="0">
              <a:solidFill>
                <a:srgbClr val="FF0000"/>
              </a:solidFill>
              <a:latin typeface="Calibri" panose="020F0502020204030204" pitchFamily="34" charset="0"/>
              <a:ea typeface="Calibri"/>
              <a:cs typeface="Times New Roman"/>
              <a:sym typeface="Gill Sans" charset="0"/>
            </a:endParaRPr>
          </a:p>
          <a:p>
            <a:pPr algn="ctr" defTabSz="642915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endParaRPr lang="en-US" sz="3100" dirty="0">
              <a:solidFill>
                <a:srgbClr val="4686C6"/>
              </a:solidFill>
              <a:latin typeface="Calibri" panose="020F0502020204030204" pitchFamily="34" charset="0"/>
              <a:ea typeface="Calibri"/>
              <a:cs typeface="Times New Roman"/>
              <a:sym typeface="Gill San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242" y="3424242"/>
            <a:ext cx="9525" cy="95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71438" y="212576"/>
            <a:ext cx="9144000" cy="676626"/>
          </a:xfrm>
          <a:prstGeom prst="rect">
            <a:avLst/>
          </a:prstGeom>
          <a:noFill/>
        </p:spPr>
        <p:txBody>
          <a:bodyPr wrap="square" lIns="91426" tIns="45713" rIns="91426" bIns="45713" rtlCol="0" anchor="ctr">
            <a:spAutoFit/>
          </a:bodyPr>
          <a:lstStyle/>
          <a:p>
            <a:pPr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3800" cap="small" dirty="0">
                <a:solidFill>
                  <a:srgbClr val="FFFFFF"/>
                </a:solidFill>
                <a:latin typeface="Calibri" panose="020F0502020204030204" pitchFamily="34" charset="0"/>
                <a:ea typeface="ヒラギノ角ゴ ProN W3" charset="-128"/>
                <a:cs typeface="Calibri" pitchFamily="34" charset="0"/>
                <a:sym typeface="Gill Sans" charset="0"/>
              </a:rPr>
              <a:t> We Need to Change The Way We Operate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333" y="3707298"/>
            <a:ext cx="6410862" cy="265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177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FB270D-3615-4C4F-B153-52FE361DDA40}" type="slidenum">
              <a:rPr lang="en-US" smtClean="0">
                <a:cs typeface="ヒラギノ角ゴ ProN W3"/>
              </a:rPr>
              <a:pPr>
                <a:defRPr/>
              </a:pPr>
              <a:t>23</a:t>
            </a:fld>
            <a:endParaRPr lang="en-US" dirty="0">
              <a:cs typeface="ヒラギノ角ゴ ProN W3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240" y="3424240"/>
            <a:ext cx="9525" cy="95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6143" y="140557"/>
            <a:ext cx="9001125" cy="676626"/>
          </a:xfrm>
          <a:prstGeom prst="rect">
            <a:avLst/>
          </a:prstGeom>
          <a:noFill/>
        </p:spPr>
        <p:txBody>
          <a:bodyPr wrap="square" lIns="91425" tIns="45713" rIns="91425" bIns="45713" rtlCol="0" anchor="ctr">
            <a:spAutoFit/>
          </a:bodyPr>
          <a:lstStyle/>
          <a:p>
            <a:pPr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3800" cap="small" dirty="0">
                <a:solidFill>
                  <a:srgbClr val="FFFFFF"/>
                </a:solidFill>
                <a:latin typeface="Tahoma"/>
                <a:ea typeface="ヒラギノ角ゴ ProN W3" charset="-128"/>
                <a:cs typeface="Calibri" pitchFamily="34" charset="0"/>
                <a:sym typeface="Gill Sans" charset="0"/>
              </a:rPr>
              <a:t>Lesson Four</a:t>
            </a:r>
          </a:p>
        </p:txBody>
      </p:sp>
      <p:sp>
        <p:nvSpPr>
          <p:cNvPr id="9" name="Rectangle 8"/>
          <p:cNvSpPr/>
          <p:nvPr/>
        </p:nvSpPr>
        <p:spPr>
          <a:xfrm>
            <a:off x="316632" y="1329136"/>
            <a:ext cx="8667750" cy="4824396"/>
          </a:xfrm>
          <a:prstGeom prst="rect">
            <a:avLst/>
          </a:prstGeom>
        </p:spPr>
        <p:txBody>
          <a:bodyPr wrap="square" lIns="91425" tIns="45713" rIns="91425" bIns="45713">
            <a:spAutoFit/>
          </a:bodyPr>
          <a:lstStyle/>
          <a:p>
            <a:pPr defTabSz="642915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6700" b="1" dirty="0">
                <a:solidFill>
                  <a:srgbClr val="000000"/>
                </a:solidFill>
                <a:latin typeface="Tahoma"/>
                <a:ea typeface="Calibri"/>
                <a:cs typeface="Times New Roman"/>
                <a:sym typeface="Gill Sans" charset="0"/>
              </a:rPr>
              <a:t>       </a:t>
            </a:r>
            <a:r>
              <a:rPr lang="en-US" sz="8400" b="1" dirty="0">
                <a:solidFill>
                  <a:srgbClr val="000000"/>
                </a:solidFill>
                <a:latin typeface="Tahoma"/>
                <a:ea typeface="Calibri"/>
                <a:cs typeface="Times New Roman"/>
                <a:sym typeface="Gill Sans" charset="0"/>
              </a:rPr>
              <a:t>We </a:t>
            </a:r>
            <a:r>
              <a:rPr lang="en-US" sz="8400" b="1" i="1" dirty="0">
                <a:solidFill>
                  <a:srgbClr val="FF0000"/>
                </a:solidFill>
                <a:latin typeface="Tahoma"/>
                <a:ea typeface="Calibri"/>
                <a:cs typeface="Times New Roman"/>
                <a:sym typeface="Gill Sans" charset="0"/>
              </a:rPr>
              <a:t>Can</a:t>
            </a:r>
          </a:p>
          <a:p>
            <a:pPr defTabSz="642915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8400" b="1" dirty="0">
                <a:solidFill>
                  <a:srgbClr val="000000"/>
                </a:solidFill>
                <a:latin typeface="Tahoma"/>
                <a:ea typeface="Calibri"/>
                <a:cs typeface="Times New Roman"/>
                <a:sym typeface="Gill Sans" charset="0"/>
              </a:rPr>
              <a:t>      Make A </a:t>
            </a:r>
          </a:p>
          <a:p>
            <a:pPr defTabSz="642915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8400" b="1" dirty="0">
                <a:solidFill>
                  <a:srgbClr val="000000"/>
                </a:solidFill>
                <a:latin typeface="Tahoma"/>
                <a:ea typeface="Calibri"/>
                <a:cs typeface="Times New Roman"/>
                <a:sym typeface="Gill Sans" charset="0"/>
              </a:rPr>
              <a:t>    Difference</a:t>
            </a:r>
          </a:p>
        </p:txBody>
      </p:sp>
    </p:spTree>
    <p:extLst>
      <p:ext uri="{BB962C8B-B14F-4D97-AF65-F5344CB8AC3E}">
        <p14:creationId xmlns:p14="http://schemas.microsoft.com/office/powerpoint/2010/main" val="15646344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113784-5F74-45F9-AF18-C3F72479ABD3}" type="slidenum">
              <a:rPr lang="en-US" smtClean="0">
                <a:cs typeface="ヒラギノ角ゴ ProN W3"/>
              </a:rPr>
              <a:pPr>
                <a:defRPr/>
              </a:pPr>
              <a:t>24</a:t>
            </a:fld>
            <a:endParaRPr lang="en-US" dirty="0">
              <a:cs typeface="ヒラギノ角ゴ ProN W3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30734" y="5960567"/>
            <a:ext cx="2287116" cy="763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57" y="2760849"/>
            <a:ext cx="3592264" cy="23948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874" y="3851984"/>
            <a:ext cx="4876976" cy="28704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229" y="280969"/>
            <a:ext cx="5008048" cy="333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774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58AC"/>
              </a:gs>
              <a:gs pos="100000">
                <a:schemeClr val="tx2">
                  <a:lumMod val="50000"/>
                </a:schemeClr>
              </a:gs>
              <a:gs pos="26000">
                <a:srgbClr val="004B92"/>
              </a:gs>
              <a:gs pos="60000">
                <a:srgbClr val="003C73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30"/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GPS and Closing Attainment Gaps</a:t>
            </a:r>
            <a:endParaRPr lang="en-US" dirty="0">
              <a:latin typeface="Avenir Book"/>
              <a:cs typeface="Avenir Book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3711"/>
              </p:ext>
            </p:extLst>
          </p:nvPr>
        </p:nvGraphicFramePr>
        <p:xfrm>
          <a:off x="457202" y="1600200"/>
          <a:ext cx="8289131" cy="4743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3828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58AC"/>
              </a:gs>
              <a:gs pos="100000">
                <a:schemeClr val="tx2">
                  <a:lumMod val="50000"/>
                </a:schemeClr>
              </a:gs>
              <a:gs pos="26000">
                <a:srgbClr val="004B92"/>
              </a:gs>
              <a:gs pos="60000">
                <a:srgbClr val="003C73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30"/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GPS and Closing Attainment Gaps</a:t>
            </a:r>
            <a:endParaRPr lang="en-US" dirty="0">
              <a:latin typeface="Avenir Book"/>
              <a:cs typeface="Avenir Book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7048315"/>
              </p:ext>
            </p:extLst>
          </p:nvPr>
        </p:nvGraphicFramePr>
        <p:xfrm>
          <a:off x="457202" y="1600200"/>
          <a:ext cx="8289131" cy="4743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903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58AC"/>
              </a:gs>
              <a:gs pos="100000">
                <a:schemeClr val="tx2">
                  <a:lumMod val="50000"/>
                </a:schemeClr>
              </a:gs>
              <a:gs pos="26000">
                <a:srgbClr val="004B92"/>
              </a:gs>
              <a:gs pos="60000">
                <a:srgbClr val="003C73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30"/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GPS and Closing Attainment Gaps</a:t>
            </a:r>
            <a:endParaRPr lang="en-US" dirty="0">
              <a:latin typeface="Avenir Book"/>
              <a:cs typeface="Avenir Book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0385804"/>
              </p:ext>
            </p:extLst>
          </p:nvPr>
        </p:nvGraphicFramePr>
        <p:xfrm>
          <a:off x="457202" y="1600200"/>
          <a:ext cx="8289131" cy="500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084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58AC"/>
              </a:gs>
              <a:gs pos="100000">
                <a:schemeClr val="tx2">
                  <a:lumMod val="50000"/>
                </a:schemeClr>
              </a:gs>
              <a:gs pos="26000">
                <a:srgbClr val="004B92"/>
              </a:gs>
              <a:gs pos="60000">
                <a:srgbClr val="003C73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30"/>
            <a:endParaRPr lang="en-US">
              <a:solidFill>
                <a:prstClr val="white"/>
              </a:solidFill>
              <a:latin typeface="Rockwell"/>
            </a:endParaRPr>
          </a:p>
        </p:txBody>
      </p:sp>
      <p:pic>
        <p:nvPicPr>
          <p:cNvPr id="20" name="Picture 19" descr="denverskyline.png"/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21" y="42342"/>
            <a:ext cx="5427579" cy="6403198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0" y="2429483"/>
            <a:ext cx="916539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Avenir Heavy"/>
                <a:cs typeface="Avenir Heavy"/>
              </a:rPr>
              <a:t>Tim </a:t>
            </a:r>
            <a:r>
              <a:rPr lang="en-US" sz="3200" b="1" dirty="0" err="1">
                <a:solidFill>
                  <a:prstClr val="white"/>
                </a:solidFill>
                <a:latin typeface="Avenir Heavy"/>
                <a:cs typeface="Avenir Heavy"/>
              </a:rPr>
              <a:t>Renick</a:t>
            </a:r>
            <a:endParaRPr lang="en-US" sz="1000" b="1" dirty="0">
              <a:solidFill>
                <a:prstClr val="white"/>
              </a:solidFill>
              <a:latin typeface="Avenir Heavy"/>
              <a:cs typeface="Avenir Heavy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0" y="287817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white"/>
                </a:solidFill>
                <a:latin typeface="Avenir Light"/>
                <a:cs typeface="Avenir Light"/>
              </a:rPr>
              <a:t>Vice Provost</a:t>
            </a:r>
          </a:p>
          <a:p>
            <a:pPr algn="ctr"/>
            <a:r>
              <a:rPr lang="en-US" sz="2000" dirty="0">
                <a:solidFill>
                  <a:prstClr val="white"/>
                </a:solidFill>
                <a:latin typeface="Avenir Light"/>
                <a:cs typeface="Avenir Light"/>
              </a:rPr>
              <a:t>Georgia State University</a:t>
            </a:r>
            <a:endParaRPr lang="en-US" sz="2000" dirty="0">
              <a:solidFill>
                <a:prstClr val="white"/>
              </a:solidFill>
              <a:latin typeface="Avenir Light"/>
              <a:cs typeface="Avenir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68245"/>
            <a:ext cx="91653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A9FBD"/>
                </a:solidFill>
                <a:latin typeface="Avenir Heavy"/>
                <a:cs typeface="Avenir Heavy"/>
              </a:rPr>
              <a:t>GPS AND CLOSING ATTAINMENT GAPS</a:t>
            </a:r>
            <a:endParaRPr lang="en-US" sz="4800" b="1" dirty="0">
              <a:solidFill>
                <a:srgbClr val="7A9FBD"/>
              </a:solidFill>
              <a:latin typeface="Avenir Heavy"/>
              <a:cs typeface="Avenir Heavy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68421" y="2269071"/>
            <a:ext cx="7820526" cy="0"/>
          </a:xfrm>
          <a:prstGeom prst="line">
            <a:avLst/>
          </a:prstGeom>
          <a:ln>
            <a:solidFill>
              <a:schemeClr val="bg1">
                <a:alpha val="16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3698047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Avenir Heavy"/>
                <a:cs typeface="Avenir Heavy"/>
              </a:rPr>
              <a:t>Allison Calhoun-Brown</a:t>
            </a:r>
            <a:endParaRPr lang="en-US" sz="1000" b="1" dirty="0">
              <a:solidFill>
                <a:prstClr val="white"/>
              </a:solidFill>
              <a:latin typeface="Avenir Heavy"/>
              <a:cs typeface="Avenir Heavy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" y="4146741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white"/>
                </a:solidFill>
                <a:latin typeface="Avenir Light"/>
                <a:cs typeface="Avenir Light"/>
              </a:rPr>
              <a:t>Associate Professor/Director of Graduate Studies</a:t>
            </a:r>
          </a:p>
          <a:p>
            <a:pPr algn="ctr"/>
            <a:r>
              <a:rPr lang="en-US" sz="2000" dirty="0">
                <a:solidFill>
                  <a:prstClr val="white"/>
                </a:solidFill>
                <a:latin typeface="Avenir Light"/>
                <a:cs typeface="Avenir Light"/>
              </a:rPr>
              <a:t>Georgia State University</a:t>
            </a:r>
            <a:endParaRPr lang="en-US" sz="2000" dirty="0">
              <a:solidFill>
                <a:prstClr val="white"/>
              </a:solidFill>
              <a:latin typeface="Avenir Light"/>
              <a:cs typeface="Avenir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" y="4948077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Avenir Heavy"/>
                <a:cs typeface="Avenir Heavy"/>
              </a:rPr>
              <a:t>Carl McCray</a:t>
            </a:r>
            <a:endParaRPr lang="en-US" sz="1000" b="1" dirty="0">
              <a:solidFill>
                <a:prstClr val="white"/>
              </a:solidFill>
              <a:latin typeface="Avenir Heavy"/>
              <a:cs typeface="Avenir Heavy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" y="5396785"/>
            <a:ext cx="914399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>
                <a:solidFill>
                  <a:prstClr val="white"/>
                </a:solidFill>
                <a:latin typeface="Avenir Light"/>
                <a:cs typeface="Avenir Light"/>
              </a:rPr>
              <a:t>Student</a:t>
            </a:r>
          </a:p>
          <a:p>
            <a:pPr algn="ctr"/>
            <a:r>
              <a:rPr lang="en-US" sz="1900" dirty="0">
                <a:solidFill>
                  <a:prstClr val="white"/>
                </a:solidFill>
                <a:latin typeface="Avenir Light"/>
                <a:cs typeface="Avenir Light"/>
              </a:rPr>
              <a:t>Georgia</a:t>
            </a:r>
            <a:endParaRPr lang="en-US" sz="2000" dirty="0">
              <a:solidFill>
                <a:prstClr val="white"/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553442310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5716" y="1215261"/>
            <a:ext cx="9072563" cy="2479442"/>
          </a:xfrm>
        </p:spPr>
        <p:txBody>
          <a:bodyPr anchor="t"/>
          <a:lstStyle/>
          <a:p>
            <a:pPr marL="0" indent="0" algn="ctr" eaLnBrk="1" hangingPunct="1"/>
            <a:endParaRPr lang="en-US" sz="600" b="1" cap="small" dirty="0">
              <a:solidFill>
                <a:srgbClr val="2748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  <a:p>
            <a:pPr marL="0" indent="0" algn="ctr" eaLnBrk="1" hangingPunct="1"/>
            <a:r>
              <a:rPr lang="en-US" sz="5100" b="1" cap="small" dirty="0">
                <a:solidFill>
                  <a:srgbClr val="2748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600" b="1" cap="small" dirty="0">
                <a:solidFill>
                  <a:srgbClr val="2748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Closing the Achievement Gap </a:t>
            </a:r>
          </a:p>
          <a:p>
            <a:pPr marL="0" indent="0" algn="ctr" eaLnBrk="1" hangingPunct="1"/>
            <a:r>
              <a:rPr lang="en-US" sz="5600" b="1" cap="small" dirty="0">
                <a:solidFill>
                  <a:srgbClr val="2748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Using GPS: Four Lessons</a:t>
            </a:r>
          </a:p>
        </p:txBody>
      </p:sp>
      <p:sp>
        <p:nvSpPr>
          <p:cNvPr id="16389" name="Rectangle 4"/>
          <p:cNvSpPr>
            <a:spLocks/>
          </p:cNvSpPr>
          <p:nvPr/>
        </p:nvSpPr>
        <p:spPr bwMode="auto">
          <a:xfrm>
            <a:off x="106800" y="5528020"/>
            <a:ext cx="9001125" cy="1258542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/>
          <a:lstStyle/>
          <a:p>
            <a:pPr algn="ctr" defTabSz="642915" fontAlgn="base">
              <a:lnSpc>
                <a:spcPct val="110000"/>
              </a:lnSpc>
              <a:spcBef>
                <a:spcPts val="62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ヒラギノ角ゴ ProN W3"/>
                <a:sym typeface="Arial Italic" charset="0"/>
              </a:rPr>
              <a:t>Timothy M. Renick, Ph.D</a:t>
            </a:r>
          </a:p>
          <a:p>
            <a:pPr algn="ctr" defTabSz="642915" fontAlgn="base">
              <a:lnSpc>
                <a:spcPct val="110000"/>
              </a:lnSpc>
              <a:spcBef>
                <a:spcPts val="62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ヒラギノ角ゴ ProN W3"/>
                <a:sym typeface="Arial Italic" charset="0"/>
              </a:rPr>
              <a:t>Allison Calhoun-Brown, Ph.D.</a:t>
            </a:r>
          </a:p>
          <a:p>
            <a:pPr algn="ctr" defTabSz="642915" fontAlgn="base">
              <a:lnSpc>
                <a:spcPct val="110000"/>
              </a:lnSpc>
              <a:spcBef>
                <a:spcPts val="62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ヒラギノ角ゴ ProN W3"/>
                <a:sym typeface="Arial Italic" charset="0"/>
              </a:rPr>
              <a:t>Carl McCray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2708" y="5768578"/>
            <a:ext cx="3049488" cy="10179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6391" name="Rectangle 7"/>
          <p:cNvSpPr>
            <a:spLocks/>
          </p:cNvSpPr>
          <p:nvPr/>
        </p:nvSpPr>
        <p:spPr bwMode="auto">
          <a:xfrm>
            <a:off x="26791" y="4689873"/>
            <a:ext cx="9045773" cy="53578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/>
              <a:sym typeface="Gill Sans" charset="0"/>
            </a:endParaRPr>
          </a:p>
        </p:txBody>
      </p:sp>
      <p:grpSp>
        <p:nvGrpSpPr>
          <p:cNvPr id="16392" name="Group 8"/>
          <p:cNvGrpSpPr>
            <a:grpSpLocks/>
          </p:cNvGrpSpPr>
          <p:nvPr/>
        </p:nvGrpSpPr>
        <p:grpSpPr bwMode="auto">
          <a:xfrm>
            <a:off x="35722" y="3650643"/>
            <a:ext cx="9001125" cy="1645920"/>
            <a:chOff x="24" y="0"/>
            <a:chExt cx="8044" cy="1474"/>
          </a:xfrm>
        </p:grpSpPr>
        <p:pic>
          <p:nvPicPr>
            <p:cNvPr id="16393" name="Picture 9"/>
            <p:cNvPicPr>
              <a:picLocks noChangeAspect="1" noChangeArrowheads="1"/>
            </p:cNvPicPr>
            <p:nvPr/>
          </p:nvPicPr>
          <p:blipFill>
            <a:blip r:embed="rId3"/>
            <a:srcRect l="9367" t="6125" r="9541" b="6125"/>
            <a:stretch>
              <a:fillRect/>
            </a:stretch>
          </p:blipFill>
          <p:spPr bwMode="auto">
            <a:xfrm>
              <a:off x="24" y="0"/>
              <a:ext cx="2015" cy="14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6394" name="Picture 10"/>
            <p:cNvPicPr>
              <a:picLocks noChangeAspect="1" noChangeArrowheads="1"/>
            </p:cNvPicPr>
            <p:nvPr/>
          </p:nvPicPr>
          <p:blipFill>
            <a:blip r:embed="rId4"/>
            <a:srcRect l="20665" t="19125" r="20341" b="19125"/>
            <a:stretch>
              <a:fillRect/>
            </a:stretch>
          </p:blipFill>
          <p:spPr bwMode="auto">
            <a:xfrm>
              <a:off x="2039" y="0"/>
              <a:ext cx="2016" cy="14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6395" name="Picture 11"/>
            <p:cNvPicPr>
              <a:picLocks noChangeAspect="1" noChangeArrowheads="1"/>
            </p:cNvPicPr>
            <p:nvPr/>
          </p:nvPicPr>
          <p:blipFill>
            <a:blip r:embed="rId5"/>
            <a:srcRect l="5824" t="2223" r="5873" b="2223"/>
            <a:stretch>
              <a:fillRect/>
            </a:stretch>
          </p:blipFill>
          <p:spPr bwMode="auto">
            <a:xfrm>
              <a:off x="4050" y="0"/>
              <a:ext cx="2016" cy="14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6396" name="Picture 12"/>
            <p:cNvPicPr>
              <a:picLocks noChangeAspect="1" noChangeArrowheads="1"/>
            </p:cNvPicPr>
            <p:nvPr/>
          </p:nvPicPr>
          <p:blipFill>
            <a:blip r:embed="rId6"/>
            <a:srcRect l="9537" t="6125" r="9372" b="6125"/>
            <a:stretch>
              <a:fillRect/>
            </a:stretch>
          </p:blipFill>
          <p:spPr bwMode="auto">
            <a:xfrm>
              <a:off x="6052" y="0"/>
              <a:ext cx="2016" cy="14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1" name="Rectangle 4"/>
          <p:cNvSpPr>
            <a:spLocks/>
          </p:cNvSpPr>
          <p:nvPr/>
        </p:nvSpPr>
        <p:spPr bwMode="auto">
          <a:xfrm>
            <a:off x="125016" y="134181"/>
            <a:ext cx="9001125" cy="1125141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/>
          <a:p>
            <a:pPr algn="ctr" defTabSz="642915" fontAlgn="base">
              <a:lnSpc>
                <a:spcPts val="3023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ＭＳ Ｐゴシック" charset="-128"/>
              <a:cs typeface="ヒラギノ角ゴ ProN W3"/>
              <a:sym typeface="Verdan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283328" y="66638"/>
            <a:ext cx="9391253" cy="1017105"/>
          </a:xfrm>
          <a:prstGeom prst="rect">
            <a:avLst/>
          </a:prstGeom>
        </p:spPr>
        <p:txBody>
          <a:bodyPr wrap="square" lIns="64288" tIns="32144" rIns="64288" bIns="32144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3100" cap="small" dirty="0">
                <a:solidFill>
                  <a:srgbClr val="FFFFFF"/>
                </a:solidFill>
                <a:latin typeface="Calibri" panose="020F0502020204030204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Complete College America Convening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3100" cap="small" dirty="0">
                <a:solidFill>
                  <a:srgbClr val="FFFFFF"/>
                </a:solidFill>
                <a:latin typeface="Calibri" panose="020F0502020204030204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October 13, 2015</a:t>
            </a:r>
            <a:endParaRPr lang="en-US" sz="3100" dirty="0">
              <a:solidFill>
                <a:srgbClr val="000000"/>
              </a:solidFill>
              <a:latin typeface="Calibri" panose="020F0502020204030204" pitchFamily="34" charset="0"/>
              <a:ea typeface="ヒラギノ角ゴ ProN W3" charset="-128"/>
              <a:cs typeface="ヒラギノ角ゴ ProN W3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7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156629" y="202785"/>
            <a:ext cx="8555756" cy="900520"/>
          </a:xfrm>
          <a:prstGeom prst="rect">
            <a:avLst/>
          </a:prstGeom>
          <a:noFill/>
        </p:spPr>
        <p:txBody>
          <a:bodyPr wrap="square" lIns="91425" tIns="45713" rIns="91425" bIns="45713" rtlCol="0" anchor="ctr">
            <a:spAutoFit/>
          </a:bodyPr>
          <a:lstStyle/>
          <a:p>
            <a:r>
              <a:rPr lang="en-US" sz="3100" cap="small" dirty="0">
                <a:solidFill>
                  <a:schemeClr val="bg1"/>
                </a:solidFill>
                <a:cs typeface="Calibri" pitchFamily="34" charset="0"/>
              </a:rPr>
              <a:t>Graduation Rates by Race &amp; Ethnicity</a:t>
            </a:r>
            <a:r>
              <a:rPr lang="en-US" sz="3800" cap="small" dirty="0">
                <a:solidFill>
                  <a:schemeClr val="bg1"/>
                </a:solidFill>
                <a:cs typeface="Calibri" pitchFamily="34" charset="0"/>
              </a:rPr>
              <a:t/>
            </a:r>
            <a:br>
              <a:rPr lang="en-US" sz="3800" cap="small" dirty="0">
                <a:solidFill>
                  <a:schemeClr val="bg1"/>
                </a:solidFill>
                <a:cs typeface="Calibri" pitchFamily="34" charset="0"/>
              </a:rPr>
            </a:br>
            <a:endParaRPr lang="en-US" sz="3800" cap="small" dirty="0">
              <a:solidFill>
                <a:schemeClr val="bg1"/>
              </a:solidFill>
              <a:cs typeface="Calibr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84C0F9-1805-40D2-8064-186404777B3B}" type="slidenum">
              <a:rPr lang="en-US">
                <a:cs typeface="ヒラギノ角ゴ ProN W3"/>
              </a:rPr>
              <a:pPr>
                <a:defRPr/>
              </a:pPr>
              <a:t>8</a:t>
            </a:fld>
            <a:endParaRPr lang="en-US" dirty="0">
              <a:cs typeface="ヒラギノ角ゴ ProN W3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7965182"/>
              </p:ext>
            </p:extLst>
          </p:nvPr>
        </p:nvGraphicFramePr>
        <p:xfrm>
          <a:off x="378717" y="217148"/>
          <a:ext cx="8111580" cy="6019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63385083"/>
      </p:ext>
    </p:extLst>
  </p:cSld>
  <p:clrMapOvr>
    <a:masterClrMapping/>
  </p:clrMapOvr>
  <p:transition xmlns:p14="http://schemas.microsoft.com/office/powerpoint/2010/main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/>
          </p:cNvSpPr>
          <p:nvPr/>
        </p:nvSpPr>
        <p:spPr bwMode="auto">
          <a:xfrm>
            <a:off x="247806" y="284634"/>
            <a:ext cx="8057927" cy="780231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 defTabSz="642816" fontAlgn="base">
              <a:lnSpc>
                <a:spcPct val="110000"/>
              </a:lnSpc>
              <a:spcBef>
                <a:spcPts val="861"/>
              </a:spcBef>
              <a:spcAft>
                <a:spcPct val="0"/>
              </a:spcAft>
            </a:pPr>
            <a:endParaRPr lang="en-US" sz="2000" dirty="0">
              <a:solidFill>
                <a:srgbClr val="C8E1EC"/>
              </a:solidFill>
              <a:latin typeface="Arial Italic" charset="0"/>
              <a:ea typeface="ＭＳ Ｐゴシック" charset="-128"/>
              <a:cs typeface="ヒラギノ角ゴ ProN W3"/>
              <a:sym typeface="Arial Italic" charset="0"/>
            </a:endParaRPr>
          </a:p>
        </p:txBody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718847" y="6500813"/>
            <a:ext cx="207615" cy="223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69" tIns="32135" rIns="64269" bIns="32135" anchor="ctr"/>
          <a:lstStyle/>
          <a:p>
            <a:pPr algn="r" defTabSz="642816" fontAlgn="base">
              <a:spcBef>
                <a:spcPct val="0"/>
              </a:spcBef>
              <a:spcAft>
                <a:spcPct val="0"/>
              </a:spcAft>
            </a:pPr>
            <a:fld id="{D8AE18B4-3982-4936-8F4C-FC21339ED89C}" type="slidenum">
              <a:rPr lang="en-US" sz="1100">
                <a:solidFill>
                  <a:srgbClr val="878787"/>
                </a:solidFill>
                <a:latin typeface="Calibri" pitchFamily="34" charset="0"/>
                <a:ea typeface="ＭＳ Ｐゴシック" charset="-128"/>
                <a:cs typeface="ヒラギノ角ゴ ProN W3"/>
                <a:sym typeface="Calibri" pitchFamily="34" charset="0"/>
              </a:rPr>
              <a:pPr algn="r" defTabSz="642816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100" dirty="0">
              <a:solidFill>
                <a:srgbClr val="878787"/>
              </a:solidFill>
              <a:latin typeface="Calibri" pitchFamily="34" charset="0"/>
              <a:ea typeface="ＭＳ Ｐゴシック" charset="-128"/>
              <a:cs typeface="ヒラギノ角ゴ ProN W3"/>
              <a:sym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71" y="326191"/>
            <a:ext cx="8585199" cy="607388"/>
          </a:xfrm>
          <a:prstGeom prst="rect">
            <a:avLst/>
          </a:prstGeom>
          <a:noFill/>
        </p:spPr>
        <p:txBody>
          <a:bodyPr wrap="square" lIns="130006" tIns="65004" rIns="130006" bIns="65004" rtlCol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3100" cap="small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charset="0"/>
              </a:rPr>
              <a:t>Changing</a:t>
            </a:r>
            <a:r>
              <a:rPr lang="en-US" sz="3100" cap="small" dirty="0">
                <a:solidFill>
                  <a:srgbClr val="FFFFFF"/>
                </a:solidFill>
                <a:latin typeface="Verdana" pitchFamily="34" charset="0"/>
                <a:ea typeface="ヒラギノ角ゴ ProN W3" charset="-128"/>
                <a:cs typeface="Calibri" pitchFamily="34" charset="0"/>
                <a:sym typeface="Gill Sans" charset="0"/>
              </a:rPr>
              <a:t> Demographics: Race &amp; Ethnicity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08" y="1418767"/>
            <a:ext cx="8247460" cy="472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782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Custom 37">
      <a:dk1>
        <a:sysClr val="windowText" lastClr="000000"/>
      </a:dk1>
      <a:lt1>
        <a:sysClr val="window" lastClr="FFFFFF"/>
      </a:lt1>
      <a:dk2>
        <a:srgbClr val="005AAC"/>
      </a:dk2>
      <a:lt2>
        <a:srgbClr val="EEECE1"/>
      </a:lt2>
      <a:accent1>
        <a:srgbClr val="AE241C"/>
      </a:accent1>
      <a:accent2>
        <a:srgbClr val="BD521E"/>
      </a:accent2>
      <a:accent3>
        <a:srgbClr val="548B31"/>
      </a:accent3>
      <a:accent4>
        <a:srgbClr val="285189"/>
      </a:accent4>
      <a:accent5>
        <a:srgbClr val="938965"/>
      </a:accent5>
      <a:accent6>
        <a:srgbClr val="2D7571"/>
      </a:accent6>
      <a:hlink>
        <a:srgbClr val="002C65"/>
      </a:hlink>
      <a:folHlink>
        <a:srgbClr val="002C65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Custom 37">
      <a:dk1>
        <a:sysClr val="windowText" lastClr="000000"/>
      </a:dk1>
      <a:lt1>
        <a:sysClr val="window" lastClr="FFFFFF"/>
      </a:lt1>
      <a:dk2>
        <a:srgbClr val="005AAC"/>
      </a:dk2>
      <a:lt2>
        <a:srgbClr val="EEECE1"/>
      </a:lt2>
      <a:accent1>
        <a:srgbClr val="AE241C"/>
      </a:accent1>
      <a:accent2>
        <a:srgbClr val="BD521E"/>
      </a:accent2>
      <a:accent3>
        <a:srgbClr val="548B31"/>
      </a:accent3>
      <a:accent4>
        <a:srgbClr val="285189"/>
      </a:accent4>
      <a:accent5>
        <a:srgbClr val="938965"/>
      </a:accent5>
      <a:accent6>
        <a:srgbClr val="2D7571"/>
      </a:accent6>
      <a:hlink>
        <a:srgbClr val="002C65"/>
      </a:hlink>
      <a:folHlink>
        <a:srgbClr val="002C65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Default - Title Slid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686C6"/>
      </a:accent1>
      <a:accent2>
        <a:srgbClr val="333399"/>
      </a:accent2>
      <a:accent3>
        <a:srgbClr val="FFFFFF"/>
      </a:accent3>
      <a:accent4>
        <a:srgbClr val="000000"/>
      </a:accent4>
      <a:accent5>
        <a:srgbClr val="B0C3D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Slide">
      <a:majorFont>
        <a:latin typeface="Tahoma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- Title and Conten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4686C6"/>
      </a:accent1>
      <a:accent2>
        <a:srgbClr val="333399"/>
      </a:accent2>
      <a:accent3>
        <a:srgbClr val="FFFFFF"/>
      </a:accent3>
      <a:accent4>
        <a:srgbClr val="000000"/>
      </a:accent4>
      <a:accent5>
        <a:srgbClr val="B0C3D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Verdana"/>
        <a:ea typeface="ヒラギノ角ゴ ProN W3"/>
        <a:cs typeface="ヒラギノ角ゴ ProN W3"/>
      </a:majorFont>
      <a:minorFont>
        <a:latin typeface="Verdan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413</Words>
  <Application>Microsoft Macintosh PowerPoint</Application>
  <PresentationFormat>On-screen Show (4:3)</PresentationFormat>
  <Paragraphs>141</Paragraphs>
  <Slides>24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2_Office Theme</vt:lpstr>
      <vt:lpstr>3_Office Theme</vt:lpstr>
      <vt:lpstr>Default - Title Slide</vt:lpstr>
      <vt:lpstr>Default - Title and Content</vt:lpstr>
      <vt:lpstr>PowerPoint Presentation</vt:lpstr>
      <vt:lpstr>GPS and Closing Attainment Gaps</vt:lpstr>
      <vt:lpstr>GPS and Closing Attainment Gaps</vt:lpstr>
      <vt:lpstr>GPS and Closing Attainment Gaps</vt:lpstr>
      <vt:lpstr>GPS and Closing Attainment Gaps</vt:lpstr>
      <vt:lpstr>PowerPoint Presentation</vt:lpstr>
      <vt:lpstr>PowerPoint Presentation</vt:lpstr>
      <vt:lpstr>Graduation Rates by Race &amp; Ethnicity </vt:lpstr>
      <vt:lpstr>PowerPoint Presentation</vt:lpstr>
      <vt:lpstr>PowerPoint Presentation</vt:lpstr>
      <vt:lpstr>PowerPoint Presentation</vt:lpstr>
      <vt:lpstr>PowerPoint Presentation</vt:lpstr>
      <vt:lpstr>Graduation Rates by Race &amp; Ethnicity </vt:lpstr>
      <vt:lpstr>PowerPoint Presentation</vt:lpstr>
      <vt:lpstr>PowerPoint Presentation</vt:lpstr>
      <vt:lpstr>Major Matching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Complete College America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Blake Johnson</dc:creator>
  <cp:lastModifiedBy>Blake Johnson</cp:lastModifiedBy>
  <cp:revision>1</cp:revision>
  <dcterms:created xsi:type="dcterms:W3CDTF">2015-10-20T15:47:12Z</dcterms:created>
  <dcterms:modified xsi:type="dcterms:W3CDTF">2015-10-20T15:47:30Z</dcterms:modified>
</cp:coreProperties>
</file>