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75" r:id="rId3"/>
  </p:sldMasterIdLst>
  <p:notesMasterIdLst>
    <p:notesMasterId r:id="rId32"/>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1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9D126-BA2B-CB46-9968-4EEEDFFF3E14}" type="datetimeFigureOut">
              <a:rPr lang="en-US" smtClean="0"/>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0ED82-8B13-6443-8BB2-4754E075ABF8}" type="slidenum">
              <a:rPr lang="en-US" smtClean="0"/>
              <a:t>‹#›</a:t>
            </a:fld>
            <a:endParaRPr lang="en-US"/>
          </a:p>
        </p:txBody>
      </p:sp>
    </p:spTree>
    <p:extLst>
      <p:ext uri="{BB962C8B-B14F-4D97-AF65-F5344CB8AC3E}">
        <p14:creationId xmlns:p14="http://schemas.microsoft.com/office/powerpoint/2010/main" val="11323730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5C5A6B-9666-D44C-8BE8-AA5836E06E29}"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also know</a:t>
            </a:r>
            <a:r>
              <a:rPr lang="en-US" baseline="0" dirty="0" smtClean="0"/>
              <a:t> that connecting learning in courses to a realistic career goal significantly increases engagement and commitment and helps students make better choices about, for example, using debt to finance their education and planning effectively for the amount of education they’ll need to get the careers they want.</a:t>
            </a:r>
            <a:r>
              <a:rPr lang="en-US" dirty="0" smtClean="0"/>
              <a:t> </a:t>
            </a:r>
          </a:p>
          <a:p>
            <a:endParaRPr lang="en-US" dirty="0" smtClean="0"/>
          </a:p>
          <a:p>
            <a:r>
              <a:rPr lang="en-US" dirty="0" smtClean="0"/>
              <a:t>AND that applied</a:t>
            </a:r>
            <a:r>
              <a:rPr lang="en-US" baseline="0" dirty="0" smtClean="0"/>
              <a:t> or work-based learning dramatically increases students’ sense of preparedness for work and satisfaction with their college education (McKinsey)</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84190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But </a:t>
            </a:r>
            <a:r>
              <a:rPr lang="en-US" baseline="0" dirty="0" smtClean="0"/>
              <a:t>what is the typical experience of most college students? Disconnected both “vertically” – between academic and career planning – and “horizontally” across their experience </a:t>
            </a:r>
            <a:r>
              <a:rPr lang="en-US" baseline="0" smtClean="0"/>
              <a:t>as students.</a:t>
            </a:r>
            <a:endParaRPr lang="en-US" baseline="0" dirty="0" smtClean="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18216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We’ve asked</a:t>
            </a:r>
            <a:r>
              <a:rPr lang="en-US" baseline="0" dirty="0" smtClean="0"/>
              <a:t> experts and advisers and students over the course of a year and distilled what we learned into five strategies that we believe should be part of a coherent system of structured supports that would help students discern, develop, and work towards a realistic sense of purpose.</a:t>
            </a:r>
          </a:p>
          <a:p>
            <a:r>
              <a:rPr lang="en-US" baseline="0" dirty="0" smtClean="0"/>
              <a:t>All colleges have some of these elements in place; but few have them meaningfully linked together so that students experience a seamless process of career and academic development. Institutions that are currently working towards building GPS structures and practices are particularly well positioned to leverage those structures to build a purpose-enhancing system.</a:t>
            </a:r>
          </a:p>
          <a:p>
            <a:endParaRPr lang="en-US" baseline="0" dirty="0" smtClean="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7667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smtClean="0"/>
              <a:t>There are a lot of fairly good (and some not so good) stand-alone tools out there to</a:t>
            </a:r>
            <a:r>
              <a:rPr lang="en-US" baseline="0" dirty="0" smtClean="0"/>
              <a:t> help students explore careers and majors – most of your colleges and universities are already investing in some of these and your career counseling and advising professionals know these and dozens more.</a:t>
            </a:r>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45454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 some</a:t>
            </a:r>
            <a:r>
              <a:rPr lang="en-US" baseline="0" dirty="0" smtClean="0"/>
              <a:t> institutions are starting to make very good use of labor market outcome data to help students understand ROI for programs of study.</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38828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But we find very few examples</a:t>
            </a:r>
            <a:r>
              <a:rPr lang="en-US" baseline="0" dirty="0" smtClean="0"/>
              <a:t> of all of these functions being integrated into a single system that stretches across students’ experience and integrates academic and career planning.</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470234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to talk to us about how</a:t>
            </a:r>
            <a:r>
              <a:rPr lang="en-US" baseline="0" dirty="0" smtClean="0"/>
              <a:t> and why existing student success efforts should be leveraged to develop these “purpose first” strategies are Drew Koch and Scott </a:t>
            </a:r>
            <a:r>
              <a:rPr lang="en-US" baseline="0" dirty="0" err="1" smtClean="0"/>
              <a:t>Evenbeck</a:t>
            </a:r>
            <a:r>
              <a:rPr lang="en-US" baseline="0" dirty="0" smtClean="0"/>
              <a:t>. (Introductions)</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12802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5C5A6B-9666-D44C-8BE8-AA5836E06E29}"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Exploration</a:t>
            </a:r>
            <a:r>
              <a:rPr lang="en-US" baseline="0" dirty="0" smtClean="0"/>
              <a:t> is valuable, but DIRECTION is also – Meta Majors</a:t>
            </a:r>
            <a:endParaRPr lang="en-US" dirty="0"/>
          </a:p>
        </p:txBody>
      </p:sp>
      <p:sp>
        <p:nvSpPr>
          <p:cNvPr id="4" name="Slide Number Placeholder 3"/>
          <p:cNvSpPr>
            <a:spLocks noGrp="1"/>
          </p:cNvSpPr>
          <p:nvPr>
            <p:ph type="sldNum" sz="quarter" idx="10"/>
          </p:nvPr>
        </p:nvSpPr>
        <p:spPr/>
        <p:txBody>
          <a:bodyPr/>
          <a:lstStyle/>
          <a:p>
            <a:fld id="{CF67B9EF-B578-CA4C-B8D3-92D72BE9765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3291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Some things have changed and some have not over the years. Technology, curriculum,</a:t>
            </a:r>
            <a:r>
              <a:rPr lang="en-US" baseline="0" dirty="0" smtClean="0"/>
              <a:t> and emerging professions shape the decisions that students make</a:t>
            </a:r>
            <a:endParaRPr lang="en-US" dirty="0"/>
          </a:p>
        </p:txBody>
      </p:sp>
      <p:sp>
        <p:nvSpPr>
          <p:cNvPr id="4" name="Slide Number Placeholder 3"/>
          <p:cNvSpPr>
            <a:spLocks noGrp="1"/>
          </p:cNvSpPr>
          <p:nvPr>
            <p:ph type="sldNum" sz="quarter" idx="10"/>
          </p:nvPr>
        </p:nvSpPr>
        <p:spPr/>
        <p:txBody>
          <a:bodyPr/>
          <a:lstStyle/>
          <a:p>
            <a:fld id="{CF67B9EF-B578-CA4C-B8D3-92D72BE97653}"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43243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questions related to interest, skills, and purpose MATTER</a:t>
            </a:r>
            <a:endParaRPr lang="en-US" dirty="0"/>
          </a:p>
        </p:txBody>
      </p:sp>
      <p:sp>
        <p:nvSpPr>
          <p:cNvPr id="4" name="Slide Number Placeholder 3"/>
          <p:cNvSpPr>
            <a:spLocks noGrp="1"/>
          </p:cNvSpPr>
          <p:nvPr>
            <p:ph type="sldNum" sz="quarter" idx="10"/>
          </p:nvPr>
        </p:nvSpPr>
        <p:spPr/>
        <p:txBody>
          <a:bodyPr/>
          <a:lstStyle/>
          <a:p>
            <a:fld id="{CF67B9EF-B578-CA4C-B8D3-92D72BE97653}"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39777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 personally would make</a:t>
            </a:r>
            <a:r>
              <a:rPr lang="en-US" baseline="0" dirty="0" smtClean="0"/>
              <a:t> a different choice of institution or major given what you know now</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50693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 said that you didn’t consider either graduation rates or labor market</a:t>
            </a:r>
            <a:r>
              <a:rPr lang="en-US" baseline="0" dirty="0" smtClean="0"/>
              <a:t> outcomes, you’re not alone. In fact, fewer than half of students in a 2013 McKinsey survey said they considered either when choosing a school and major. Really, we know that many make students based on convenience, location, and perceived affordability – without understanding the implications of their decision. </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27591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result of poor information at the outset is regret later. Around a third of all graduates report they would choose a different school or major if they could do it again and around one in five would choose both differently. Considered together, more than half of all graduates surveyed would do something differently if they knew then what they know now.</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32666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a:t>
            </a:r>
            <a:r>
              <a:rPr lang="en-US" baseline="0" dirty="0" smtClean="0"/>
              <a:t> know that helping students discern and develop a sense of purpose connected to their academic pursuits matters. What do we know?</a:t>
            </a:r>
            <a:endParaRPr lang="en-US" dirty="0"/>
          </a:p>
        </p:txBody>
      </p:sp>
      <p:sp>
        <p:nvSpPr>
          <p:cNvPr id="4" name="Slide Number Placeholder 3"/>
          <p:cNvSpPr>
            <a:spLocks noGrp="1"/>
          </p:cNvSpPr>
          <p:nvPr>
            <p:ph type="sldNum" sz="quarter" idx="10"/>
          </p:nvPr>
        </p:nvSpPr>
        <p:spPr/>
        <p:txBody>
          <a:bodyPr/>
          <a:lstStyle/>
          <a:p>
            <a:fld id="{611C652D-226F-490E-A89B-3B5E782533A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401480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2" y="2130440"/>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211199796"/>
      </p:ext>
    </p:extLst>
  </p:cSld>
  <p:clrMapOvr>
    <a:masterClrMapping/>
  </p:clrMapOvr>
  <p:transition xmlns:p14="http://schemas.microsoft.com/office/powerpoint/2010/mai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6079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89583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5198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descr="ppt-background-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766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119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135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25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323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742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915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3558576198"/>
      </p:ext>
    </p:extLst>
  </p:cSld>
  <p:clrMapOvr>
    <a:masterClrMapping/>
  </p:clrMapOvr>
  <p:transition xmlns:p14="http://schemas.microsoft.com/office/powerpoint/2010/mai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483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503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3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487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1F31A-2C52-469F-B3AB-0A5DF90DAECA}" type="datetimeFigureOut">
              <a:rPr lang="en-US" smtClean="0">
                <a:solidFill>
                  <a:prstClr val="black">
                    <a:tint val="75000"/>
                  </a:prstClr>
                </a:solidFill>
                <a:latin typeface="Calibri"/>
              </a:rPr>
              <a:pPr/>
              <a:t>10/20/15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6A9ABD-0614-4E7D-991A-4D1CCDB5EE2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6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763586045"/>
      </p:ext>
    </p:extLst>
  </p:cSld>
  <p:clrMapOvr>
    <a:masterClrMapping/>
  </p:clrMapOvr>
  <p:transition xmlns:p14="http://schemas.microsoft.com/office/powerpoint/2010/mai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white"/>
              </a:solidFill>
              <a:latin typeface="Rockwell"/>
            </a:endParaRPr>
          </a:p>
        </p:txBody>
      </p:sp>
      <p:sp>
        <p:nvSpPr>
          <p:cNvPr id="9" name="Slide Number Placeholder 8"/>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469980629"/>
      </p:ext>
    </p:extLst>
  </p:cSld>
  <p:clrMapOvr>
    <a:masterClrMapping/>
  </p:clrMapOvr>
  <p:transition xmlns:p14="http://schemas.microsoft.com/office/powerpoint/2010/mai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white"/>
              </a:solidFill>
              <a:latin typeface="Rockwell"/>
            </a:endParaRPr>
          </a:p>
        </p:txBody>
      </p:sp>
      <p:sp>
        <p:nvSpPr>
          <p:cNvPr id="5" name="Slide Number Placeholder 4"/>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3063426129"/>
      </p:ext>
    </p:extLst>
  </p:cSld>
  <p:clrMapOvr>
    <a:masterClrMapping/>
  </p:clrMapOvr>
  <p:transition xmlns:p14="http://schemas.microsoft.com/office/powerpoint/2010/mai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white"/>
              </a:solidFill>
              <a:latin typeface="Rockwell"/>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870606562"/>
      </p:ext>
    </p:extLst>
  </p:cSld>
  <p:clrMapOvr>
    <a:masterClrMapping/>
  </p:clrMapOvr>
  <p:transition xmlns:p14="http://schemas.microsoft.com/office/powerpoint/2010/mai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2" y="2130428"/>
            <a:ext cx="8295087"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45034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89468" cy="474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white"/>
              </a:solidFill>
              <a:latin typeface="Rockwell"/>
            </a:endParaRPr>
          </a:p>
        </p:txBody>
      </p:sp>
      <p:sp>
        <p:nvSpPr>
          <p:cNvPr id="6" name="Slide Number Placeholder 5"/>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20499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5CC96201-275A-0447-B6BC-465BF6A90E68}" type="slidenum">
              <a:rPr lang="en-US" smtClean="0">
                <a:latin typeface="Rockwell"/>
              </a:rPr>
              <a:pPr/>
              <a:t>‹#›</a:t>
            </a:fld>
            <a:endParaRPr lang="en-US">
              <a:latin typeface="Rockwell"/>
            </a:endParaRPr>
          </a:p>
        </p:txBody>
      </p:sp>
    </p:spTree>
    <p:extLst>
      <p:ext uri="{BB962C8B-B14F-4D97-AF65-F5344CB8AC3E}">
        <p14:creationId xmlns:p14="http://schemas.microsoft.com/office/powerpoint/2010/main" val="159740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10" y="417006"/>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defTabSz="457130"/>
            <a:endParaRPr lang="en-US" sz="1100">
              <a:solidFill>
                <a:srgbClr val="FFFFFF"/>
              </a:solidFill>
              <a:latin typeface="Rockwell"/>
            </a:endParaRPr>
          </a:p>
        </p:txBody>
      </p:sp>
      <p:sp>
        <p:nvSpPr>
          <p:cNvPr id="2" name="Title Placeholder 1"/>
          <p:cNvSpPr>
            <a:spLocks noGrp="1"/>
          </p:cNvSpPr>
          <p:nvPr>
            <p:ph type="title"/>
          </p:nvPr>
        </p:nvSpPr>
        <p:spPr>
          <a:xfrm>
            <a:off x="457209" y="274638"/>
            <a:ext cx="8289469" cy="1143000"/>
          </a:xfrm>
          <a:prstGeom prst="rect">
            <a:avLst/>
          </a:prstGeom>
          <a:solidFill>
            <a:schemeClr val="accent1"/>
          </a:solidFill>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25" tIns="45713" rIns="91425" bIns="45713" rtlCol="0" anchor="ctr"/>
          <a:lstStyle>
            <a:lvl1pPr algn="l">
              <a:defRPr sz="900">
                <a:solidFill>
                  <a:schemeClr val="bg1"/>
                </a:solidFill>
              </a:defRPr>
            </a:lvl1pPr>
          </a:lstStyle>
          <a:p>
            <a:pPr defTabSz="457130"/>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25" tIns="45713" rIns="91425" bIns="45713" rtlCol="0" anchor="ctr"/>
          <a:lstStyle>
            <a:lvl1pPr algn="r">
              <a:defRPr sz="900">
                <a:solidFill>
                  <a:srgbClr val="FFFFFF"/>
                </a:solidFill>
              </a:defRPr>
            </a:lvl1pPr>
          </a:lstStyle>
          <a:p>
            <a:pPr defTabSz="457130"/>
            <a:fld id="{5CC96201-275A-0447-B6BC-465BF6A90E68}" type="slidenum">
              <a:rPr lang="en-US" smtClean="0">
                <a:latin typeface="Rockwell"/>
              </a:rPr>
              <a:pPr defTabSz="457130"/>
              <a:t>‹#›</a:t>
            </a:fld>
            <a:endParaRPr lang="en-US" dirty="0">
              <a:latin typeface="Rockwell"/>
            </a:endParaRPr>
          </a:p>
        </p:txBody>
      </p:sp>
    </p:spTree>
    <p:extLst>
      <p:ext uri="{BB962C8B-B14F-4D97-AF65-F5344CB8AC3E}">
        <p14:creationId xmlns:p14="http://schemas.microsoft.com/office/powerpoint/2010/main" val="4286588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xmlns:p14="http://schemas.microsoft.com/office/powerpoint/2010/main" spd="slow">
    <p:wipe dir="r"/>
  </p:transition>
  <p:hf sldNum="0" hdr="0" ftr="0" dt="0"/>
  <p:txStyles>
    <p:titleStyle>
      <a:lvl1pPr algn="l" defTabSz="457130" rtl="0" eaLnBrk="1" latinLnBrk="0" hangingPunct="1">
        <a:spcBef>
          <a:spcPct val="0"/>
        </a:spcBef>
        <a:buNone/>
        <a:defRPr sz="3600" kern="1200">
          <a:solidFill>
            <a:srgbClr val="FFFFFF"/>
          </a:solidFill>
          <a:latin typeface="+mj-lt"/>
          <a:ea typeface="+mj-ea"/>
          <a:cs typeface="+mj-cs"/>
        </a:defRPr>
      </a:lvl1pPr>
    </p:titleStyle>
    <p:bodyStyle>
      <a:lvl1pPr marL="342848" indent="-342848" algn="l" defTabSz="45713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457204" y="416994"/>
            <a:ext cx="8289469" cy="5939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defTabSz="457130"/>
            <a:endParaRPr lang="en-US" sz="1100">
              <a:solidFill>
                <a:srgbClr val="FFFFFF"/>
              </a:solidFill>
              <a:latin typeface="Rockwell"/>
            </a:endParaRPr>
          </a:p>
        </p:txBody>
      </p:sp>
      <p:sp>
        <p:nvSpPr>
          <p:cNvPr id="2" name="Title Placeholder 1"/>
          <p:cNvSpPr>
            <a:spLocks noGrp="1"/>
          </p:cNvSpPr>
          <p:nvPr>
            <p:ph type="title"/>
          </p:nvPr>
        </p:nvSpPr>
        <p:spPr>
          <a:xfrm>
            <a:off x="457203" y="274638"/>
            <a:ext cx="8289469" cy="1143000"/>
          </a:xfrm>
          <a:prstGeom prst="rect">
            <a:avLst/>
          </a:prstGeom>
          <a:solidFill>
            <a:schemeClr val="accent1"/>
          </a:solidFill>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9491"/>
            <a:ext cx="5562600" cy="241984"/>
          </a:xfrm>
          <a:prstGeom prst="rect">
            <a:avLst/>
          </a:prstGeom>
        </p:spPr>
        <p:txBody>
          <a:bodyPr vert="horz" lIns="91425" tIns="45713" rIns="91425" bIns="45713" rtlCol="0" anchor="ctr"/>
          <a:lstStyle>
            <a:lvl1pPr algn="l">
              <a:defRPr sz="900">
                <a:solidFill>
                  <a:schemeClr val="bg1"/>
                </a:solidFill>
              </a:defRPr>
            </a:lvl1pPr>
          </a:lstStyle>
          <a:p>
            <a:pPr defTabSz="457130"/>
            <a:endParaRPr lang="en-US" dirty="0">
              <a:solidFill>
                <a:prstClr val="white"/>
              </a:solidFill>
              <a:latin typeface="Rockwell"/>
            </a:endParaRPr>
          </a:p>
        </p:txBody>
      </p:sp>
      <p:sp>
        <p:nvSpPr>
          <p:cNvPr id="6" name="Slide Number Placeholder 5"/>
          <p:cNvSpPr>
            <a:spLocks noGrp="1"/>
          </p:cNvSpPr>
          <p:nvPr>
            <p:ph type="sldNum" sz="quarter" idx="4"/>
          </p:nvPr>
        </p:nvSpPr>
        <p:spPr>
          <a:xfrm>
            <a:off x="6553200" y="6479491"/>
            <a:ext cx="2133600" cy="241984"/>
          </a:xfrm>
          <a:prstGeom prst="rect">
            <a:avLst/>
          </a:prstGeom>
        </p:spPr>
        <p:txBody>
          <a:bodyPr vert="horz" lIns="91425" tIns="45713" rIns="91425" bIns="45713" rtlCol="0" anchor="ctr"/>
          <a:lstStyle>
            <a:lvl1pPr algn="r">
              <a:defRPr sz="900">
                <a:solidFill>
                  <a:srgbClr val="FFFFFF"/>
                </a:solidFill>
              </a:defRPr>
            </a:lvl1pPr>
          </a:lstStyle>
          <a:p>
            <a:pPr defTabSz="457130"/>
            <a:fld id="{5CC96201-275A-0447-B6BC-465BF6A90E68}" type="slidenum">
              <a:rPr lang="en-US" smtClean="0">
                <a:latin typeface="Rockwell"/>
              </a:rPr>
              <a:pPr defTabSz="457130"/>
              <a:t>‹#›</a:t>
            </a:fld>
            <a:endParaRPr lang="en-US" dirty="0">
              <a:latin typeface="Rockwell"/>
            </a:endParaRPr>
          </a:p>
        </p:txBody>
      </p:sp>
    </p:spTree>
    <p:extLst>
      <p:ext uri="{BB962C8B-B14F-4D97-AF65-F5344CB8AC3E}">
        <p14:creationId xmlns:p14="http://schemas.microsoft.com/office/powerpoint/2010/main" val="3150666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30" rtl="0" eaLnBrk="1" latinLnBrk="0" hangingPunct="1">
        <a:spcBef>
          <a:spcPct val="0"/>
        </a:spcBef>
        <a:buNone/>
        <a:defRPr sz="3600" kern="1200">
          <a:solidFill>
            <a:srgbClr val="FFFFFF"/>
          </a:solidFill>
          <a:latin typeface="+mj-lt"/>
          <a:ea typeface="+mj-ea"/>
          <a:cs typeface="+mj-cs"/>
        </a:defRPr>
      </a:lvl1pPr>
    </p:titleStyle>
    <p:bodyStyle>
      <a:lvl1pPr marL="342848" indent="-342848" algn="l" defTabSz="45713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DD1F31A-2C52-469F-B3AB-0A5DF90DAECA}" type="datetimeFigureOut">
              <a:rPr lang="en-US" smtClean="0">
                <a:solidFill>
                  <a:prstClr val="black">
                    <a:tint val="75000"/>
                  </a:prstClr>
                </a:solidFill>
                <a:latin typeface="Calibri"/>
              </a:rPr>
              <a:pPr defTabSz="914400"/>
              <a:t>10/20/15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56A9ABD-0614-4E7D-991A-4D1CCDB5EE2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1309725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www.american.edu/weknowsuccess/" TargetMode="External"/><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hyperlink" Target="http://valenciacollege.edu/lifemap/" TargetMode="External"/><Relationship Id="rId4"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1" Type="http://schemas.microsoft.com/office/2007/relationships/hdphoto" Target="../media/hdphoto6.wdp"/><Relationship Id="rId12" Type="http://schemas.openxmlformats.org/officeDocument/2006/relationships/image" Target="../media/image8.png"/><Relationship Id="rId13" Type="http://schemas.microsoft.com/office/2007/relationships/hdphoto" Target="../media/hdphoto7.wdp"/><Relationship Id="rId1" Type="http://schemas.openxmlformats.org/officeDocument/2006/relationships/slideLayout" Target="../slideLayouts/slideLayout6.xml"/><Relationship Id="rId2" Type="http://schemas.openxmlformats.org/officeDocument/2006/relationships/image" Target="../media/image3.png"/><Relationship Id="rId3" Type="http://schemas.microsoft.com/office/2007/relationships/hdphoto" Target="../media/hdphoto2.wdp"/><Relationship Id="rId4" Type="http://schemas.openxmlformats.org/officeDocument/2006/relationships/image" Target="../media/image4.png"/><Relationship Id="rId5" Type="http://schemas.microsoft.com/office/2007/relationships/hdphoto" Target="../media/hdphoto3.wdp"/><Relationship Id="rId6" Type="http://schemas.openxmlformats.org/officeDocument/2006/relationships/image" Target="../media/image5.png"/><Relationship Id="rId7" Type="http://schemas.microsoft.com/office/2007/relationships/hdphoto" Target="../media/hdphoto4.wdp"/><Relationship Id="rId8" Type="http://schemas.openxmlformats.org/officeDocument/2006/relationships/image" Target="../media/image6.png"/><Relationship Id="rId9" Type="http://schemas.microsoft.com/office/2007/relationships/hdphoto" Target="../media/hdphoto5.wdp"/><Relationship Id="rId10"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pic>
        <p:nvPicPr>
          <p:cNvPr id="20" name="Picture 19" descr="denverskyline.png"/>
          <p:cNvPicPr>
            <a:picLocks noChangeAspect="1"/>
          </p:cNvPicPr>
          <p:nvPr/>
        </p:nvPicPr>
        <p:blipFill>
          <a:blip r:embed="rId2">
            <a:alphaModFix amt="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84421" y="42342"/>
            <a:ext cx="5427579" cy="6403198"/>
          </a:xfrm>
          <a:prstGeom prst="rect">
            <a:avLst/>
          </a:prstGeom>
        </p:spPr>
      </p:pic>
      <p:sp>
        <p:nvSpPr>
          <p:cNvPr id="47" name="TextBox 46"/>
          <p:cNvSpPr txBox="1"/>
          <p:nvPr/>
        </p:nvSpPr>
        <p:spPr>
          <a:xfrm>
            <a:off x="8" y="3907114"/>
            <a:ext cx="9143999" cy="646331"/>
          </a:xfrm>
          <a:prstGeom prst="rect">
            <a:avLst/>
          </a:prstGeom>
          <a:noFill/>
        </p:spPr>
        <p:txBody>
          <a:bodyPr wrap="square" rtlCol="0">
            <a:spAutoFit/>
          </a:bodyPr>
          <a:lstStyle/>
          <a:p>
            <a:pPr algn="ctr"/>
            <a:r>
              <a:rPr lang="en-US" sz="3600" b="1" dirty="0">
                <a:solidFill>
                  <a:prstClr val="white"/>
                </a:solidFill>
                <a:latin typeface="Avenir Heavy"/>
                <a:cs typeface="Avenir Heavy"/>
              </a:rPr>
              <a:t>Bruce Vandal</a:t>
            </a:r>
            <a:endParaRPr lang="en-US" sz="1050" b="1" dirty="0">
              <a:solidFill>
                <a:prstClr val="white"/>
              </a:solidFill>
              <a:latin typeface="Avenir Heavy"/>
              <a:cs typeface="Avenir Heavy"/>
            </a:endParaRPr>
          </a:p>
        </p:txBody>
      </p:sp>
      <p:sp>
        <p:nvSpPr>
          <p:cNvPr id="50" name="TextBox 49"/>
          <p:cNvSpPr txBox="1"/>
          <p:nvPr/>
        </p:nvSpPr>
        <p:spPr>
          <a:xfrm>
            <a:off x="3" y="4467796"/>
            <a:ext cx="9143998" cy="430887"/>
          </a:xfrm>
          <a:prstGeom prst="rect">
            <a:avLst/>
          </a:prstGeom>
          <a:noFill/>
        </p:spPr>
        <p:txBody>
          <a:bodyPr wrap="square" rtlCol="0">
            <a:spAutoFit/>
          </a:bodyPr>
          <a:lstStyle/>
          <a:p>
            <a:pPr algn="ctr"/>
            <a:r>
              <a:rPr lang="en-US" sz="2200" dirty="0">
                <a:solidFill>
                  <a:prstClr val="white"/>
                </a:solidFill>
                <a:latin typeface="Avenir Light"/>
                <a:cs typeface="Avenir Light"/>
              </a:rPr>
              <a:t>Senior Vice President | Complete College America</a:t>
            </a:r>
            <a:endParaRPr lang="en-US" sz="2200" dirty="0">
              <a:solidFill>
                <a:prstClr val="white"/>
              </a:solidFill>
              <a:latin typeface="Avenir Light"/>
              <a:cs typeface="Avenir Light"/>
            </a:endParaRPr>
          </a:p>
        </p:txBody>
      </p:sp>
      <p:sp>
        <p:nvSpPr>
          <p:cNvPr id="51" name="TextBox 50"/>
          <p:cNvSpPr txBox="1"/>
          <p:nvPr/>
        </p:nvSpPr>
        <p:spPr>
          <a:xfrm>
            <a:off x="2474421" y="6418815"/>
            <a:ext cx="3053347" cy="369332"/>
          </a:xfrm>
          <a:prstGeom prst="rect">
            <a:avLst/>
          </a:prstGeom>
          <a:noFill/>
        </p:spPr>
        <p:txBody>
          <a:bodyPr wrap="square" rtlCol="0">
            <a:spAutoFit/>
          </a:bodyPr>
          <a:lstStyle/>
          <a:p>
            <a:r>
              <a:rPr lang="en-US" b="1" dirty="0">
                <a:solidFill>
                  <a:prstClr val="white"/>
                </a:solidFill>
                <a:latin typeface="Rockwell Extra Bold"/>
                <a:cs typeface="Rockwell Extra Bold"/>
              </a:rPr>
              <a:t>COMPLETE COLLEGE</a:t>
            </a:r>
            <a:endParaRPr lang="en-US" b="1" dirty="0">
              <a:solidFill>
                <a:prstClr val="white"/>
              </a:solidFill>
              <a:latin typeface="Rockwell Extra Bold"/>
              <a:cs typeface="Rockwell Extra Bold"/>
            </a:endParaRPr>
          </a:p>
        </p:txBody>
      </p:sp>
      <p:sp>
        <p:nvSpPr>
          <p:cNvPr id="52" name="TextBox 51"/>
          <p:cNvSpPr txBox="1"/>
          <p:nvPr/>
        </p:nvSpPr>
        <p:spPr>
          <a:xfrm>
            <a:off x="5348157" y="6418815"/>
            <a:ext cx="1244429" cy="369332"/>
          </a:xfrm>
          <a:prstGeom prst="rect">
            <a:avLst/>
          </a:prstGeom>
          <a:noFill/>
        </p:spPr>
        <p:txBody>
          <a:bodyPr wrap="square" rtlCol="0">
            <a:spAutoFit/>
          </a:bodyPr>
          <a:lstStyle/>
          <a:p>
            <a:r>
              <a:rPr lang="en-US" dirty="0">
                <a:solidFill>
                  <a:prstClr val="white"/>
                </a:solidFill>
                <a:latin typeface="Times New Roman"/>
                <a:cs typeface="Times New Roman"/>
              </a:rPr>
              <a:t>AMERICA</a:t>
            </a:r>
            <a:endParaRPr lang="en-US" dirty="0">
              <a:solidFill>
                <a:prstClr val="white"/>
              </a:solidFill>
              <a:latin typeface="Times New Roman"/>
              <a:cs typeface="Times New Roman"/>
            </a:endParaRPr>
          </a:p>
        </p:txBody>
      </p:sp>
      <p:sp>
        <p:nvSpPr>
          <p:cNvPr id="8" name="TextBox 7"/>
          <p:cNvSpPr txBox="1"/>
          <p:nvPr/>
        </p:nvSpPr>
        <p:spPr>
          <a:xfrm>
            <a:off x="-21391" y="1455308"/>
            <a:ext cx="9165390" cy="2123658"/>
          </a:xfrm>
          <a:prstGeom prst="rect">
            <a:avLst/>
          </a:prstGeom>
          <a:noFill/>
        </p:spPr>
        <p:txBody>
          <a:bodyPr wrap="square" rtlCol="0">
            <a:spAutoFit/>
          </a:bodyPr>
          <a:lstStyle/>
          <a:p>
            <a:pPr algn="ctr"/>
            <a:r>
              <a:rPr lang="en-US" sz="6600" b="1" dirty="0">
                <a:solidFill>
                  <a:srgbClr val="7A9FBD"/>
                </a:solidFill>
                <a:latin typeface="Avenir Heavy"/>
                <a:cs typeface="Avenir Heavy"/>
              </a:rPr>
              <a:t>PURPOSE,</a:t>
            </a:r>
          </a:p>
          <a:p>
            <a:pPr algn="ctr"/>
            <a:r>
              <a:rPr lang="en-US" sz="6600" b="1" dirty="0">
                <a:solidFill>
                  <a:srgbClr val="7A9FBD"/>
                </a:solidFill>
                <a:latin typeface="Avenir Heavy"/>
                <a:cs typeface="Avenir Heavy"/>
              </a:rPr>
              <a:t>NOT PLACEMENT</a:t>
            </a:r>
            <a:endParaRPr lang="en-US" sz="6600" b="1" dirty="0">
              <a:solidFill>
                <a:srgbClr val="7A9FBD"/>
              </a:solidFill>
              <a:latin typeface="Avenir Heavy"/>
              <a:cs typeface="Avenir Heavy"/>
            </a:endParaRPr>
          </a:p>
        </p:txBody>
      </p:sp>
      <p:cxnSp>
        <p:nvCxnSpPr>
          <p:cNvPr id="4" name="Straight Connector 3"/>
          <p:cNvCxnSpPr/>
          <p:nvPr/>
        </p:nvCxnSpPr>
        <p:spPr>
          <a:xfrm>
            <a:off x="1684423" y="3706580"/>
            <a:ext cx="5775158" cy="0"/>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18493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 How Many Years Since You Were An Undergrad in College? </a:t>
            </a:r>
            <a:endParaRPr lang="en-US" dirty="0"/>
          </a:p>
        </p:txBody>
      </p:sp>
      <p:sp>
        <p:nvSpPr>
          <p:cNvPr id="3" name="Content Placeholder 2"/>
          <p:cNvSpPr>
            <a:spLocks noGrp="1"/>
          </p:cNvSpPr>
          <p:nvPr>
            <p:ph idx="1"/>
          </p:nvPr>
        </p:nvSpPr>
        <p:spPr/>
        <p:txBody>
          <a:bodyPr/>
          <a:lstStyle/>
          <a:p>
            <a:r>
              <a:rPr lang="en-US" dirty="0" smtClean="0"/>
              <a:t>Multiple Choice</a:t>
            </a:r>
          </a:p>
          <a:p>
            <a:pPr lvl="1"/>
            <a:r>
              <a:rPr lang="en-US" dirty="0" smtClean="0"/>
              <a:t>Less than &lt;5 years</a:t>
            </a:r>
          </a:p>
          <a:p>
            <a:pPr lvl="1"/>
            <a:r>
              <a:rPr lang="en-US" dirty="0" smtClean="0"/>
              <a:t>5-10 years</a:t>
            </a:r>
          </a:p>
          <a:p>
            <a:pPr lvl="1"/>
            <a:r>
              <a:rPr lang="en-US" dirty="0" smtClean="0"/>
              <a:t>10-20 years</a:t>
            </a:r>
          </a:p>
          <a:p>
            <a:pPr lvl="1"/>
            <a:r>
              <a:rPr lang="en-US" dirty="0" smtClean="0"/>
              <a:t>20+ years</a:t>
            </a:r>
            <a:endParaRPr lang="en-US" dirty="0"/>
          </a:p>
        </p:txBody>
      </p:sp>
    </p:spTree>
    <p:extLst>
      <p:ext uri="{BB962C8B-B14F-4D97-AF65-F5344CB8AC3E}">
        <p14:creationId xmlns:p14="http://schemas.microsoft.com/office/powerpoint/2010/main" val="138944907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5" name="Title 1"/>
          <p:cNvSpPr txBox="1">
            <a:spLocks/>
          </p:cNvSpPr>
          <p:nvPr/>
        </p:nvSpPr>
        <p:spPr>
          <a:xfrm>
            <a:off x="-13368" y="271067"/>
            <a:ext cx="9144000" cy="990600"/>
          </a:xfrm>
          <a:prstGeom prst="rect">
            <a:avLst/>
          </a:prstGeom>
          <a:noFill/>
        </p:spPr>
        <p:txBody>
          <a:bodyPr>
            <a:normAutofit fontScale="97500"/>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algn="ctr"/>
            <a:r>
              <a:rPr lang="en-US" sz="4000" b="1" dirty="0" smtClean="0">
                <a:solidFill>
                  <a:prstClr val="white"/>
                </a:solidFill>
                <a:latin typeface="Avenir Book"/>
                <a:cs typeface="Avenir Book"/>
              </a:rPr>
              <a:t>How are students choosing majors?</a:t>
            </a:r>
            <a:endParaRPr lang="en-US" sz="4000" b="1" dirty="0">
              <a:solidFill>
                <a:prstClr val="white"/>
              </a:solidFill>
              <a:latin typeface="Avenir Book"/>
              <a:cs typeface="Avenir Book"/>
            </a:endParaRPr>
          </a:p>
        </p:txBody>
      </p:sp>
      <p:cxnSp>
        <p:nvCxnSpPr>
          <p:cNvPr id="9" name="Straight Connector 8"/>
          <p:cNvCxnSpPr/>
          <p:nvPr/>
        </p:nvCxnSpPr>
        <p:spPr>
          <a:xfrm>
            <a:off x="681795" y="1309960"/>
            <a:ext cx="7820527" cy="5191"/>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2" descr="http://1.bp.blogspot.com/_vetNeNnya3c/TPMzxZtCOKI/AAAAAAAACvY/4a7crQ8_9NQ/s1600/college%2Bfamil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7" y="1687458"/>
            <a:ext cx="28575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blog.peertransfer.com/wp-content/uploads/2013/01/college-frie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46" y="2781877"/>
            <a:ext cx="4576856" cy="2417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pbs.twimg.com/profile_images/611961625969606656/Z_6XLv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82" y="3854058"/>
            <a:ext cx="2690346" cy="250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0520"/>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pic>
        <p:nvPicPr>
          <p:cNvPr id="8" name="Picture 2" descr="https://info.examtime.com/files/2014/01/how-to-study-bi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19" y="829742"/>
            <a:ext cx="3113274" cy="17478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sobesurf.com/assets/img/cover/sobe-surf-lessons-miam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49" y="898224"/>
            <a:ext cx="2621706" cy="1747804"/>
          </a:xfrm>
          <a:prstGeom prst="rect">
            <a:avLst/>
          </a:prstGeom>
          <a:noFill/>
          <a:extLst>
            <a:ext uri="{909E8E84-426E-40dd-AFC4-6F175D3DCCD1}">
              <a14:hiddenFill xmlns:a14="http://schemas.microsoft.com/office/drawing/2010/main">
                <a:solidFill>
                  <a:srgbClr val="FFFFFF"/>
                </a:solidFill>
              </a14:hiddenFill>
            </a:ext>
          </a:extLst>
        </p:spPr>
      </p:pic>
      <p:sp>
        <p:nvSpPr>
          <p:cNvPr id="13" name="Plus 12"/>
          <p:cNvSpPr/>
          <p:nvPr/>
        </p:nvSpPr>
        <p:spPr>
          <a:xfrm>
            <a:off x="3891972" y="1305611"/>
            <a:ext cx="875002" cy="796066"/>
          </a:xfrm>
          <a:prstGeom prst="mathPl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457130"/>
            <a:endParaRPr lang="en-US">
              <a:solidFill>
                <a:prstClr val="white"/>
              </a:solidFill>
              <a:latin typeface="Rockwell"/>
            </a:endParaRPr>
          </a:p>
        </p:txBody>
      </p:sp>
      <p:sp>
        <p:nvSpPr>
          <p:cNvPr id="14" name="Equal 13"/>
          <p:cNvSpPr/>
          <p:nvPr/>
        </p:nvSpPr>
        <p:spPr>
          <a:xfrm>
            <a:off x="7695233" y="1521289"/>
            <a:ext cx="817581" cy="716302"/>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black"/>
              </a:solidFill>
              <a:latin typeface="Rockwell"/>
            </a:endParaRPr>
          </a:p>
        </p:txBody>
      </p:sp>
      <p:pic>
        <p:nvPicPr>
          <p:cNvPr id="15" name="Picture 6" descr="http://www.careerealism.com/wp-content/uploads/2012/01/Marine-Biologist-Featu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342" y="3211158"/>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1767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 Would you like to do MATH every day of your life? </a:t>
            </a:r>
            <a:endParaRPr lang="en-US" dirty="0"/>
          </a:p>
        </p:txBody>
      </p:sp>
      <p:sp>
        <p:nvSpPr>
          <p:cNvPr id="3" name="Content Placeholder 2"/>
          <p:cNvSpPr>
            <a:spLocks noGrp="1"/>
          </p:cNvSpPr>
          <p:nvPr>
            <p:ph idx="1"/>
          </p:nvPr>
        </p:nvSpPr>
        <p:spPr/>
        <p:txBody>
          <a:bodyPr/>
          <a:lstStyle/>
          <a:p>
            <a:r>
              <a:rPr lang="en-US" dirty="0" smtClean="0"/>
              <a:t>Multiple Choice</a:t>
            </a:r>
          </a:p>
          <a:p>
            <a:pPr lvl="1"/>
            <a:r>
              <a:rPr lang="en-US" dirty="0" smtClean="0"/>
              <a:t>Yes!</a:t>
            </a:r>
          </a:p>
          <a:p>
            <a:pPr lvl="1"/>
            <a:r>
              <a:rPr lang="en-US" dirty="0" smtClean="0"/>
              <a:t>I would if I had to</a:t>
            </a:r>
          </a:p>
          <a:p>
            <a:pPr lvl="1"/>
            <a:r>
              <a:rPr lang="en-US" dirty="0" smtClean="0"/>
              <a:t>Absolutely NOT!</a:t>
            </a:r>
          </a:p>
        </p:txBody>
      </p:sp>
    </p:spTree>
    <p:extLst>
      <p:ext uri="{BB962C8B-B14F-4D97-AF65-F5344CB8AC3E}">
        <p14:creationId xmlns:p14="http://schemas.microsoft.com/office/powerpoint/2010/main" val="303252557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5" name="Title 1"/>
          <p:cNvSpPr txBox="1">
            <a:spLocks/>
          </p:cNvSpPr>
          <p:nvPr/>
        </p:nvSpPr>
        <p:spPr>
          <a:xfrm>
            <a:off x="0" y="311171"/>
            <a:ext cx="9144000" cy="990600"/>
          </a:xfrm>
          <a:prstGeom prst="rect">
            <a:avLst/>
          </a:prstGeom>
          <a:noFill/>
        </p:spPr>
        <p:txBody>
          <a:bodyPr>
            <a:normAutofit fontScale="97500"/>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algn="ctr"/>
            <a:r>
              <a:rPr lang="en-US" b="1" dirty="0" smtClean="0">
                <a:solidFill>
                  <a:prstClr val="white"/>
                </a:solidFill>
                <a:latin typeface="Avenir Book"/>
                <a:cs typeface="Avenir Book"/>
              </a:rPr>
              <a:t>Questions for a Potential </a:t>
            </a:r>
            <a:r>
              <a:rPr lang="en-US" b="1" dirty="0">
                <a:solidFill>
                  <a:prstClr val="white"/>
                </a:solidFill>
                <a:latin typeface="Avenir Book"/>
                <a:cs typeface="Avenir Book"/>
              </a:rPr>
              <a:t>N</a:t>
            </a:r>
            <a:r>
              <a:rPr lang="en-US" b="1" dirty="0" smtClean="0">
                <a:solidFill>
                  <a:prstClr val="white"/>
                </a:solidFill>
                <a:latin typeface="Avenir Book"/>
                <a:cs typeface="Avenir Book"/>
              </a:rPr>
              <a:t>ursing </a:t>
            </a:r>
            <a:r>
              <a:rPr lang="en-US" b="1" dirty="0">
                <a:solidFill>
                  <a:prstClr val="white"/>
                </a:solidFill>
                <a:latin typeface="Avenir Book"/>
                <a:cs typeface="Avenir Book"/>
              </a:rPr>
              <a:t>S</a:t>
            </a:r>
            <a:r>
              <a:rPr lang="en-US" b="1" dirty="0" smtClean="0">
                <a:solidFill>
                  <a:prstClr val="white"/>
                </a:solidFill>
                <a:latin typeface="Avenir Book"/>
                <a:cs typeface="Avenir Book"/>
              </a:rPr>
              <a:t>tudent</a:t>
            </a:r>
            <a:endParaRPr lang="en-US" b="1" dirty="0">
              <a:solidFill>
                <a:prstClr val="white"/>
              </a:solidFill>
              <a:latin typeface="Avenir Book"/>
              <a:cs typeface="Avenir Book"/>
            </a:endParaRPr>
          </a:p>
        </p:txBody>
      </p:sp>
      <p:cxnSp>
        <p:nvCxnSpPr>
          <p:cNvPr id="9" name="Straight Connector 8"/>
          <p:cNvCxnSpPr/>
          <p:nvPr/>
        </p:nvCxnSpPr>
        <p:spPr>
          <a:xfrm>
            <a:off x="681795" y="1309960"/>
            <a:ext cx="7820527" cy="5191"/>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457200" y="1760616"/>
            <a:ext cx="8289468" cy="3680326"/>
          </a:xfrm>
          <a:prstGeom prst="rect">
            <a:avLst/>
          </a:prstGeom>
        </p:spPr>
        <p:txBody>
          <a:bodyPr/>
          <a:lstStyle>
            <a:lvl1pPr marL="342848" indent="-342848" algn="l" defTabSz="45713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08BB0"/>
              </a:buClr>
            </a:pPr>
            <a:r>
              <a:rPr lang="en-US" dirty="0" smtClean="0">
                <a:solidFill>
                  <a:srgbClr val="FFFFFF"/>
                </a:solidFill>
                <a:latin typeface="Avenir Book"/>
                <a:cs typeface="Avenir Book"/>
              </a:rPr>
              <a:t>Are you prepared for Chemistry 101?</a:t>
            </a:r>
          </a:p>
          <a:p>
            <a:pPr>
              <a:buClr>
                <a:srgbClr val="608BB0"/>
              </a:buClr>
            </a:pPr>
            <a:r>
              <a:rPr lang="en-US" dirty="0" smtClean="0">
                <a:solidFill>
                  <a:srgbClr val="FFFFFF"/>
                </a:solidFill>
                <a:latin typeface="Avenir Book"/>
                <a:cs typeface="Avenir Book"/>
              </a:rPr>
              <a:t>Do you like working with people?</a:t>
            </a:r>
          </a:p>
          <a:p>
            <a:pPr>
              <a:buClr>
                <a:srgbClr val="BD521E"/>
              </a:buClr>
            </a:pPr>
            <a:endParaRPr lang="en-US" dirty="0" smtClean="0">
              <a:solidFill>
                <a:prstClr val="black"/>
              </a:solidFill>
              <a:latin typeface="Avenir Book"/>
              <a:cs typeface="Avenir Book"/>
            </a:endParaRPr>
          </a:p>
          <a:p>
            <a:pPr marL="0" indent="0" algn="ctr">
              <a:buClr>
                <a:srgbClr val="BD521E"/>
              </a:buClr>
              <a:buFont typeface="Wingdings" charset="2"/>
              <a:buNone/>
            </a:pPr>
            <a:r>
              <a:rPr lang="en-US" u="sng" dirty="0" smtClean="0">
                <a:solidFill>
                  <a:srgbClr val="FFFFFF"/>
                </a:solidFill>
                <a:latin typeface="Avenir Book"/>
                <a:cs typeface="Avenir Book"/>
              </a:rPr>
              <a:t>“Real-Life Questions”</a:t>
            </a:r>
          </a:p>
          <a:p>
            <a:pPr>
              <a:buClr>
                <a:srgbClr val="608BB0"/>
              </a:buClr>
            </a:pPr>
            <a:r>
              <a:rPr lang="en-US" sz="3600" dirty="0" smtClean="0">
                <a:solidFill>
                  <a:prstClr val="white"/>
                </a:solidFill>
                <a:latin typeface="Avenir Book"/>
                <a:cs typeface="Avenir Book"/>
              </a:rPr>
              <a:t>How do you feel about working with BLOOD and BEDPANS?</a:t>
            </a:r>
            <a:endParaRPr lang="en-US" sz="3600" dirty="0">
              <a:solidFill>
                <a:prstClr val="white"/>
              </a:solidFill>
              <a:latin typeface="Avenir Book"/>
              <a:cs typeface="Avenir Book"/>
            </a:endParaRPr>
          </a:p>
        </p:txBody>
      </p:sp>
    </p:spTree>
    <p:extLst>
      <p:ext uri="{BB962C8B-B14F-4D97-AF65-F5344CB8AC3E}">
        <p14:creationId xmlns:p14="http://schemas.microsoft.com/office/powerpoint/2010/main" val="237799314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6" name="Title 1"/>
          <p:cNvSpPr txBox="1">
            <a:spLocks/>
          </p:cNvSpPr>
          <p:nvPr/>
        </p:nvSpPr>
        <p:spPr>
          <a:xfrm>
            <a:off x="457202" y="1395427"/>
            <a:ext cx="8295087" cy="1470025"/>
          </a:xfrm>
          <a:prstGeom prst="rect">
            <a:avLst/>
          </a:prstGeom>
        </p:spPr>
        <p:txBody>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algn="ctr"/>
            <a:r>
              <a:rPr lang="en-US" b="1" dirty="0" smtClean="0">
                <a:latin typeface="Avenir Book"/>
                <a:cs typeface="Avenir Book"/>
              </a:rPr>
              <a:t>A Critical Question</a:t>
            </a:r>
            <a:endParaRPr lang="en-US" b="1" dirty="0">
              <a:latin typeface="Avenir Book"/>
              <a:cs typeface="Avenir Book"/>
            </a:endParaRPr>
          </a:p>
        </p:txBody>
      </p:sp>
      <p:sp>
        <p:nvSpPr>
          <p:cNvPr id="7" name="Subtitle 2"/>
          <p:cNvSpPr txBox="1">
            <a:spLocks/>
          </p:cNvSpPr>
          <p:nvPr/>
        </p:nvSpPr>
        <p:spPr>
          <a:xfrm>
            <a:off x="785310" y="2865440"/>
            <a:ext cx="7562626" cy="1752600"/>
          </a:xfrm>
          <a:prstGeom prst="rect">
            <a:avLst/>
          </a:prstGeom>
        </p:spPr>
        <p:txBody>
          <a:bodyPr>
            <a:normAutofit/>
          </a:bodyPr>
          <a:lstStyle>
            <a:lvl1pPr marL="342848" indent="-342848" algn="l" defTabSz="45713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BD521E"/>
              </a:buClr>
              <a:buFont typeface="Wingdings" charset="2"/>
              <a:buNone/>
            </a:pPr>
            <a:r>
              <a:rPr lang="en-US" sz="5400" b="1" dirty="0" smtClean="0">
                <a:solidFill>
                  <a:srgbClr val="FFFFFF"/>
                </a:solidFill>
                <a:latin typeface="Avenir Heavy"/>
                <a:cs typeface="Avenir Heavy"/>
              </a:rPr>
              <a:t>WHY ARE YOU HERE (pursuing a degree)?</a:t>
            </a:r>
            <a:endParaRPr lang="en-US" sz="5400" b="1" dirty="0">
              <a:solidFill>
                <a:srgbClr val="FFFFFF"/>
              </a:solidFill>
              <a:latin typeface="Avenir Heavy"/>
              <a:cs typeface="Avenir Heavy"/>
            </a:endParaRPr>
          </a:p>
        </p:txBody>
      </p:sp>
    </p:spTree>
    <p:extLst>
      <p:ext uri="{BB962C8B-B14F-4D97-AF65-F5344CB8AC3E}">
        <p14:creationId xmlns:p14="http://schemas.microsoft.com/office/powerpoint/2010/main" val="1240615040"/>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pic>
        <p:nvPicPr>
          <p:cNvPr id="20" name="Picture 19" descr="denverskyline.png"/>
          <p:cNvPicPr>
            <a:picLocks noChangeAspect="1"/>
          </p:cNvPicPr>
          <p:nvPr/>
        </p:nvPicPr>
        <p:blipFill>
          <a:blip r:embed="rId2">
            <a:alphaModFix amt="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84421" y="42342"/>
            <a:ext cx="5427579" cy="6403198"/>
          </a:xfrm>
          <a:prstGeom prst="rect">
            <a:avLst/>
          </a:prstGeom>
        </p:spPr>
      </p:pic>
      <p:sp>
        <p:nvSpPr>
          <p:cNvPr id="47" name="TextBox 46"/>
          <p:cNvSpPr txBox="1"/>
          <p:nvPr/>
        </p:nvSpPr>
        <p:spPr>
          <a:xfrm>
            <a:off x="0" y="1625779"/>
            <a:ext cx="9165390" cy="584776"/>
          </a:xfrm>
          <a:prstGeom prst="rect">
            <a:avLst/>
          </a:prstGeom>
          <a:noFill/>
        </p:spPr>
        <p:txBody>
          <a:bodyPr wrap="square" rtlCol="0">
            <a:spAutoFit/>
          </a:bodyPr>
          <a:lstStyle/>
          <a:p>
            <a:pPr algn="ctr"/>
            <a:r>
              <a:rPr lang="en-US" sz="3200" b="1" dirty="0">
                <a:solidFill>
                  <a:prstClr val="white"/>
                </a:solidFill>
                <a:latin typeface="Avenir Heavy"/>
                <a:cs typeface="Avenir Heavy"/>
              </a:rPr>
              <a:t>Brian Bosworth</a:t>
            </a:r>
            <a:endParaRPr lang="en-US" sz="1000" b="1" dirty="0">
              <a:solidFill>
                <a:prstClr val="white"/>
              </a:solidFill>
              <a:latin typeface="Avenir Heavy"/>
              <a:cs typeface="Avenir Heavy"/>
            </a:endParaRPr>
          </a:p>
        </p:txBody>
      </p:sp>
      <p:sp>
        <p:nvSpPr>
          <p:cNvPr id="50" name="TextBox 49"/>
          <p:cNvSpPr txBox="1"/>
          <p:nvPr/>
        </p:nvSpPr>
        <p:spPr>
          <a:xfrm>
            <a:off x="0" y="2074473"/>
            <a:ext cx="9144000" cy="707886"/>
          </a:xfrm>
          <a:prstGeom prst="rect">
            <a:avLst/>
          </a:prstGeom>
          <a:noFill/>
        </p:spPr>
        <p:txBody>
          <a:bodyPr wrap="square" rtlCol="0">
            <a:spAutoFit/>
          </a:bodyPr>
          <a:lstStyle/>
          <a:p>
            <a:pPr algn="ctr"/>
            <a:r>
              <a:rPr lang="en-US" sz="2000" dirty="0">
                <a:solidFill>
                  <a:prstClr val="white"/>
                </a:solidFill>
                <a:latin typeface="Avenir Light"/>
                <a:cs typeface="Avenir Light"/>
              </a:rPr>
              <a:t>Founder and President</a:t>
            </a:r>
          </a:p>
          <a:p>
            <a:pPr algn="ctr"/>
            <a:r>
              <a:rPr lang="en-US" sz="2000" dirty="0" err="1">
                <a:solidFill>
                  <a:prstClr val="white"/>
                </a:solidFill>
                <a:latin typeface="Avenir Light"/>
                <a:cs typeface="Avenir Light"/>
              </a:rPr>
              <a:t>FutureWorks</a:t>
            </a:r>
            <a:endParaRPr lang="en-US" sz="2000" dirty="0">
              <a:solidFill>
                <a:prstClr val="white"/>
              </a:solidFill>
              <a:latin typeface="Avenir Light"/>
              <a:cs typeface="Avenir Light"/>
            </a:endParaRPr>
          </a:p>
        </p:txBody>
      </p:sp>
      <p:sp>
        <p:nvSpPr>
          <p:cNvPr id="8" name="TextBox 7"/>
          <p:cNvSpPr txBox="1"/>
          <p:nvPr/>
        </p:nvSpPr>
        <p:spPr>
          <a:xfrm>
            <a:off x="0" y="399268"/>
            <a:ext cx="9165390" cy="830997"/>
          </a:xfrm>
          <a:prstGeom prst="rect">
            <a:avLst/>
          </a:prstGeom>
          <a:noFill/>
        </p:spPr>
        <p:txBody>
          <a:bodyPr wrap="square" rtlCol="0">
            <a:spAutoFit/>
          </a:bodyPr>
          <a:lstStyle/>
          <a:p>
            <a:pPr algn="ctr"/>
            <a:r>
              <a:rPr lang="en-US" sz="4800" b="1" dirty="0">
                <a:solidFill>
                  <a:srgbClr val="7A9FBD"/>
                </a:solidFill>
                <a:latin typeface="Avenir Heavy"/>
                <a:cs typeface="Avenir Heavy"/>
              </a:rPr>
              <a:t>PURPOSE, NOT PLACEMENT</a:t>
            </a:r>
            <a:endParaRPr lang="en-US" sz="4800" b="1" dirty="0">
              <a:solidFill>
                <a:srgbClr val="7A9FBD"/>
              </a:solidFill>
              <a:latin typeface="Avenir Heavy"/>
              <a:cs typeface="Avenir Heavy"/>
            </a:endParaRPr>
          </a:p>
        </p:txBody>
      </p:sp>
      <p:cxnSp>
        <p:nvCxnSpPr>
          <p:cNvPr id="4" name="Straight Connector 3"/>
          <p:cNvCxnSpPr/>
          <p:nvPr/>
        </p:nvCxnSpPr>
        <p:spPr>
          <a:xfrm>
            <a:off x="668421" y="1465367"/>
            <a:ext cx="7820526" cy="0"/>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2894343"/>
            <a:ext cx="9144000" cy="584776"/>
          </a:xfrm>
          <a:prstGeom prst="rect">
            <a:avLst/>
          </a:prstGeom>
          <a:noFill/>
        </p:spPr>
        <p:txBody>
          <a:bodyPr wrap="square" rtlCol="0">
            <a:spAutoFit/>
          </a:bodyPr>
          <a:lstStyle/>
          <a:p>
            <a:pPr algn="ctr"/>
            <a:r>
              <a:rPr lang="en-US" sz="3200" b="1" dirty="0">
                <a:solidFill>
                  <a:prstClr val="white"/>
                </a:solidFill>
                <a:latin typeface="Avenir Heavy"/>
                <a:cs typeface="Avenir Heavy"/>
              </a:rPr>
              <a:t>Keith Witham</a:t>
            </a:r>
            <a:endParaRPr lang="en-US" sz="1000" b="1" dirty="0">
              <a:solidFill>
                <a:prstClr val="white"/>
              </a:solidFill>
              <a:latin typeface="Avenir Heavy"/>
              <a:cs typeface="Avenir Heavy"/>
            </a:endParaRPr>
          </a:p>
        </p:txBody>
      </p:sp>
      <p:sp>
        <p:nvSpPr>
          <p:cNvPr id="13" name="TextBox 12"/>
          <p:cNvSpPr txBox="1"/>
          <p:nvPr/>
        </p:nvSpPr>
        <p:spPr>
          <a:xfrm>
            <a:off x="7" y="3343037"/>
            <a:ext cx="9143999" cy="707886"/>
          </a:xfrm>
          <a:prstGeom prst="rect">
            <a:avLst/>
          </a:prstGeom>
          <a:noFill/>
        </p:spPr>
        <p:txBody>
          <a:bodyPr wrap="square" rtlCol="0">
            <a:spAutoFit/>
          </a:bodyPr>
          <a:lstStyle/>
          <a:p>
            <a:pPr algn="ctr"/>
            <a:r>
              <a:rPr lang="en-US" sz="2000" dirty="0">
                <a:solidFill>
                  <a:prstClr val="white"/>
                </a:solidFill>
                <a:latin typeface="Avenir Light"/>
                <a:cs typeface="Avenir Light"/>
              </a:rPr>
              <a:t>Assistant Professor of Higher Education | Temple University</a:t>
            </a:r>
          </a:p>
          <a:p>
            <a:pPr algn="ctr"/>
            <a:r>
              <a:rPr lang="en-US" sz="2000" dirty="0">
                <a:solidFill>
                  <a:prstClr val="white"/>
                </a:solidFill>
                <a:latin typeface="Avenir Light"/>
                <a:cs typeface="Avenir Light"/>
              </a:rPr>
              <a:t>Policy Advisor | Center for urban Education at University of Southern California</a:t>
            </a:r>
            <a:endParaRPr lang="en-US" sz="2000" dirty="0">
              <a:solidFill>
                <a:prstClr val="white"/>
              </a:solidFill>
              <a:latin typeface="Avenir Light"/>
              <a:cs typeface="Avenir Light"/>
            </a:endParaRPr>
          </a:p>
        </p:txBody>
      </p:sp>
      <p:sp>
        <p:nvSpPr>
          <p:cNvPr id="14" name="TextBox 13"/>
          <p:cNvSpPr txBox="1"/>
          <p:nvPr/>
        </p:nvSpPr>
        <p:spPr>
          <a:xfrm>
            <a:off x="7" y="4144373"/>
            <a:ext cx="9143999" cy="584776"/>
          </a:xfrm>
          <a:prstGeom prst="rect">
            <a:avLst/>
          </a:prstGeom>
          <a:noFill/>
        </p:spPr>
        <p:txBody>
          <a:bodyPr wrap="square" rtlCol="0">
            <a:spAutoFit/>
          </a:bodyPr>
          <a:lstStyle/>
          <a:p>
            <a:pPr algn="ctr"/>
            <a:r>
              <a:rPr lang="en-US" sz="3200" b="1" dirty="0">
                <a:solidFill>
                  <a:prstClr val="white"/>
                </a:solidFill>
                <a:latin typeface="Avenir Heavy"/>
                <a:cs typeface="Avenir Heavy"/>
              </a:rPr>
              <a:t>Drew Koch</a:t>
            </a:r>
            <a:endParaRPr lang="en-US" sz="1000" b="1" dirty="0">
              <a:solidFill>
                <a:prstClr val="white"/>
              </a:solidFill>
              <a:latin typeface="Avenir Heavy"/>
              <a:cs typeface="Avenir Heavy"/>
            </a:endParaRPr>
          </a:p>
        </p:txBody>
      </p:sp>
      <p:sp>
        <p:nvSpPr>
          <p:cNvPr id="15" name="TextBox 14"/>
          <p:cNvSpPr txBox="1"/>
          <p:nvPr/>
        </p:nvSpPr>
        <p:spPr>
          <a:xfrm>
            <a:off x="7" y="4593081"/>
            <a:ext cx="9143999" cy="692497"/>
          </a:xfrm>
          <a:prstGeom prst="rect">
            <a:avLst/>
          </a:prstGeom>
          <a:noFill/>
        </p:spPr>
        <p:txBody>
          <a:bodyPr wrap="square" rtlCol="0">
            <a:spAutoFit/>
          </a:bodyPr>
          <a:lstStyle/>
          <a:p>
            <a:pPr algn="ctr"/>
            <a:r>
              <a:rPr lang="en-US" sz="1900" dirty="0">
                <a:solidFill>
                  <a:prstClr val="white"/>
                </a:solidFill>
                <a:latin typeface="Avenir Light"/>
                <a:cs typeface="Avenir Light"/>
              </a:rPr>
              <a:t>Executive Vice President and Chief Academic Leadership and Innovation Officer</a:t>
            </a:r>
          </a:p>
          <a:p>
            <a:pPr algn="ctr"/>
            <a:r>
              <a:rPr lang="en-US" sz="2000" dirty="0">
                <a:solidFill>
                  <a:prstClr val="white"/>
                </a:solidFill>
                <a:latin typeface="Avenir Light"/>
                <a:cs typeface="Avenir Light"/>
              </a:rPr>
              <a:t>John N. Gardner Institute for Excellence in Undergraduate Education</a:t>
            </a:r>
            <a:endParaRPr lang="en-US" sz="2000" dirty="0">
              <a:solidFill>
                <a:prstClr val="white"/>
              </a:solidFill>
              <a:latin typeface="Avenir Light"/>
              <a:cs typeface="Avenir Light"/>
            </a:endParaRPr>
          </a:p>
        </p:txBody>
      </p:sp>
      <p:sp>
        <p:nvSpPr>
          <p:cNvPr id="16" name="TextBox 15"/>
          <p:cNvSpPr txBox="1"/>
          <p:nvPr/>
        </p:nvSpPr>
        <p:spPr>
          <a:xfrm>
            <a:off x="7" y="5427739"/>
            <a:ext cx="9143999" cy="584776"/>
          </a:xfrm>
          <a:prstGeom prst="rect">
            <a:avLst/>
          </a:prstGeom>
          <a:noFill/>
        </p:spPr>
        <p:txBody>
          <a:bodyPr wrap="square" rtlCol="0">
            <a:spAutoFit/>
          </a:bodyPr>
          <a:lstStyle/>
          <a:p>
            <a:pPr algn="ctr"/>
            <a:r>
              <a:rPr lang="en-US" sz="3200" b="1" dirty="0">
                <a:solidFill>
                  <a:prstClr val="white"/>
                </a:solidFill>
                <a:latin typeface="Avenir Heavy"/>
                <a:cs typeface="Avenir Heavy"/>
              </a:rPr>
              <a:t>Scott </a:t>
            </a:r>
            <a:r>
              <a:rPr lang="en-US" sz="3200" b="1" dirty="0" err="1">
                <a:solidFill>
                  <a:prstClr val="white"/>
                </a:solidFill>
                <a:latin typeface="Avenir Heavy"/>
                <a:cs typeface="Avenir Heavy"/>
              </a:rPr>
              <a:t>Evenbeck</a:t>
            </a:r>
            <a:endParaRPr lang="en-US" sz="1000" b="1" dirty="0">
              <a:solidFill>
                <a:prstClr val="white"/>
              </a:solidFill>
              <a:latin typeface="Avenir Heavy"/>
              <a:cs typeface="Avenir Heavy"/>
            </a:endParaRPr>
          </a:p>
        </p:txBody>
      </p:sp>
      <p:sp>
        <p:nvSpPr>
          <p:cNvPr id="17" name="TextBox 16"/>
          <p:cNvSpPr txBox="1"/>
          <p:nvPr/>
        </p:nvSpPr>
        <p:spPr>
          <a:xfrm>
            <a:off x="7" y="5876433"/>
            <a:ext cx="9143999" cy="707886"/>
          </a:xfrm>
          <a:prstGeom prst="rect">
            <a:avLst/>
          </a:prstGeom>
          <a:noFill/>
        </p:spPr>
        <p:txBody>
          <a:bodyPr wrap="square" rtlCol="0">
            <a:spAutoFit/>
          </a:bodyPr>
          <a:lstStyle/>
          <a:p>
            <a:pPr algn="ctr"/>
            <a:r>
              <a:rPr lang="en-US" sz="2000" dirty="0">
                <a:solidFill>
                  <a:prstClr val="white"/>
                </a:solidFill>
                <a:latin typeface="Avenir Light"/>
                <a:cs typeface="Avenir Light"/>
              </a:rPr>
              <a:t>President</a:t>
            </a:r>
          </a:p>
          <a:p>
            <a:pPr algn="ctr"/>
            <a:r>
              <a:rPr lang="en-US" sz="2000" dirty="0">
                <a:solidFill>
                  <a:prstClr val="white"/>
                </a:solidFill>
                <a:latin typeface="Avenir Light"/>
                <a:cs typeface="Avenir Light"/>
              </a:rPr>
              <a:t>Stella and Charles </a:t>
            </a:r>
            <a:r>
              <a:rPr lang="en-US" sz="2000" dirty="0" err="1">
                <a:solidFill>
                  <a:prstClr val="white"/>
                </a:solidFill>
                <a:latin typeface="Avenir Light"/>
                <a:cs typeface="Avenir Light"/>
              </a:rPr>
              <a:t>Guttman</a:t>
            </a:r>
            <a:r>
              <a:rPr lang="en-US" sz="2000" dirty="0">
                <a:solidFill>
                  <a:prstClr val="white"/>
                </a:solidFill>
                <a:latin typeface="Avenir Light"/>
                <a:cs typeface="Avenir Light"/>
              </a:rPr>
              <a:t> Community College</a:t>
            </a:r>
            <a:endParaRPr lang="en-US" sz="2000" dirty="0">
              <a:solidFill>
                <a:prstClr val="white"/>
              </a:solidFill>
              <a:latin typeface="Avenir Light"/>
              <a:cs typeface="Avenir Light"/>
            </a:endParaRPr>
          </a:p>
        </p:txBody>
      </p:sp>
    </p:spTree>
    <p:extLst>
      <p:ext uri="{BB962C8B-B14F-4D97-AF65-F5344CB8AC3E}">
        <p14:creationId xmlns:p14="http://schemas.microsoft.com/office/powerpoint/2010/main" val="109522914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6700" b="1" dirty="0" smtClean="0">
                <a:solidFill>
                  <a:schemeClr val="bg1"/>
                </a:solidFill>
              </a:rPr>
              <a:t>Purpose</a:t>
            </a:r>
            <a:r>
              <a:rPr lang="en-US" dirty="0" smtClean="0">
                <a:solidFill>
                  <a:schemeClr val="bg1"/>
                </a:solidFill>
              </a:rPr>
              <a:t> </a:t>
            </a:r>
            <a:r>
              <a:rPr lang="en-US" i="1" dirty="0" smtClean="0">
                <a:solidFill>
                  <a:schemeClr val="bg1"/>
                </a:solidFill>
              </a:rPr>
              <a:t>first</a:t>
            </a:r>
            <a:r>
              <a:rPr lang="en-US" dirty="0" smtClean="0">
                <a:solidFill>
                  <a:schemeClr val="bg1"/>
                </a:solidFill>
              </a:rPr>
              <a:t/>
            </a:r>
            <a:br>
              <a:rPr lang="en-US" dirty="0" smtClean="0">
                <a:solidFill>
                  <a:schemeClr val="bg1"/>
                </a:solidFill>
              </a:rPr>
            </a:br>
            <a:endParaRPr lang="en-US" sz="2800" dirty="0">
              <a:solidFill>
                <a:schemeClr val="bg1"/>
              </a:solidFill>
            </a:endParaRPr>
          </a:p>
        </p:txBody>
      </p:sp>
      <p:sp>
        <p:nvSpPr>
          <p:cNvPr id="4" name="Rectangle 3"/>
          <p:cNvSpPr/>
          <p:nvPr/>
        </p:nvSpPr>
        <p:spPr>
          <a:xfrm>
            <a:off x="1143001" y="3091658"/>
            <a:ext cx="7134446" cy="1938992"/>
          </a:xfrm>
          <a:prstGeom prst="rect">
            <a:avLst/>
          </a:prstGeom>
        </p:spPr>
        <p:txBody>
          <a:bodyPr wrap="square">
            <a:spAutoFit/>
          </a:bodyPr>
          <a:lstStyle/>
          <a:p>
            <a:pPr marL="457200" indent="-457200" defTabSz="914400">
              <a:buFont typeface="Wingdings" panose="05000000000000000000" pitchFamily="2" charset="2"/>
              <a:buChar char="§"/>
            </a:pPr>
            <a:r>
              <a:rPr lang="en-US" sz="4000" dirty="0">
                <a:solidFill>
                  <a:prstClr val="white"/>
                </a:solidFill>
                <a:latin typeface="Calibri Light"/>
              </a:rPr>
              <a:t>Creating Informed Choice</a:t>
            </a:r>
          </a:p>
          <a:p>
            <a:pPr marL="457200" indent="-457200" defTabSz="914400">
              <a:buFont typeface="Wingdings" panose="05000000000000000000" pitchFamily="2" charset="2"/>
              <a:buChar char="§"/>
            </a:pPr>
            <a:r>
              <a:rPr lang="en-US" sz="4000" dirty="0">
                <a:solidFill>
                  <a:prstClr val="white"/>
                </a:solidFill>
                <a:latin typeface="Calibri Light"/>
              </a:rPr>
              <a:t>Helping Students Connect Academic &amp; Career Goals</a:t>
            </a:r>
            <a:endParaRPr lang="en-US" sz="4000" dirty="0">
              <a:solidFill>
                <a:prstClr val="white"/>
              </a:solidFill>
              <a:latin typeface="Calibri Light"/>
            </a:endParaRPr>
          </a:p>
        </p:txBody>
      </p:sp>
    </p:spTree>
    <p:extLst>
      <p:ext uri="{BB962C8B-B14F-4D97-AF65-F5344CB8AC3E}">
        <p14:creationId xmlns:p14="http://schemas.microsoft.com/office/powerpoint/2010/main" val="3248906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i="1" dirty="0" smtClean="0">
                <a:solidFill>
                  <a:srgbClr val="C00000"/>
                </a:solidFill>
              </a:rPr>
              <a:t>Audience Poll Placeholder slide</a:t>
            </a:r>
            <a:br>
              <a:rPr lang="en-US" sz="4800" b="1" i="1" dirty="0" smtClean="0">
                <a:solidFill>
                  <a:srgbClr val="C00000"/>
                </a:solidFill>
              </a:rPr>
            </a:br>
            <a:endParaRPr lang="en-US" sz="4800" b="1" dirty="0">
              <a:solidFill>
                <a:srgbClr val="C00000"/>
              </a:solidFill>
            </a:endParaRPr>
          </a:p>
        </p:txBody>
      </p:sp>
      <p:sp>
        <p:nvSpPr>
          <p:cNvPr id="3" name="Content Placeholder 2"/>
          <p:cNvSpPr>
            <a:spLocks noGrp="1"/>
          </p:cNvSpPr>
          <p:nvPr>
            <p:ph idx="1"/>
          </p:nvPr>
        </p:nvSpPr>
        <p:spPr>
          <a:xfrm>
            <a:off x="628650" y="2286012"/>
            <a:ext cx="7886700" cy="3890963"/>
          </a:xfrm>
        </p:spPr>
        <p:txBody>
          <a:bodyPr>
            <a:normAutofit fontScale="92500" lnSpcReduction="10000"/>
          </a:bodyPr>
          <a:lstStyle/>
          <a:p>
            <a:pPr>
              <a:buFont typeface="Wingdings" panose="05000000000000000000" pitchFamily="2" charset="2"/>
              <a:buChar char="§"/>
            </a:pPr>
            <a:r>
              <a:rPr lang="en-US" sz="3600" dirty="0" smtClean="0">
                <a:solidFill>
                  <a:schemeClr val="bg1"/>
                </a:solidFill>
              </a:rPr>
              <a:t>TEXT #### if you would choose a different major</a:t>
            </a:r>
          </a:p>
          <a:p>
            <a:pPr>
              <a:buFont typeface="Wingdings" panose="05000000000000000000" pitchFamily="2" charset="2"/>
              <a:buChar char="§"/>
            </a:pPr>
            <a:endParaRPr lang="en-US" sz="3600" dirty="0" smtClean="0">
              <a:solidFill>
                <a:schemeClr val="bg1"/>
              </a:solidFill>
            </a:endParaRPr>
          </a:p>
          <a:p>
            <a:pPr>
              <a:buFont typeface="Wingdings" panose="05000000000000000000" pitchFamily="2" charset="2"/>
              <a:buChar char="§"/>
            </a:pPr>
            <a:r>
              <a:rPr lang="en-US" sz="3600" dirty="0" smtClean="0">
                <a:solidFill>
                  <a:schemeClr val="bg1"/>
                </a:solidFill>
              </a:rPr>
              <a:t>TEXT #### if you would choose a different college</a:t>
            </a:r>
          </a:p>
          <a:p>
            <a:pPr>
              <a:buFont typeface="Wingdings" panose="05000000000000000000" pitchFamily="2" charset="2"/>
              <a:buChar char="§"/>
            </a:pPr>
            <a:endParaRPr lang="en-US" sz="3600" dirty="0">
              <a:solidFill>
                <a:schemeClr val="bg1"/>
              </a:solidFill>
            </a:endParaRPr>
          </a:p>
          <a:p>
            <a:pPr>
              <a:buFont typeface="Wingdings" panose="05000000000000000000" pitchFamily="2" charset="2"/>
              <a:buChar char="§"/>
            </a:pPr>
            <a:r>
              <a:rPr lang="en-US" sz="3600" dirty="0" smtClean="0">
                <a:solidFill>
                  <a:schemeClr val="bg1"/>
                </a:solidFill>
              </a:rPr>
              <a:t>TEXT #### if you would choose BOTH a different college and a different major</a:t>
            </a:r>
            <a:endParaRPr lang="en-US" sz="3600" dirty="0">
              <a:solidFill>
                <a:schemeClr val="bg1"/>
              </a:solidFill>
            </a:endParaRPr>
          </a:p>
        </p:txBody>
      </p:sp>
    </p:spTree>
    <p:extLst>
      <p:ext uri="{BB962C8B-B14F-4D97-AF65-F5344CB8AC3E}">
        <p14:creationId xmlns:p14="http://schemas.microsoft.com/office/powerpoint/2010/main" val="35291035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rPr>
              <a:t>Students </a:t>
            </a:r>
            <a:r>
              <a:rPr lang="en-US" sz="3600" b="1" dirty="0" smtClean="0">
                <a:solidFill>
                  <a:schemeClr val="bg1"/>
                </a:solidFill>
              </a:rPr>
              <a:t>choose where </a:t>
            </a:r>
            <a:r>
              <a:rPr lang="en-US" sz="3600" b="1" dirty="0">
                <a:solidFill>
                  <a:schemeClr val="bg1"/>
                </a:solidFill>
              </a:rPr>
              <a:t>to enroll and what to study without good information</a:t>
            </a:r>
            <a:endParaRPr lang="en-US" sz="3600" dirty="0">
              <a:solidFill>
                <a:schemeClr val="bg1"/>
              </a:solidFill>
            </a:endParaRPr>
          </a:p>
        </p:txBody>
      </p:sp>
      <p:sp>
        <p:nvSpPr>
          <p:cNvPr id="3" name="Content Placeholder 2"/>
          <p:cNvSpPr>
            <a:spLocks noGrp="1"/>
          </p:cNvSpPr>
          <p:nvPr>
            <p:ph idx="1"/>
          </p:nvPr>
        </p:nvSpPr>
        <p:spPr>
          <a:xfrm>
            <a:off x="3221346" y="2350060"/>
            <a:ext cx="5495704" cy="2880908"/>
          </a:xfrm>
        </p:spPr>
        <p:txBody>
          <a:bodyPr>
            <a:noAutofit/>
          </a:bodyPr>
          <a:lstStyle/>
          <a:p>
            <a:pPr marL="403225" indent="-403225">
              <a:lnSpc>
                <a:spcPct val="120000"/>
              </a:lnSpc>
              <a:spcBef>
                <a:spcPts val="0"/>
              </a:spcBef>
              <a:buClr>
                <a:srgbClr val="C00000"/>
              </a:buClr>
              <a:buFont typeface="Wingdings" panose="05000000000000000000" pitchFamily="2" charset="2"/>
              <a:buChar char="§"/>
            </a:pPr>
            <a:r>
              <a:rPr lang="en-US" sz="3600" dirty="0" smtClean="0">
                <a:solidFill>
                  <a:schemeClr val="bg1"/>
                </a:solidFill>
                <a:latin typeface="+mj-lt"/>
              </a:rPr>
              <a:t>look at graduation rates</a:t>
            </a:r>
          </a:p>
          <a:p>
            <a:pPr marL="403225" indent="-403225">
              <a:lnSpc>
                <a:spcPct val="120000"/>
              </a:lnSpc>
              <a:spcBef>
                <a:spcPts val="0"/>
              </a:spcBef>
              <a:buClr>
                <a:srgbClr val="C00000"/>
              </a:buClr>
              <a:buFont typeface="Wingdings" panose="05000000000000000000" pitchFamily="2" charset="2"/>
              <a:buChar char="§"/>
            </a:pPr>
            <a:endParaRPr lang="en-US" sz="3600" dirty="0">
              <a:solidFill>
                <a:schemeClr val="bg1"/>
              </a:solidFill>
              <a:latin typeface="+mj-lt"/>
            </a:endParaRPr>
          </a:p>
          <a:p>
            <a:pPr marL="403225" indent="-403225">
              <a:lnSpc>
                <a:spcPct val="120000"/>
              </a:lnSpc>
              <a:spcBef>
                <a:spcPts val="0"/>
              </a:spcBef>
              <a:buClr>
                <a:srgbClr val="C00000"/>
              </a:buClr>
              <a:buFont typeface="Wingdings" panose="05000000000000000000" pitchFamily="2" charset="2"/>
              <a:buChar char="§"/>
            </a:pPr>
            <a:r>
              <a:rPr lang="en-US" sz="3600" dirty="0" smtClean="0">
                <a:solidFill>
                  <a:schemeClr val="bg1"/>
                </a:solidFill>
                <a:latin typeface="+mj-lt"/>
              </a:rPr>
              <a:t>look at </a:t>
            </a:r>
            <a:r>
              <a:rPr lang="en-US" sz="3600" dirty="0">
                <a:solidFill>
                  <a:schemeClr val="bg1"/>
                </a:solidFill>
                <a:latin typeface="+mj-lt"/>
              </a:rPr>
              <a:t>either employment rates or starting salaries of </a:t>
            </a:r>
            <a:r>
              <a:rPr lang="en-US" sz="3600" dirty="0" smtClean="0">
                <a:solidFill>
                  <a:schemeClr val="bg1"/>
                </a:solidFill>
                <a:latin typeface="+mj-lt"/>
              </a:rPr>
              <a:t>graduates</a:t>
            </a:r>
            <a:endParaRPr lang="en-US" dirty="0" smtClean="0">
              <a:solidFill>
                <a:schemeClr val="bg1"/>
              </a:solidFill>
              <a:latin typeface="+mj-lt"/>
            </a:endParaRPr>
          </a:p>
        </p:txBody>
      </p:sp>
      <p:sp>
        <p:nvSpPr>
          <p:cNvPr id="4" name="TextBox 3"/>
          <p:cNvSpPr txBox="1"/>
          <p:nvPr/>
        </p:nvSpPr>
        <p:spPr>
          <a:xfrm>
            <a:off x="347579" y="2565349"/>
            <a:ext cx="2767263" cy="2339102"/>
          </a:xfrm>
          <a:prstGeom prst="rect">
            <a:avLst/>
          </a:prstGeom>
          <a:noFill/>
        </p:spPr>
        <p:txBody>
          <a:bodyPr wrap="square" rtlCol="0">
            <a:spAutoFit/>
          </a:bodyPr>
          <a:lstStyle/>
          <a:p>
            <a:pPr algn="ctr" defTabSz="914400"/>
            <a:r>
              <a:rPr lang="en-US" sz="4000" dirty="0">
                <a:solidFill>
                  <a:prstClr val="white"/>
                </a:solidFill>
                <a:latin typeface="Calibri"/>
              </a:rPr>
              <a:t>l</a:t>
            </a:r>
            <a:r>
              <a:rPr lang="en-US" sz="4000" dirty="0">
                <a:solidFill>
                  <a:prstClr val="white"/>
                </a:solidFill>
                <a:latin typeface="Calibri"/>
              </a:rPr>
              <a:t>ess than </a:t>
            </a:r>
            <a:r>
              <a:rPr lang="en-US" sz="6600" dirty="0">
                <a:solidFill>
                  <a:prstClr val="white"/>
                </a:solidFill>
                <a:latin typeface="Calibri"/>
              </a:rPr>
              <a:t>50% </a:t>
            </a:r>
            <a:br>
              <a:rPr lang="en-US" sz="6600" dirty="0">
                <a:solidFill>
                  <a:prstClr val="white"/>
                </a:solidFill>
                <a:latin typeface="Calibri"/>
              </a:rPr>
            </a:br>
            <a:r>
              <a:rPr lang="en-US" sz="4000" dirty="0">
                <a:solidFill>
                  <a:prstClr val="white"/>
                </a:solidFill>
                <a:latin typeface="Calibri"/>
              </a:rPr>
              <a:t>of students</a:t>
            </a:r>
            <a:endParaRPr lang="en-US" sz="4000" dirty="0">
              <a:solidFill>
                <a:prstClr val="white"/>
              </a:solidFill>
              <a:latin typeface="Calibri"/>
            </a:endParaRPr>
          </a:p>
        </p:txBody>
      </p:sp>
      <p:cxnSp>
        <p:nvCxnSpPr>
          <p:cNvPr id="6" name="Straight Connector 5"/>
          <p:cNvCxnSpPr/>
          <p:nvPr/>
        </p:nvCxnSpPr>
        <p:spPr>
          <a:xfrm flipV="1">
            <a:off x="680185" y="1768840"/>
            <a:ext cx="7835171" cy="7494"/>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7"/>
          <p:cNvSpPr/>
          <p:nvPr/>
        </p:nvSpPr>
        <p:spPr>
          <a:xfrm>
            <a:off x="628650" y="5986924"/>
            <a:ext cx="4572000" cy="415498"/>
          </a:xfrm>
          <a:prstGeom prst="rect">
            <a:avLst/>
          </a:prstGeom>
        </p:spPr>
        <p:txBody>
          <a:bodyPr>
            <a:spAutoFit/>
          </a:bodyPr>
          <a:lstStyle/>
          <a:p>
            <a:pPr defTabSz="914400">
              <a:lnSpc>
                <a:spcPct val="120000"/>
              </a:lnSpc>
            </a:pPr>
            <a:r>
              <a:rPr lang="en-US" dirty="0">
                <a:solidFill>
                  <a:prstClr val="white"/>
                </a:solidFill>
                <a:latin typeface="Calibri"/>
              </a:rPr>
              <a:t>(</a:t>
            </a:r>
            <a:r>
              <a:rPr lang="en-US" dirty="0">
                <a:solidFill>
                  <a:prstClr val="white"/>
                </a:solidFill>
                <a:latin typeface="Calibri"/>
              </a:rPr>
              <a:t>McKinsey: </a:t>
            </a:r>
            <a:r>
              <a:rPr lang="en-US" i="1" dirty="0">
                <a:solidFill>
                  <a:prstClr val="white"/>
                </a:solidFill>
                <a:latin typeface="Calibri"/>
              </a:rPr>
              <a:t>Voice of the Graduate</a:t>
            </a:r>
            <a:r>
              <a:rPr lang="en-US" dirty="0">
                <a:solidFill>
                  <a:prstClr val="white"/>
                </a:solidFill>
                <a:latin typeface="Calibri"/>
              </a:rPr>
              <a:t>, 2013)</a:t>
            </a:r>
          </a:p>
        </p:txBody>
      </p:sp>
    </p:spTree>
    <p:extLst>
      <p:ext uri="{BB962C8B-B14F-4D97-AF65-F5344CB8AC3E}">
        <p14:creationId xmlns:p14="http://schemas.microsoft.com/office/powerpoint/2010/main" val="1887800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2" name="Title 1"/>
          <p:cNvSpPr>
            <a:spLocks noGrp="1"/>
          </p:cNvSpPr>
          <p:nvPr>
            <p:ph type="title"/>
          </p:nvPr>
        </p:nvSpPr>
        <p:spPr>
          <a:noFill/>
        </p:spPr>
        <p:txBody>
          <a:bodyPr>
            <a:normAutofit fontScale="90000"/>
          </a:bodyPr>
          <a:lstStyle/>
          <a:p>
            <a:pPr algn="ctr"/>
            <a:r>
              <a:rPr lang="en-US" dirty="0" smtClean="0">
                <a:latin typeface="Avenir Book"/>
                <a:cs typeface="Avenir Book"/>
              </a:rPr>
              <a:t>Current Model Enrolls Most Students into Remediation</a:t>
            </a:r>
            <a:endParaRPr lang="en-CA" dirty="0">
              <a:latin typeface="Avenir Book"/>
              <a:cs typeface="Avenir Book"/>
            </a:endParaRPr>
          </a:p>
        </p:txBody>
      </p:sp>
      <p:sp>
        <p:nvSpPr>
          <p:cNvPr id="4" name="Slide Number Placeholder 3"/>
          <p:cNvSpPr>
            <a:spLocks noGrp="1"/>
          </p:cNvSpPr>
          <p:nvPr>
            <p:ph type="sldNum" sz="quarter" idx="12"/>
          </p:nvPr>
        </p:nvSpPr>
        <p:spPr/>
        <p:txBody>
          <a:bodyPr/>
          <a:lstStyle/>
          <a:p>
            <a:fld id="{BF545464-4F35-C44D-B56D-8E22EB83ED84}" type="slidenum">
              <a:rPr lang="en-US" smtClean="0">
                <a:latin typeface="Rockwell"/>
              </a:rPr>
              <a:pPr/>
              <a:t>2</a:t>
            </a:fld>
            <a:endParaRPr lang="en-US" dirty="0">
              <a:latin typeface="Rockwell"/>
            </a:endParaRPr>
          </a:p>
        </p:txBody>
      </p:sp>
      <p:sp>
        <p:nvSpPr>
          <p:cNvPr id="5" name="Rectangle 4"/>
          <p:cNvSpPr/>
          <p:nvPr/>
        </p:nvSpPr>
        <p:spPr>
          <a:xfrm>
            <a:off x="5823496" y="1712398"/>
            <a:ext cx="2411412" cy="4097337"/>
          </a:xfrm>
          <a:prstGeom prst="rect">
            <a:avLst/>
          </a:prstGeom>
          <a:solidFill>
            <a:srgbClr val="008000">
              <a:alpha val="83000"/>
            </a:srgb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endParaRPr lang="en-CA">
              <a:solidFill>
                <a:prstClr val="white"/>
              </a:solidFill>
              <a:latin typeface="Rockwell"/>
            </a:endParaRPr>
          </a:p>
        </p:txBody>
      </p:sp>
      <p:sp>
        <p:nvSpPr>
          <p:cNvPr id="6" name="Rectangle 5"/>
          <p:cNvSpPr/>
          <p:nvPr/>
        </p:nvSpPr>
        <p:spPr>
          <a:xfrm>
            <a:off x="1265785" y="1712398"/>
            <a:ext cx="4532313" cy="4097337"/>
          </a:xfrm>
          <a:prstGeom prst="rect">
            <a:avLst/>
          </a:prstGeom>
          <a:solidFill>
            <a:srgbClr val="FF0000">
              <a:alpha val="7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endParaRPr lang="en-CA">
              <a:solidFill>
                <a:prstClr val="white"/>
              </a:solidFill>
              <a:latin typeface="Rockwell"/>
            </a:endParaRPr>
          </a:p>
        </p:txBody>
      </p:sp>
      <p:sp>
        <p:nvSpPr>
          <p:cNvPr id="7" name="TextBox 9"/>
          <p:cNvSpPr txBox="1">
            <a:spLocks noChangeArrowheads="1"/>
          </p:cNvSpPr>
          <p:nvPr/>
        </p:nvSpPr>
        <p:spPr bwMode="auto">
          <a:xfrm rot="16200000">
            <a:off x="-893033" y="3479613"/>
            <a:ext cx="378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rgbClr val="FFFFFF"/>
                </a:solidFill>
              </a:rPr>
              <a:t>Percent  of  Students</a:t>
            </a:r>
            <a:endParaRPr lang="en-CA" sz="2800" b="1" dirty="0">
              <a:solidFill>
                <a:srgbClr val="FFFFFF"/>
              </a:solidFill>
            </a:endParaRPr>
          </a:p>
        </p:txBody>
      </p:sp>
      <p:sp>
        <p:nvSpPr>
          <p:cNvPr id="8" name="TextBox 10"/>
          <p:cNvSpPr txBox="1">
            <a:spLocks noChangeArrowheads="1"/>
          </p:cNvSpPr>
          <p:nvPr/>
        </p:nvSpPr>
        <p:spPr bwMode="auto">
          <a:xfrm>
            <a:off x="1343450" y="5820134"/>
            <a:ext cx="681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rgbClr val="FFFFFF"/>
                </a:solidFill>
              </a:rPr>
              <a:t>Student Placement Data</a:t>
            </a:r>
            <a:endParaRPr lang="en-CA" sz="2800" b="1" dirty="0">
              <a:solidFill>
                <a:srgbClr val="FFFFFF"/>
              </a:solidFill>
            </a:endParaRPr>
          </a:p>
        </p:txBody>
      </p:sp>
      <p:sp>
        <p:nvSpPr>
          <p:cNvPr id="9" name="Freeform 8"/>
          <p:cNvSpPr/>
          <p:nvPr/>
        </p:nvSpPr>
        <p:spPr>
          <a:xfrm>
            <a:off x="1291184" y="3205705"/>
            <a:ext cx="6943725" cy="2632075"/>
          </a:xfrm>
          <a:custGeom>
            <a:avLst/>
            <a:gdLst>
              <a:gd name="connsiteX0" fmla="*/ 0 w 6781800"/>
              <a:gd name="connsiteY0" fmla="*/ 2619375 h 2649538"/>
              <a:gd name="connsiteX1" fmla="*/ 942975 w 6781800"/>
              <a:gd name="connsiteY1" fmla="*/ 2476500 h 2649538"/>
              <a:gd name="connsiteX2" fmla="*/ 2105025 w 6781800"/>
              <a:gd name="connsiteY2" fmla="*/ 1581150 h 2649538"/>
              <a:gd name="connsiteX3" fmla="*/ 2971800 w 6781800"/>
              <a:gd name="connsiteY3" fmla="*/ 57150 h 2649538"/>
              <a:gd name="connsiteX4" fmla="*/ 3905250 w 6781800"/>
              <a:gd name="connsiteY4" fmla="*/ 1238250 h 2649538"/>
              <a:gd name="connsiteX5" fmla="*/ 5419725 w 6781800"/>
              <a:gd name="connsiteY5" fmla="*/ 2276475 h 2649538"/>
              <a:gd name="connsiteX6" fmla="*/ 6781800 w 6781800"/>
              <a:gd name="connsiteY6" fmla="*/ 2619375 h 2649538"/>
              <a:gd name="connsiteX7" fmla="*/ 6781800 w 6781800"/>
              <a:gd name="connsiteY7" fmla="*/ 2619375 h 2649538"/>
              <a:gd name="connsiteX0" fmla="*/ 0 w 6781800"/>
              <a:gd name="connsiteY0" fmla="*/ 2576513 h 2649538"/>
              <a:gd name="connsiteX1" fmla="*/ 942975 w 6781800"/>
              <a:gd name="connsiteY1" fmla="*/ 2433638 h 2649538"/>
              <a:gd name="connsiteX2" fmla="*/ 1914525 w 6781800"/>
              <a:gd name="connsiteY2" fmla="*/ 1281113 h 2649538"/>
              <a:gd name="connsiteX3" fmla="*/ 2971800 w 6781800"/>
              <a:gd name="connsiteY3" fmla="*/ 14288 h 2649538"/>
              <a:gd name="connsiteX4" fmla="*/ 3905250 w 6781800"/>
              <a:gd name="connsiteY4" fmla="*/ 1195388 h 2649538"/>
              <a:gd name="connsiteX5" fmla="*/ 5419725 w 6781800"/>
              <a:gd name="connsiteY5" fmla="*/ 2233613 h 2649538"/>
              <a:gd name="connsiteX6" fmla="*/ 6781800 w 6781800"/>
              <a:gd name="connsiteY6" fmla="*/ 2576513 h 2649538"/>
              <a:gd name="connsiteX7" fmla="*/ 6781800 w 6781800"/>
              <a:gd name="connsiteY7" fmla="*/ 2576513 h 2649538"/>
              <a:gd name="connsiteX0" fmla="*/ 0 w 6781800"/>
              <a:gd name="connsiteY0" fmla="*/ 2587625 h 2660650"/>
              <a:gd name="connsiteX1" fmla="*/ 942975 w 6781800"/>
              <a:gd name="connsiteY1" fmla="*/ 2444750 h 2660650"/>
              <a:gd name="connsiteX2" fmla="*/ 1914525 w 6781800"/>
              <a:gd name="connsiteY2" fmla="*/ 1292225 h 2660650"/>
              <a:gd name="connsiteX3" fmla="*/ 2971800 w 6781800"/>
              <a:gd name="connsiteY3" fmla="*/ 25400 h 2660650"/>
              <a:gd name="connsiteX4" fmla="*/ 4295775 w 6781800"/>
              <a:gd name="connsiteY4" fmla="*/ 1139825 h 2660650"/>
              <a:gd name="connsiteX5" fmla="*/ 5419725 w 6781800"/>
              <a:gd name="connsiteY5" fmla="*/ 2244725 h 2660650"/>
              <a:gd name="connsiteX6" fmla="*/ 6781800 w 6781800"/>
              <a:gd name="connsiteY6" fmla="*/ 2587625 h 2660650"/>
              <a:gd name="connsiteX7" fmla="*/ 6781800 w 6781800"/>
              <a:gd name="connsiteY7" fmla="*/ 2587625 h 2660650"/>
              <a:gd name="connsiteX0" fmla="*/ 0 w 6781800"/>
              <a:gd name="connsiteY0" fmla="*/ 2587625 h 2660650"/>
              <a:gd name="connsiteX1" fmla="*/ 942975 w 6781800"/>
              <a:gd name="connsiteY1" fmla="*/ 2444750 h 2660650"/>
              <a:gd name="connsiteX2" fmla="*/ 1914525 w 6781800"/>
              <a:gd name="connsiteY2" fmla="*/ 1292225 h 2660650"/>
              <a:gd name="connsiteX3" fmla="*/ 2971800 w 6781800"/>
              <a:gd name="connsiteY3" fmla="*/ 25400 h 2660650"/>
              <a:gd name="connsiteX4" fmla="*/ 4295775 w 6781800"/>
              <a:gd name="connsiteY4" fmla="*/ 1139825 h 2660650"/>
              <a:gd name="connsiteX5" fmla="*/ 5410200 w 6781800"/>
              <a:gd name="connsiteY5" fmla="*/ 2282825 h 2660650"/>
              <a:gd name="connsiteX6" fmla="*/ 6781800 w 6781800"/>
              <a:gd name="connsiteY6" fmla="*/ 2587625 h 2660650"/>
              <a:gd name="connsiteX7" fmla="*/ 6781800 w 6781800"/>
              <a:gd name="connsiteY7" fmla="*/ 2587625 h 2660650"/>
              <a:gd name="connsiteX0" fmla="*/ 0 w 6781800"/>
              <a:gd name="connsiteY0" fmla="*/ 2579687 h 2660650"/>
              <a:gd name="connsiteX1" fmla="*/ 942975 w 6781800"/>
              <a:gd name="connsiteY1" fmla="*/ 2436812 h 2660650"/>
              <a:gd name="connsiteX2" fmla="*/ 1828800 w 6781800"/>
              <a:gd name="connsiteY2" fmla="*/ 1236662 h 2660650"/>
              <a:gd name="connsiteX3" fmla="*/ 2971800 w 6781800"/>
              <a:gd name="connsiteY3" fmla="*/ 17462 h 2660650"/>
              <a:gd name="connsiteX4" fmla="*/ 4295775 w 6781800"/>
              <a:gd name="connsiteY4" fmla="*/ 1131887 h 2660650"/>
              <a:gd name="connsiteX5" fmla="*/ 5410200 w 6781800"/>
              <a:gd name="connsiteY5" fmla="*/ 2274887 h 2660650"/>
              <a:gd name="connsiteX6" fmla="*/ 6781800 w 6781800"/>
              <a:gd name="connsiteY6" fmla="*/ 2579687 h 2660650"/>
              <a:gd name="connsiteX7" fmla="*/ 6781800 w 6781800"/>
              <a:gd name="connsiteY7" fmla="*/ 2579687 h 2660650"/>
              <a:gd name="connsiteX0" fmla="*/ 0 w 6781800"/>
              <a:gd name="connsiteY0" fmla="*/ 2579687 h 2632075"/>
              <a:gd name="connsiteX1" fmla="*/ 876300 w 6781800"/>
              <a:gd name="connsiteY1" fmla="*/ 2408237 h 2632075"/>
              <a:gd name="connsiteX2" fmla="*/ 1828800 w 6781800"/>
              <a:gd name="connsiteY2" fmla="*/ 1236662 h 2632075"/>
              <a:gd name="connsiteX3" fmla="*/ 2971800 w 6781800"/>
              <a:gd name="connsiteY3" fmla="*/ 17462 h 2632075"/>
              <a:gd name="connsiteX4" fmla="*/ 4295775 w 6781800"/>
              <a:gd name="connsiteY4" fmla="*/ 1131887 h 2632075"/>
              <a:gd name="connsiteX5" fmla="*/ 5410200 w 6781800"/>
              <a:gd name="connsiteY5" fmla="*/ 2274887 h 2632075"/>
              <a:gd name="connsiteX6" fmla="*/ 6781800 w 6781800"/>
              <a:gd name="connsiteY6" fmla="*/ 2579687 h 2632075"/>
              <a:gd name="connsiteX7" fmla="*/ 6781800 w 6781800"/>
              <a:gd name="connsiteY7" fmla="*/ 2579687 h 26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800" h="2632075">
                <a:moveTo>
                  <a:pt x="0" y="2579687"/>
                </a:moveTo>
                <a:cubicBezTo>
                  <a:pt x="296069" y="2594768"/>
                  <a:pt x="571500" y="2632075"/>
                  <a:pt x="876300" y="2408237"/>
                </a:cubicBezTo>
                <a:cubicBezTo>
                  <a:pt x="1181100" y="2184400"/>
                  <a:pt x="1479550" y="1635124"/>
                  <a:pt x="1828800" y="1236662"/>
                </a:cubicBezTo>
                <a:cubicBezTo>
                  <a:pt x="2178050" y="838200"/>
                  <a:pt x="2560638" y="34924"/>
                  <a:pt x="2971800" y="17462"/>
                </a:cubicBezTo>
                <a:cubicBezTo>
                  <a:pt x="3382962" y="0"/>
                  <a:pt x="3889375" y="755650"/>
                  <a:pt x="4295775" y="1131887"/>
                </a:cubicBezTo>
                <a:cubicBezTo>
                  <a:pt x="4702175" y="1508124"/>
                  <a:pt x="4995863" y="2033587"/>
                  <a:pt x="5410200" y="2274887"/>
                </a:cubicBezTo>
                <a:cubicBezTo>
                  <a:pt x="5824537" y="2516187"/>
                  <a:pt x="6553200" y="2528887"/>
                  <a:pt x="6781800" y="2579687"/>
                </a:cubicBezTo>
                <a:lnTo>
                  <a:pt x="6781800" y="2579687"/>
                </a:lnTo>
              </a:path>
            </a:pathLst>
          </a:custGeom>
          <a:ln w="57150">
            <a:solidFill>
              <a:schemeClr val="bg1"/>
            </a:solidFill>
          </a:ln>
        </p:spPr>
        <p:style>
          <a:lnRef idx="2">
            <a:schemeClr val="accent1"/>
          </a:lnRef>
          <a:fillRef idx="0">
            <a:schemeClr val="accent1"/>
          </a:fillRef>
          <a:effectRef idx="1">
            <a:schemeClr val="accent1"/>
          </a:effectRef>
          <a:fontRef idx="minor">
            <a:schemeClr val="tx1"/>
          </a:fontRef>
        </p:style>
        <p:txBody>
          <a:bodyPr lIns="91425" tIns="45713" rIns="91425" bIns="45713" anchor="ctr"/>
          <a:lstStyle/>
          <a:p>
            <a:pPr algn="ctr">
              <a:defRPr/>
            </a:pPr>
            <a:endParaRPr lang="en-CA">
              <a:solidFill>
                <a:prstClr val="black"/>
              </a:solidFill>
              <a:latin typeface="Rockwell"/>
            </a:endParaRPr>
          </a:p>
        </p:txBody>
      </p:sp>
      <p:sp>
        <p:nvSpPr>
          <p:cNvPr id="10" name="TextBox 30"/>
          <p:cNvSpPr txBox="1">
            <a:spLocks noChangeArrowheads="1"/>
          </p:cNvSpPr>
          <p:nvPr/>
        </p:nvSpPr>
        <p:spPr bwMode="auto">
          <a:xfrm>
            <a:off x="5916103" y="5340371"/>
            <a:ext cx="1009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prstClr val="white"/>
                </a:solidFill>
              </a:rPr>
              <a:t>30%</a:t>
            </a:r>
            <a:endParaRPr lang="en-CA" sz="2000">
              <a:solidFill>
                <a:prstClr val="white"/>
              </a:solidFill>
            </a:endParaRPr>
          </a:p>
        </p:txBody>
      </p:sp>
      <p:sp>
        <p:nvSpPr>
          <p:cNvPr id="11" name="TextBox 32"/>
          <p:cNvSpPr txBox="1">
            <a:spLocks noChangeArrowheads="1"/>
          </p:cNvSpPr>
          <p:nvPr/>
        </p:nvSpPr>
        <p:spPr bwMode="auto">
          <a:xfrm>
            <a:off x="3796791" y="5340371"/>
            <a:ext cx="950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prstClr val="white"/>
                </a:solidFill>
              </a:rPr>
              <a:t>70%</a:t>
            </a:r>
            <a:endParaRPr lang="en-CA" sz="2000" dirty="0">
              <a:solidFill>
                <a:prstClr val="white"/>
              </a:solidFill>
            </a:endParaRPr>
          </a:p>
        </p:txBody>
      </p:sp>
      <p:sp>
        <p:nvSpPr>
          <p:cNvPr id="12" name="TextBox 33"/>
          <p:cNvSpPr txBox="1">
            <a:spLocks noChangeArrowheads="1"/>
          </p:cNvSpPr>
          <p:nvPr/>
        </p:nvSpPr>
        <p:spPr bwMode="auto">
          <a:xfrm>
            <a:off x="5823497" y="1875911"/>
            <a:ext cx="23303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solidFill>
                  <a:prstClr val="white"/>
                </a:solidFill>
                <a:latin typeface="Rockwell"/>
              </a:rPr>
              <a:t>Gateway</a:t>
            </a:r>
            <a:endParaRPr lang="en-CA" sz="3600" b="1" dirty="0">
              <a:solidFill>
                <a:prstClr val="white"/>
              </a:solidFill>
              <a:latin typeface="Rockwell"/>
            </a:endParaRPr>
          </a:p>
        </p:txBody>
      </p:sp>
      <p:sp>
        <p:nvSpPr>
          <p:cNvPr id="13" name="TextBox 35"/>
          <p:cNvSpPr txBox="1">
            <a:spLocks noChangeArrowheads="1"/>
          </p:cNvSpPr>
          <p:nvPr/>
        </p:nvSpPr>
        <p:spPr bwMode="auto">
          <a:xfrm>
            <a:off x="1584872" y="1848923"/>
            <a:ext cx="391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a:solidFill>
                  <a:prstClr val="white"/>
                </a:solidFill>
                <a:latin typeface="Rockwell"/>
              </a:rPr>
              <a:t>Remediation</a:t>
            </a:r>
            <a:endParaRPr lang="en-CA" sz="3600" b="1" dirty="0">
              <a:solidFill>
                <a:prstClr val="white"/>
              </a:solidFill>
              <a:latin typeface="Rockwell"/>
            </a:endParaRPr>
          </a:p>
        </p:txBody>
      </p:sp>
    </p:spTree>
    <p:extLst>
      <p:ext uri="{BB962C8B-B14F-4D97-AF65-F5344CB8AC3E}">
        <p14:creationId xmlns:p14="http://schemas.microsoft.com/office/powerpoint/2010/main" val="103314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More </a:t>
            </a:r>
            <a:r>
              <a:rPr lang="en-US" b="1" dirty="0">
                <a:solidFill>
                  <a:schemeClr val="bg1"/>
                </a:solidFill>
              </a:rPr>
              <a:t>than half of all graduates </a:t>
            </a:r>
            <a:r>
              <a:rPr lang="en-US" b="1" dirty="0" smtClean="0">
                <a:solidFill>
                  <a:schemeClr val="bg1"/>
                </a:solidFill>
              </a:rPr>
              <a:t>regret some of their choices in college</a:t>
            </a:r>
            <a:endParaRPr lang="en-US" dirty="0">
              <a:solidFill>
                <a:schemeClr val="bg1"/>
              </a:solidFill>
            </a:endParaRPr>
          </a:p>
        </p:txBody>
      </p:sp>
      <p:cxnSp>
        <p:nvCxnSpPr>
          <p:cNvPr id="6" name="Straight Connector 5"/>
          <p:cNvCxnSpPr/>
          <p:nvPr/>
        </p:nvCxnSpPr>
        <p:spPr>
          <a:xfrm flipV="1">
            <a:off x="680185" y="1768840"/>
            <a:ext cx="7835171" cy="7494"/>
          </a:xfrm>
          <a:prstGeom prst="line">
            <a:avLst/>
          </a:prstGeom>
        </p:spPr>
        <p:style>
          <a:lnRef idx="3">
            <a:schemeClr val="accent3"/>
          </a:lnRef>
          <a:fillRef idx="0">
            <a:schemeClr val="accent3"/>
          </a:fillRef>
          <a:effectRef idx="2">
            <a:schemeClr val="accent3"/>
          </a:effectRef>
          <a:fontRef idx="minor">
            <a:schemeClr val="tx1"/>
          </a:fontRef>
        </p:style>
      </p:cxnSp>
      <p:sp>
        <p:nvSpPr>
          <p:cNvPr id="5" name="Rectangle 4"/>
          <p:cNvSpPr/>
          <p:nvPr/>
        </p:nvSpPr>
        <p:spPr>
          <a:xfrm>
            <a:off x="199193" y="6371577"/>
            <a:ext cx="4572000" cy="415498"/>
          </a:xfrm>
          <a:prstGeom prst="rect">
            <a:avLst/>
          </a:prstGeom>
        </p:spPr>
        <p:txBody>
          <a:bodyPr>
            <a:spAutoFit/>
          </a:bodyPr>
          <a:lstStyle/>
          <a:p>
            <a:pPr defTabSz="914400">
              <a:lnSpc>
                <a:spcPct val="120000"/>
              </a:lnSpc>
            </a:pPr>
            <a:r>
              <a:rPr lang="en-US" dirty="0">
                <a:solidFill>
                  <a:prstClr val="white"/>
                </a:solidFill>
                <a:latin typeface="Calibri"/>
              </a:rPr>
              <a:t>(</a:t>
            </a:r>
            <a:r>
              <a:rPr lang="en-US" dirty="0">
                <a:solidFill>
                  <a:prstClr val="white"/>
                </a:solidFill>
                <a:latin typeface="Calibri"/>
              </a:rPr>
              <a:t>McKinsey: </a:t>
            </a:r>
            <a:r>
              <a:rPr lang="en-US" i="1" dirty="0">
                <a:solidFill>
                  <a:prstClr val="white"/>
                </a:solidFill>
                <a:latin typeface="Calibri"/>
              </a:rPr>
              <a:t>Voice of the Graduate</a:t>
            </a:r>
            <a:r>
              <a:rPr lang="en-US" dirty="0">
                <a:solidFill>
                  <a:prstClr val="white"/>
                </a:solidFill>
                <a:latin typeface="Calibri"/>
              </a:rPr>
              <a:t>, 2013)</a:t>
            </a:r>
          </a:p>
        </p:txBody>
      </p:sp>
      <p:sp>
        <p:nvSpPr>
          <p:cNvPr id="7" name="Oval 6"/>
          <p:cNvSpPr/>
          <p:nvPr/>
        </p:nvSpPr>
        <p:spPr>
          <a:xfrm>
            <a:off x="1246131" y="2095135"/>
            <a:ext cx="4253586" cy="2974017"/>
          </a:xfrm>
          <a:prstGeom prst="ellipse">
            <a:avLst/>
          </a:prstGeom>
          <a:solidFill>
            <a:schemeClr val="accent1">
              <a:lumMod val="40000"/>
              <a:lumOff val="60000"/>
              <a:alpha val="72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dirty="0">
              <a:solidFill>
                <a:prstClr val="white"/>
              </a:solidFill>
              <a:latin typeface="Calibri"/>
            </a:endParaRPr>
          </a:p>
        </p:txBody>
      </p:sp>
      <p:sp>
        <p:nvSpPr>
          <p:cNvPr id="8" name="Oval 7"/>
          <p:cNvSpPr/>
          <p:nvPr/>
        </p:nvSpPr>
        <p:spPr>
          <a:xfrm>
            <a:off x="3756365" y="2095135"/>
            <a:ext cx="4446603" cy="2974017"/>
          </a:xfrm>
          <a:prstGeom prst="ellipse">
            <a:avLst/>
          </a:prstGeom>
          <a:solidFill>
            <a:schemeClr val="accent2">
              <a:lumMod val="40000"/>
              <a:lumOff val="60000"/>
              <a:alpha val="71000"/>
            </a:schemeClr>
          </a:solidFill>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white"/>
              </a:solidFill>
              <a:latin typeface="Calibri"/>
            </a:endParaRPr>
          </a:p>
        </p:txBody>
      </p:sp>
      <p:sp>
        <p:nvSpPr>
          <p:cNvPr id="10" name="TextBox 9"/>
          <p:cNvSpPr txBox="1"/>
          <p:nvPr/>
        </p:nvSpPr>
        <p:spPr>
          <a:xfrm>
            <a:off x="2165700" y="3156590"/>
            <a:ext cx="899806" cy="584776"/>
          </a:xfrm>
          <a:prstGeom prst="rect">
            <a:avLst/>
          </a:prstGeom>
          <a:noFill/>
        </p:spPr>
        <p:txBody>
          <a:bodyPr wrap="none" rtlCol="0">
            <a:spAutoFit/>
          </a:bodyPr>
          <a:lstStyle/>
          <a:p>
            <a:pPr defTabSz="914400"/>
            <a:r>
              <a:rPr lang="en-US" sz="3200" b="1" dirty="0">
                <a:solidFill>
                  <a:prstClr val="white"/>
                </a:solidFill>
                <a:latin typeface="Calibri"/>
              </a:rPr>
              <a:t>36%</a:t>
            </a:r>
            <a:endParaRPr lang="en-US" sz="3200" b="1" dirty="0">
              <a:solidFill>
                <a:prstClr val="white"/>
              </a:solidFill>
              <a:latin typeface="Calibri"/>
            </a:endParaRPr>
          </a:p>
        </p:txBody>
      </p:sp>
      <p:sp>
        <p:nvSpPr>
          <p:cNvPr id="11" name="TextBox 10"/>
          <p:cNvSpPr txBox="1"/>
          <p:nvPr/>
        </p:nvSpPr>
        <p:spPr>
          <a:xfrm>
            <a:off x="6419285" y="3156590"/>
            <a:ext cx="899806" cy="584776"/>
          </a:xfrm>
          <a:prstGeom prst="rect">
            <a:avLst/>
          </a:prstGeom>
          <a:noFill/>
        </p:spPr>
        <p:txBody>
          <a:bodyPr wrap="none" rtlCol="0">
            <a:spAutoFit/>
          </a:bodyPr>
          <a:lstStyle/>
          <a:p>
            <a:pPr defTabSz="914400"/>
            <a:r>
              <a:rPr lang="en-US" sz="3200" b="1" dirty="0">
                <a:solidFill>
                  <a:prstClr val="white"/>
                </a:solidFill>
                <a:latin typeface="Calibri"/>
              </a:rPr>
              <a:t>35%</a:t>
            </a:r>
            <a:endParaRPr lang="en-US" sz="3200" b="1" dirty="0">
              <a:solidFill>
                <a:prstClr val="white"/>
              </a:solidFill>
              <a:latin typeface="Calibri"/>
            </a:endParaRPr>
          </a:p>
        </p:txBody>
      </p:sp>
      <p:sp>
        <p:nvSpPr>
          <p:cNvPr id="12" name="TextBox 11"/>
          <p:cNvSpPr txBox="1"/>
          <p:nvPr/>
        </p:nvSpPr>
        <p:spPr>
          <a:xfrm>
            <a:off x="4337400" y="3156590"/>
            <a:ext cx="899806" cy="584776"/>
          </a:xfrm>
          <a:prstGeom prst="rect">
            <a:avLst/>
          </a:prstGeom>
          <a:noFill/>
        </p:spPr>
        <p:txBody>
          <a:bodyPr wrap="none" rtlCol="0">
            <a:spAutoFit/>
          </a:bodyPr>
          <a:lstStyle/>
          <a:p>
            <a:pPr defTabSz="914400"/>
            <a:r>
              <a:rPr lang="en-US" sz="3200" b="1" dirty="0">
                <a:solidFill>
                  <a:prstClr val="white"/>
                </a:solidFill>
                <a:latin typeface="Calibri"/>
              </a:rPr>
              <a:t>17%</a:t>
            </a:r>
            <a:endParaRPr lang="en-US" sz="3200" b="1" dirty="0">
              <a:solidFill>
                <a:prstClr val="white"/>
              </a:solidFill>
              <a:latin typeface="Calibri"/>
            </a:endParaRPr>
          </a:p>
        </p:txBody>
      </p:sp>
      <p:sp>
        <p:nvSpPr>
          <p:cNvPr id="13" name="Left Brace 12"/>
          <p:cNvSpPr/>
          <p:nvPr/>
        </p:nvSpPr>
        <p:spPr>
          <a:xfrm rot="16200000">
            <a:off x="4403586" y="3805307"/>
            <a:ext cx="594804" cy="34365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white"/>
              </a:solidFill>
              <a:latin typeface="Calibri"/>
            </a:endParaRPr>
          </a:p>
        </p:txBody>
      </p:sp>
      <p:sp>
        <p:nvSpPr>
          <p:cNvPr id="14" name="TextBox 13"/>
          <p:cNvSpPr txBox="1"/>
          <p:nvPr/>
        </p:nvSpPr>
        <p:spPr>
          <a:xfrm>
            <a:off x="2890678" y="5838219"/>
            <a:ext cx="5403981" cy="584776"/>
          </a:xfrm>
          <a:prstGeom prst="rect">
            <a:avLst/>
          </a:prstGeom>
          <a:noFill/>
        </p:spPr>
        <p:txBody>
          <a:bodyPr wrap="none" rtlCol="0">
            <a:spAutoFit/>
          </a:bodyPr>
          <a:lstStyle/>
          <a:p>
            <a:pPr defTabSz="914400"/>
            <a:r>
              <a:rPr lang="en-US" sz="3200" b="1" i="1" dirty="0">
                <a:solidFill>
                  <a:prstClr val="white"/>
                </a:solidFill>
                <a:latin typeface="Calibri"/>
              </a:rPr>
              <a:t>53% regret at least one choice</a:t>
            </a:r>
            <a:endParaRPr lang="en-US" sz="3200" b="1" i="1" dirty="0">
              <a:solidFill>
                <a:prstClr val="white"/>
              </a:solidFill>
              <a:latin typeface="Calibri"/>
            </a:endParaRPr>
          </a:p>
        </p:txBody>
      </p:sp>
      <p:sp>
        <p:nvSpPr>
          <p:cNvPr id="15" name="TextBox 14"/>
          <p:cNvSpPr txBox="1"/>
          <p:nvPr/>
        </p:nvSpPr>
        <p:spPr>
          <a:xfrm>
            <a:off x="2667804" y="2309693"/>
            <a:ext cx="1713042" cy="369332"/>
          </a:xfrm>
          <a:prstGeom prst="rect">
            <a:avLst/>
          </a:prstGeom>
          <a:noFill/>
        </p:spPr>
        <p:txBody>
          <a:bodyPr wrap="none" rtlCol="0">
            <a:spAutoFit/>
          </a:bodyPr>
          <a:lstStyle/>
          <a:p>
            <a:pPr defTabSz="914400"/>
            <a:r>
              <a:rPr lang="en-US" i="1" dirty="0">
                <a:solidFill>
                  <a:prstClr val="white"/>
                </a:solidFill>
                <a:latin typeface="Calibri"/>
              </a:rPr>
              <a:t>Different school</a:t>
            </a:r>
            <a:endParaRPr lang="en-US" i="1" dirty="0">
              <a:solidFill>
                <a:prstClr val="white"/>
              </a:solidFill>
              <a:latin typeface="Calibri"/>
            </a:endParaRPr>
          </a:p>
        </p:txBody>
      </p:sp>
      <p:sp>
        <p:nvSpPr>
          <p:cNvPr id="16" name="TextBox 15"/>
          <p:cNvSpPr txBox="1"/>
          <p:nvPr/>
        </p:nvSpPr>
        <p:spPr>
          <a:xfrm>
            <a:off x="5350894" y="2304909"/>
            <a:ext cx="1672691" cy="369332"/>
          </a:xfrm>
          <a:prstGeom prst="rect">
            <a:avLst/>
          </a:prstGeom>
          <a:noFill/>
        </p:spPr>
        <p:txBody>
          <a:bodyPr wrap="none" rtlCol="0">
            <a:spAutoFit/>
          </a:bodyPr>
          <a:lstStyle/>
          <a:p>
            <a:pPr defTabSz="914400"/>
            <a:r>
              <a:rPr lang="en-US" i="1" dirty="0">
                <a:solidFill>
                  <a:prstClr val="white"/>
                </a:solidFill>
                <a:latin typeface="Calibri"/>
              </a:rPr>
              <a:t>Different major</a:t>
            </a:r>
            <a:endParaRPr lang="en-US" i="1" dirty="0">
              <a:solidFill>
                <a:prstClr val="white"/>
              </a:solidFill>
              <a:latin typeface="Calibri"/>
            </a:endParaRPr>
          </a:p>
        </p:txBody>
      </p:sp>
    </p:spTree>
    <p:extLst>
      <p:ext uri="{BB962C8B-B14F-4D97-AF65-F5344CB8AC3E}">
        <p14:creationId xmlns:p14="http://schemas.microsoft.com/office/powerpoint/2010/main" val="20539497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PURPOSE MATTERS to student success. Why?</a:t>
            </a:r>
            <a:endParaRPr lang="en-US" dirty="0">
              <a:solidFill>
                <a:schemeClr val="bg1"/>
              </a:solidFill>
            </a:endParaRPr>
          </a:p>
        </p:txBody>
      </p:sp>
      <p:sp>
        <p:nvSpPr>
          <p:cNvPr id="3" name="Content Placeholder 2"/>
          <p:cNvSpPr>
            <a:spLocks noGrp="1"/>
          </p:cNvSpPr>
          <p:nvPr>
            <p:ph idx="1"/>
          </p:nvPr>
        </p:nvSpPr>
        <p:spPr>
          <a:xfrm>
            <a:off x="628656" y="2061851"/>
            <a:ext cx="8170513" cy="2880908"/>
          </a:xfrm>
        </p:spPr>
        <p:txBody>
          <a:bodyPr>
            <a:noAutofit/>
          </a:bodyPr>
          <a:lstStyle/>
          <a:p>
            <a:pPr marL="0" indent="0">
              <a:lnSpc>
                <a:spcPct val="120000"/>
              </a:lnSpc>
              <a:spcBef>
                <a:spcPts val="0"/>
              </a:spcBef>
              <a:buClr>
                <a:srgbClr val="C00000"/>
              </a:buClr>
              <a:buNone/>
            </a:pPr>
            <a:r>
              <a:rPr lang="en-US" sz="3600" b="1" i="1" dirty="0" smtClean="0">
                <a:solidFill>
                  <a:schemeClr val="bg1"/>
                </a:solidFill>
              </a:rPr>
              <a:t>Deliberately selecting a program </a:t>
            </a:r>
            <a:r>
              <a:rPr lang="en-US" sz="3600" b="1" i="1" dirty="0">
                <a:solidFill>
                  <a:schemeClr val="bg1"/>
                </a:solidFill>
              </a:rPr>
              <a:t>of </a:t>
            </a:r>
            <a:r>
              <a:rPr lang="en-US" sz="3600" b="1" i="1" dirty="0" smtClean="0">
                <a:solidFill>
                  <a:schemeClr val="bg1"/>
                </a:solidFill>
              </a:rPr>
              <a:t>study…</a:t>
            </a:r>
            <a:r>
              <a:rPr lang="en-US" sz="3600" dirty="0" smtClean="0">
                <a:solidFill>
                  <a:schemeClr val="bg1"/>
                </a:solidFill>
              </a:rPr>
              <a:t> </a:t>
            </a:r>
          </a:p>
          <a:p>
            <a:pPr marL="341313" indent="-341313">
              <a:lnSpc>
                <a:spcPct val="120000"/>
              </a:lnSpc>
              <a:spcBef>
                <a:spcPts val="0"/>
              </a:spcBef>
              <a:buClr>
                <a:srgbClr val="C00000"/>
              </a:buClr>
              <a:buFont typeface="Wingdings" panose="05000000000000000000" pitchFamily="2" charset="2"/>
              <a:buChar char="§"/>
            </a:pPr>
            <a:r>
              <a:rPr lang="en-US" sz="3600" dirty="0">
                <a:solidFill>
                  <a:schemeClr val="bg1"/>
                </a:solidFill>
              </a:rPr>
              <a:t>i</a:t>
            </a:r>
            <a:r>
              <a:rPr lang="en-US" sz="3600" dirty="0" smtClean="0">
                <a:solidFill>
                  <a:schemeClr val="bg1"/>
                </a:solidFill>
              </a:rPr>
              <a:t>ncreases likelihood of completion</a:t>
            </a:r>
          </a:p>
          <a:p>
            <a:pPr marL="341313" indent="-341313">
              <a:lnSpc>
                <a:spcPct val="120000"/>
              </a:lnSpc>
              <a:spcBef>
                <a:spcPts val="0"/>
              </a:spcBef>
              <a:buClr>
                <a:srgbClr val="C00000"/>
              </a:buClr>
              <a:buFont typeface="Wingdings" panose="05000000000000000000" pitchFamily="2" charset="2"/>
              <a:buChar char="§"/>
            </a:pPr>
            <a:r>
              <a:rPr lang="en-US" sz="3600" dirty="0" smtClean="0">
                <a:solidFill>
                  <a:schemeClr val="bg1"/>
                </a:solidFill>
              </a:rPr>
              <a:t>shortens time to completion</a:t>
            </a:r>
          </a:p>
          <a:p>
            <a:pPr marL="341313" indent="-341313">
              <a:lnSpc>
                <a:spcPct val="120000"/>
              </a:lnSpc>
              <a:spcBef>
                <a:spcPts val="0"/>
              </a:spcBef>
              <a:buClr>
                <a:srgbClr val="C00000"/>
              </a:buClr>
              <a:buFont typeface="Wingdings" panose="05000000000000000000" pitchFamily="2" charset="2"/>
              <a:buChar char="§"/>
            </a:pPr>
            <a:r>
              <a:rPr lang="en-US" sz="3600" dirty="0" smtClean="0">
                <a:solidFill>
                  <a:schemeClr val="bg1"/>
                </a:solidFill>
              </a:rPr>
              <a:t>reduces unnecessary credits</a:t>
            </a:r>
          </a:p>
          <a:p>
            <a:pPr marL="0" indent="0">
              <a:lnSpc>
                <a:spcPct val="120000"/>
              </a:lnSpc>
              <a:spcBef>
                <a:spcPts val="0"/>
              </a:spcBef>
              <a:buClr>
                <a:srgbClr val="C00000"/>
              </a:buClr>
              <a:buNone/>
            </a:pPr>
            <a:endParaRPr lang="en-US" sz="3600" dirty="0" smtClean="0">
              <a:solidFill>
                <a:schemeClr val="bg1"/>
              </a:solidFill>
            </a:endParaRPr>
          </a:p>
        </p:txBody>
      </p:sp>
      <p:cxnSp>
        <p:nvCxnSpPr>
          <p:cNvPr id="6" name="Straight Connector 5"/>
          <p:cNvCxnSpPr/>
          <p:nvPr/>
        </p:nvCxnSpPr>
        <p:spPr>
          <a:xfrm flipV="1">
            <a:off x="680185" y="1768840"/>
            <a:ext cx="7835171" cy="749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64439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PURPOSE MATTERS to student success. Why?</a:t>
            </a:r>
            <a:endParaRPr lang="en-US" dirty="0">
              <a:solidFill>
                <a:schemeClr val="bg1"/>
              </a:solidFill>
            </a:endParaRPr>
          </a:p>
        </p:txBody>
      </p:sp>
      <p:sp>
        <p:nvSpPr>
          <p:cNvPr id="3" name="Content Placeholder 2"/>
          <p:cNvSpPr>
            <a:spLocks noGrp="1"/>
          </p:cNvSpPr>
          <p:nvPr>
            <p:ph idx="1"/>
          </p:nvPr>
        </p:nvSpPr>
        <p:spPr>
          <a:xfrm>
            <a:off x="628656" y="2061851"/>
            <a:ext cx="8170513" cy="2880908"/>
          </a:xfrm>
        </p:spPr>
        <p:txBody>
          <a:bodyPr>
            <a:noAutofit/>
          </a:bodyPr>
          <a:lstStyle/>
          <a:p>
            <a:pPr marL="0" indent="0">
              <a:lnSpc>
                <a:spcPct val="120000"/>
              </a:lnSpc>
              <a:spcBef>
                <a:spcPts val="0"/>
              </a:spcBef>
              <a:buClr>
                <a:srgbClr val="C00000"/>
              </a:buClr>
              <a:buNone/>
            </a:pPr>
            <a:r>
              <a:rPr lang="en-US" sz="3600" b="1" i="1" dirty="0" smtClean="0">
                <a:solidFill>
                  <a:schemeClr val="bg1"/>
                </a:solidFill>
              </a:rPr>
              <a:t>Connecting learning to a career goal…</a:t>
            </a:r>
            <a:r>
              <a:rPr lang="en-US" sz="3600" dirty="0" smtClean="0">
                <a:solidFill>
                  <a:schemeClr val="bg1"/>
                </a:solidFill>
              </a:rPr>
              <a:t> </a:t>
            </a:r>
          </a:p>
          <a:p>
            <a:pPr marL="341313" indent="-341313">
              <a:lnSpc>
                <a:spcPct val="120000"/>
              </a:lnSpc>
              <a:spcBef>
                <a:spcPts val="0"/>
              </a:spcBef>
              <a:buClr>
                <a:srgbClr val="C00000"/>
              </a:buClr>
              <a:buFont typeface="Wingdings" panose="05000000000000000000" pitchFamily="2" charset="2"/>
              <a:buChar char="§"/>
            </a:pPr>
            <a:r>
              <a:rPr lang="en-US" sz="3600" dirty="0">
                <a:solidFill>
                  <a:schemeClr val="bg1"/>
                </a:solidFill>
              </a:rPr>
              <a:t>i</a:t>
            </a:r>
            <a:r>
              <a:rPr lang="en-US" sz="3600" dirty="0" smtClean="0">
                <a:solidFill>
                  <a:schemeClr val="bg1"/>
                </a:solidFill>
              </a:rPr>
              <a:t>ncreases engagement</a:t>
            </a:r>
          </a:p>
          <a:p>
            <a:pPr marL="341313" indent="-341313">
              <a:lnSpc>
                <a:spcPct val="120000"/>
              </a:lnSpc>
              <a:spcBef>
                <a:spcPts val="0"/>
              </a:spcBef>
              <a:buClr>
                <a:srgbClr val="C00000"/>
              </a:buClr>
              <a:buFont typeface="Wingdings" panose="05000000000000000000" pitchFamily="2" charset="2"/>
              <a:buChar char="§"/>
            </a:pPr>
            <a:r>
              <a:rPr lang="en-US" sz="3600" dirty="0">
                <a:solidFill>
                  <a:schemeClr val="bg1"/>
                </a:solidFill>
              </a:rPr>
              <a:t>i</a:t>
            </a:r>
            <a:r>
              <a:rPr lang="en-US" sz="3600" dirty="0" smtClean="0">
                <a:solidFill>
                  <a:schemeClr val="bg1"/>
                </a:solidFill>
              </a:rPr>
              <a:t>ncreases persistence</a:t>
            </a:r>
          </a:p>
          <a:p>
            <a:pPr marL="341313" indent="-341313">
              <a:lnSpc>
                <a:spcPct val="120000"/>
              </a:lnSpc>
              <a:spcBef>
                <a:spcPts val="0"/>
              </a:spcBef>
              <a:buClr>
                <a:srgbClr val="C00000"/>
              </a:buClr>
              <a:buFont typeface="Wingdings" panose="05000000000000000000" pitchFamily="2" charset="2"/>
              <a:buChar char="§"/>
            </a:pPr>
            <a:r>
              <a:rPr lang="en-US" sz="3600" dirty="0">
                <a:solidFill>
                  <a:schemeClr val="bg1"/>
                </a:solidFill>
              </a:rPr>
              <a:t>h</a:t>
            </a:r>
            <a:r>
              <a:rPr lang="en-US" sz="3600" dirty="0" smtClean="0">
                <a:solidFill>
                  <a:schemeClr val="bg1"/>
                </a:solidFill>
              </a:rPr>
              <a:t>elps students balance costs and benefits</a:t>
            </a:r>
          </a:p>
          <a:p>
            <a:pPr marL="0" indent="0">
              <a:lnSpc>
                <a:spcPct val="120000"/>
              </a:lnSpc>
              <a:spcBef>
                <a:spcPts val="0"/>
              </a:spcBef>
              <a:buClr>
                <a:srgbClr val="C00000"/>
              </a:buClr>
              <a:buNone/>
            </a:pPr>
            <a:endParaRPr lang="en-US" sz="3600" dirty="0" smtClean="0">
              <a:solidFill>
                <a:schemeClr val="bg1"/>
              </a:solidFill>
            </a:endParaRPr>
          </a:p>
        </p:txBody>
      </p:sp>
      <p:cxnSp>
        <p:nvCxnSpPr>
          <p:cNvPr id="6" name="Straight Connector 5"/>
          <p:cNvCxnSpPr/>
          <p:nvPr/>
        </p:nvCxnSpPr>
        <p:spPr>
          <a:xfrm flipV="1">
            <a:off x="680185" y="1768840"/>
            <a:ext cx="7835171" cy="749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454839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67" y="3976379"/>
            <a:ext cx="2060751" cy="2866011"/>
          </a:xfrm>
          <a:prstGeom prst="rect">
            <a:avLst/>
          </a:prstGeom>
        </p:spPr>
      </p:pic>
      <p:sp>
        <p:nvSpPr>
          <p:cNvPr id="13" name="Right Arrow 12"/>
          <p:cNvSpPr/>
          <p:nvPr/>
        </p:nvSpPr>
        <p:spPr>
          <a:xfrm>
            <a:off x="475634" y="1751016"/>
            <a:ext cx="8439765" cy="1711222"/>
          </a:xfrm>
          <a:prstGeom prst="rightArrow">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3600" b="1" dirty="0" smtClean="0">
                <a:solidFill>
                  <a:schemeClr val="bg1"/>
                </a:solidFill>
              </a:rPr>
              <a:t>What many students experience NOW:</a:t>
            </a:r>
            <a:endParaRPr lang="en-US" sz="3600" dirty="0">
              <a:solidFill>
                <a:schemeClr val="bg1"/>
              </a:solidFill>
            </a:endParaRPr>
          </a:p>
        </p:txBody>
      </p:sp>
      <p:sp>
        <p:nvSpPr>
          <p:cNvPr id="5" name="TextBox 4"/>
          <p:cNvSpPr txBox="1"/>
          <p:nvPr/>
        </p:nvSpPr>
        <p:spPr>
          <a:xfrm>
            <a:off x="544937" y="3161437"/>
            <a:ext cx="2798508" cy="707886"/>
          </a:xfrm>
          <a:prstGeom prst="rect">
            <a:avLst/>
          </a:prstGeom>
          <a:noFill/>
        </p:spPr>
        <p:txBody>
          <a:bodyPr wrap="square" rtlCol="0">
            <a:spAutoFit/>
          </a:bodyPr>
          <a:lstStyle/>
          <a:p>
            <a:pPr defTabSz="914400"/>
            <a:r>
              <a:rPr lang="en-US" sz="2000" b="1" dirty="0">
                <a:solidFill>
                  <a:prstClr val="white"/>
                </a:solidFill>
                <a:latin typeface="Calibri"/>
              </a:rPr>
              <a:t>Career interest/aptitude assessment (maybe)</a:t>
            </a:r>
            <a:endParaRPr lang="en-US" sz="2000" b="1" dirty="0">
              <a:solidFill>
                <a:prstClr val="white"/>
              </a:solidFill>
              <a:latin typeface="Calibri"/>
            </a:endParaRPr>
          </a:p>
        </p:txBody>
      </p:sp>
      <p:sp>
        <p:nvSpPr>
          <p:cNvPr id="6" name="TextBox 5"/>
          <p:cNvSpPr txBox="1"/>
          <p:nvPr/>
        </p:nvSpPr>
        <p:spPr>
          <a:xfrm>
            <a:off x="544945" y="2401527"/>
            <a:ext cx="896875" cy="400110"/>
          </a:xfrm>
          <a:prstGeom prst="rect">
            <a:avLst/>
          </a:prstGeom>
          <a:noFill/>
        </p:spPr>
        <p:txBody>
          <a:bodyPr wrap="none" rtlCol="0">
            <a:spAutoFit/>
          </a:bodyPr>
          <a:lstStyle/>
          <a:p>
            <a:pPr defTabSz="914400"/>
            <a:r>
              <a:rPr lang="en-US" sz="2000" b="1" dirty="0">
                <a:solidFill>
                  <a:prstClr val="black">
                    <a:lumMod val="65000"/>
                    <a:lumOff val="35000"/>
                  </a:prstClr>
                </a:solidFill>
                <a:latin typeface="Calibri"/>
              </a:rPr>
              <a:t>Before</a:t>
            </a:r>
            <a:endParaRPr lang="en-US" sz="2000" b="1" dirty="0">
              <a:solidFill>
                <a:prstClr val="black">
                  <a:lumMod val="65000"/>
                  <a:lumOff val="35000"/>
                </a:prstClr>
              </a:solidFill>
              <a:latin typeface="Calibri"/>
            </a:endParaRPr>
          </a:p>
        </p:txBody>
      </p:sp>
      <p:sp>
        <p:nvSpPr>
          <p:cNvPr id="9" name="TextBox 8"/>
          <p:cNvSpPr txBox="1"/>
          <p:nvPr/>
        </p:nvSpPr>
        <p:spPr>
          <a:xfrm>
            <a:off x="1710237" y="2398927"/>
            <a:ext cx="1685903" cy="400110"/>
          </a:xfrm>
          <a:prstGeom prst="rect">
            <a:avLst/>
          </a:prstGeom>
          <a:noFill/>
        </p:spPr>
        <p:txBody>
          <a:bodyPr wrap="none" rtlCol="0">
            <a:spAutoFit/>
          </a:bodyPr>
          <a:lstStyle/>
          <a:p>
            <a:pPr defTabSz="914400"/>
            <a:r>
              <a:rPr lang="en-US" sz="2000" b="1" dirty="0">
                <a:solidFill>
                  <a:prstClr val="black">
                    <a:lumMod val="65000"/>
                    <a:lumOff val="35000"/>
                  </a:prstClr>
                </a:solidFill>
                <a:latin typeface="Calibri"/>
              </a:rPr>
              <a:t>At enrollment</a:t>
            </a:r>
            <a:endParaRPr lang="en-US" sz="2000" b="1" dirty="0">
              <a:solidFill>
                <a:prstClr val="black">
                  <a:lumMod val="65000"/>
                  <a:lumOff val="35000"/>
                </a:prstClr>
              </a:solidFill>
              <a:latin typeface="Calibri"/>
            </a:endParaRPr>
          </a:p>
        </p:txBody>
      </p:sp>
      <p:sp>
        <p:nvSpPr>
          <p:cNvPr id="11" name="TextBox 10"/>
          <p:cNvSpPr txBox="1"/>
          <p:nvPr/>
        </p:nvSpPr>
        <p:spPr>
          <a:xfrm>
            <a:off x="1694675" y="1572706"/>
            <a:ext cx="1775020" cy="369332"/>
          </a:xfrm>
          <a:prstGeom prst="rect">
            <a:avLst/>
          </a:prstGeom>
          <a:noFill/>
        </p:spPr>
        <p:txBody>
          <a:bodyPr wrap="none" rtlCol="0">
            <a:spAutoFit/>
          </a:bodyPr>
          <a:lstStyle/>
          <a:p>
            <a:pPr defTabSz="914400"/>
            <a:r>
              <a:rPr lang="en-US" b="1" dirty="0">
                <a:solidFill>
                  <a:prstClr val="white"/>
                </a:solidFill>
                <a:latin typeface="Calibri"/>
              </a:rPr>
              <a:t>Placement exam</a:t>
            </a:r>
            <a:endParaRPr lang="en-US" b="1" dirty="0">
              <a:solidFill>
                <a:prstClr val="white"/>
              </a:solidFill>
              <a:latin typeface="Calibri"/>
            </a:endParaRPr>
          </a:p>
        </p:txBody>
      </p:sp>
      <p:sp>
        <p:nvSpPr>
          <p:cNvPr id="12" name="TextBox 11"/>
          <p:cNvSpPr txBox="1"/>
          <p:nvPr/>
        </p:nvSpPr>
        <p:spPr>
          <a:xfrm>
            <a:off x="3710130" y="2370698"/>
            <a:ext cx="1710725" cy="400110"/>
          </a:xfrm>
          <a:prstGeom prst="rect">
            <a:avLst/>
          </a:prstGeom>
          <a:noFill/>
        </p:spPr>
        <p:txBody>
          <a:bodyPr wrap="none" rtlCol="0">
            <a:spAutoFit/>
          </a:bodyPr>
          <a:lstStyle/>
          <a:p>
            <a:pPr defTabSz="914400"/>
            <a:r>
              <a:rPr lang="en-US" sz="2000" b="1" dirty="0">
                <a:solidFill>
                  <a:prstClr val="black">
                    <a:lumMod val="65000"/>
                    <a:lumOff val="35000"/>
                  </a:prstClr>
                </a:solidFill>
                <a:latin typeface="Calibri"/>
              </a:rPr>
              <a:t>During college</a:t>
            </a:r>
            <a:endParaRPr lang="en-US" sz="2000" b="1" dirty="0">
              <a:solidFill>
                <a:prstClr val="black">
                  <a:lumMod val="65000"/>
                  <a:lumOff val="35000"/>
                </a:prstClr>
              </a:solidFill>
              <a:latin typeface="Calibri"/>
            </a:endParaRPr>
          </a:p>
        </p:txBody>
      </p:sp>
      <p:sp>
        <p:nvSpPr>
          <p:cNvPr id="14" name="TextBox 13"/>
          <p:cNvSpPr txBox="1"/>
          <p:nvPr/>
        </p:nvSpPr>
        <p:spPr>
          <a:xfrm>
            <a:off x="6178248" y="2372918"/>
            <a:ext cx="1649660" cy="400110"/>
          </a:xfrm>
          <a:prstGeom prst="rect">
            <a:avLst/>
          </a:prstGeom>
          <a:noFill/>
        </p:spPr>
        <p:txBody>
          <a:bodyPr wrap="none" rtlCol="0">
            <a:spAutoFit/>
          </a:bodyPr>
          <a:lstStyle/>
          <a:p>
            <a:pPr defTabSz="914400"/>
            <a:r>
              <a:rPr lang="en-US" sz="2000" b="1" dirty="0">
                <a:solidFill>
                  <a:prstClr val="black">
                    <a:lumMod val="65000"/>
                    <a:lumOff val="35000"/>
                  </a:prstClr>
                </a:solidFill>
                <a:latin typeface="Calibri"/>
              </a:rPr>
              <a:t>Last semester</a:t>
            </a:r>
            <a:endParaRPr lang="en-US" sz="2000" b="1" dirty="0">
              <a:solidFill>
                <a:prstClr val="black">
                  <a:lumMod val="65000"/>
                  <a:lumOff val="35000"/>
                </a:prstClr>
              </a:solidFill>
              <a:latin typeface="Calibri"/>
            </a:endParaRPr>
          </a:p>
        </p:txBody>
      </p:sp>
      <p:sp>
        <p:nvSpPr>
          <p:cNvPr id="16" name="TextBox 15"/>
          <p:cNvSpPr txBox="1"/>
          <p:nvPr/>
        </p:nvSpPr>
        <p:spPr>
          <a:xfrm>
            <a:off x="3700903" y="1582329"/>
            <a:ext cx="1954381" cy="369332"/>
          </a:xfrm>
          <a:prstGeom prst="rect">
            <a:avLst/>
          </a:prstGeom>
          <a:noFill/>
        </p:spPr>
        <p:txBody>
          <a:bodyPr wrap="none" rtlCol="0">
            <a:spAutoFit/>
          </a:bodyPr>
          <a:lstStyle/>
          <a:p>
            <a:pPr defTabSz="914400"/>
            <a:r>
              <a:rPr lang="en-US" b="1" dirty="0">
                <a:solidFill>
                  <a:prstClr val="white"/>
                </a:solidFill>
                <a:latin typeface="Calibri"/>
              </a:rPr>
              <a:t>Academic advising</a:t>
            </a:r>
            <a:endParaRPr lang="en-US" b="1" dirty="0">
              <a:solidFill>
                <a:prstClr val="white"/>
              </a:solidFill>
              <a:latin typeface="Calibri"/>
            </a:endParaRPr>
          </a:p>
        </p:txBody>
      </p:sp>
      <p:sp>
        <p:nvSpPr>
          <p:cNvPr id="17" name="TextBox 16"/>
          <p:cNvSpPr txBox="1"/>
          <p:nvPr/>
        </p:nvSpPr>
        <p:spPr>
          <a:xfrm>
            <a:off x="5441278" y="3216280"/>
            <a:ext cx="2951098" cy="707886"/>
          </a:xfrm>
          <a:prstGeom prst="rect">
            <a:avLst/>
          </a:prstGeom>
          <a:noFill/>
        </p:spPr>
        <p:txBody>
          <a:bodyPr wrap="none" rtlCol="0">
            <a:spAutoFit/>
          </a:bodyPr>
          <a:lstStyle/>
          <a:p>
            <a:pPr algn="ctr" defTabSz="914400"/>
            <a:r>
              <a:rPr lang="en-US" sz="2000" b="1" dirty="0">
                <a:solidFill>
                  <a:prstClr val="white"/>
                </a:solidFill>
                <a:latin typeface="Calibri"/>
              </a:rPr>
              <a:t>Resume &amp; job search help</a:t>
            </a:r>
          </a:p>
          <a:p>
            <a:pPr algn="ctr" defTabSz="914400"/>
            <a:r>
              <a:rPr lang="en-US" sz="2000" b="1" dirty="0">
                <a:solidFill>
                  <a:prstClr val="white"/>
                </a:solidFill>
                <a:latin typeface="Calibri"/>
              </a:rPr>
              <a:t>Panic</a:t>
            </a:r>
            <a:endParaRPr lang="en-US" sz="2400" b="1" dirty="0">
              <a:solidFill>
                <a:prstClr val="white"/>
              </a:solidFill>
              <a:latin typeface="Calibri"/>
            </a:endParaRPr>
          </a:p>
        </p:txBody>
      </p:sp>
      <p:sp>
        <p:nvSpPr>
          <p:cNvPr id="18" name="Lightning Bolt 17"/>
          <p:cNvSpPr/>
          <p:nvPr/>
        </p:nvSpPr>
        <p:spPr>
          <a:xfrm rot="795336">
            <a:off x="1391294" y="1791144"/>
            <a:ext cx="393263" cy="1501365"/>
          </a:xfrm>
          <a:prstGeom prst="lightningBol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white"/>
              </a:solidFill>
              <a:latin typeface="Calibri"/>
            </a:endParaRPr>
          </a:p>
        </p:txBody>
      </p:sp>
      <p:sp>
        <p:nvSpPr>
          <p:cNvPr id="19" name="Lightning Bolt 18"/>
          <p:cNvSpPr/>
          <p:nvPr/>
        </p:nvSpPr>
        <p:spPr>
          <a:xfrm rot="1292609">
            <a:off x="3348319" y="1811681"/>
            <a:ext cx="430046" cy="1493024"/>
          </a:xfrm>
          <a:prstGeom prst="lightningBol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white"/>
              </a:solidFill>
              <a:latin typeface="Calibri"/>
            </a:endParaRPr>
          </a:p>
        </p:txBody>
      </p:sp>
      <p:sp>
        <p:nvSpPr>
          <p:cNvPr id="20" name="Lightning Bolt 19"/>
          <p:cNvSpPr/>
          <p:nvPr/>
        </p:nvSpPr>
        <p:spPr>
          <a:xfrm rot="1384344">
            <a:off x="5456278" y="1721507"/>
            <a:ext cx="393263" cy="1596860"/>
          </a:xfrm>
          <a:prstGeom prst="lightningBol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white"/>
              </a:solidFill>
              <a:latin typeface="Calibri"/>
            </a:endParaRPr>
          </a:p>
        </p:txBody>
      </p:sp>
      <p:sp>
        <p:nvSpPr>
          <p:cNvPr id="21" name="TextBox 20"/>
          <p:cNvSpPr txBox="1"/>
          <p:nvPr/>
        </p:nvSpPr>
        <p:spPr>
          <a:xfrm>
            <a:off x="1769984" y="5744589"/>
            <a:ext cx="7089138" cy="584776"/>
          </a:xfrm>
          <a:prstGeom prst="rect">
            <a:avLst/>
          </a:prstGeom>
          <a:noFill/>
        </p:spPr>
        <p:txBody>
          <a:bodyPr wrap="none" rtlCol="0">
            <a:spAutoFit/>
          </a:bodyPr>
          <a:lstStyle/>
          <a:p>
            <a:pPr defTabSz="914400"/>
            <a:r>
              <a:rPr lang="en-US" sz="3200" i="1" dirty="0">
                <a:solidFill>
                  <a:prstClr val="white"/>
                </a:solidFill>
                <a:latin typeface="Calibri"/>
              </a:rPr>
              <a:t>…a disconnected set of tools and services</a:t>
            </a:r>
            <a:endParaRPr lang="en-US" sz="3200" i="1" dirty="0">
              <a:solidFill>
                <a:prstClr val="white"/>
              </a:solidFill>
              <a:latin typeface="Calibri"/>
            </a:endParaRPr>
          </a:p>
        </p:txBody>
      </p:sp>
    </p:spTree>
    <p:extLst>
      <p:ext uri="{BB962C8B-B14F-4D97-AF65-F5344CB8AC3E}">
        <p14:creationId xmlns:p14="http://schemas.microsoft.com/office/powerpoint/2010/main" val="701018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6" grpId="0"/>
      <p:bldP spid="1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475636" y="1519096"/>
            <a:ext cx="7543802" cy="126073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black"/>
              </a:solidFill>
              <a:latin typeface="Calibri"/>
            </a:endParaRPr>
          </a:p>
        </p:txBody>
      </p:sp>
      <p:sp>
        <p:nvSpPr>
          <p:cNvPr id="24" name="Right Arrow 23"/>
          <p:cNvSpPr/>
          <p:nvPr/>
        </p:nvSpPr>
        <p:spPr>
          <a:xfrm>
            <a:off x="475636" y="2393042"/>
            <a:ext cx="7319012" cy="9411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n-US" sz="1600" b="1" dirty="0">
                <a:solidFill>
                  <a:prstClr val="black"/>
                </a:solidFill>
                <a:latin typeface="Calibri Light"/>
              </a:rPr>
              <a:t>Economic &amp; non-economic ROI calculators available for all programs</a:t>
            </a:r>
            <a:endParaRPr lang="en-US" sz="1600" b="1" dirty="0">
              <a:solidFill>
                <a:prstClr val="black"/>
              </a:solidFill>
              <a:latin typeface="Calibri Light"/>
            </a:endParaRPr>
          </a:p>
        </p:txBody>
      </p:sp>
      <p:sp>
        <p:nvSpPr>
          <p:cNvPr id="2" name="Title 1"/>
          <p:cNvSpPr>
            <a:spLocks noGrp="1"/>
          </p:cNvSpPr>
          <p:nvPr>
            <p:ph type="title"/>
          </p:nvPr>
        </p:nvSpPr>
        <p:spPr/>
        <p:txBody>
          <a:bodyPr>
            <a:normAutofit/>
          </a:bodyPr>
          <a:lstStyle/>
          <a:p>
            <a:r>
              <a:rPr lang="en-US" sz="3600" b="1" dirty="0" smtClean="0">
                <a:solidFill>
                  <a:schemeClr val="bg1"/>
                </a:solidFill>
              </a:rPr>
              <a:t>What our research (and common sense) suggests would be better:</a:t>
            </a:r>
            <a:endParaRPr lang="en-US" sz="3600" dirty="0">
              <a:solidFill>
                <a:schemeClr val="bg1"/>
              </a:solidFill>
            </a:endParaRPr>
          </a:p>
        </p:txBody>
      </p:sp>
      <p:sp>
        <p:nvSpPr>
          <p:cNvPr id="6" name="TextBox 5"/>
          <p:cNvSpPr txBox="1"/>
          <p:nvPr/>
        </p:nvSpPr>
        <p:spPr>
          <a:xfrm>
            <a:off x="544945" y="1896344"/>
            <a:ext cx="896875" cy="400110"/>
          </a:xfrm>
          <a:prstGeom prst="rect">
            <a:avLst/>
          </a:prstGeom>
          <a:noFill/>
        </p:spPr>
        <p:txBody>
          <a:bodyPr wrap="none" rtlCol="0">
            <a:spAutoFit/>
          </a:bodyPr>
          <a:lstStyle/>
          <a:p>
            <a:pPr defTabSz="914400"/>
            <a:r>
              <a:rPr lang="en-US" sz="2000" b="1" dirty="0">
                <a:solidFill>
                  <a:srgbClr val="C00000"/>
                </a:solidFill>
                <a:latin typeface="Calibri"/>
              </a:rPr>
              <a:t>Before</a:t>
            </a:r>
            <a:endParaRPr lang="en-US" sz="2000" b="1" dirty="0">
              <a:solidFill>
                <a:srgbClr val="C00000"/>
              </a:solidFill>
              <a:latin typeface="Calibri"/>
            </a:endParaRPr>
          </a:p>
        </p:txBody>
      </p:sp>
      <p:sp>
        <p:nvSpPr>
          <p:cNvPr id="9" name="TextBox 8"/>
          <p:cNvSpPr txBox="1"/>
          <p:nvPr/>
        </p:nvSpPr>
        <p:spPr>
          <a:xfrm>
            <a:off x="1710237" y="1893744"/>
            <a:ext cx="1685903" cy="400110"/>
          </a:xfrm>
          <a:prstGeom prst="rect">
            <a:avLst/>
          </a:prstGeom>
          <a:noFill/>
        </p:spPr>
        <p:txBody>
          <a:bodyPr wrap="none" rtlCol="0">
            <a:spAutoFit/>
          </a:bodyPr>
          <a:lstStyle/>
          <a:p>
            <a:pPr defTabSz="914400"/>
            <a:r>
              <a:rPr lang="en-US" sz="2000" b="1" dirty="0">
                <a:solidFill>
                  <a:srgbClr val="C00000"/>
                </a:solidFill>
                <a:latin typeface="Calibri"/>
              </a:rPr>
              <a:t>At enrollment</a:t>
            </a:r>
            <a:endParaRPr lang="en-US" sz="2000" b="1" dirty="0">
              <a:solidFill>
                <a:srgbClr val="C00000"/>
              </a:solidFill>
              <a:latin typeface="Calibri"/>
            </a:endParaRPr>
          </a:p>
        </p:txBody>
      </p:sp>
      <p:sp>
        <p:nvSpPr>
          <p:cNvPr id="12" name="TextBox 11"/>
          <p:cNvSpPr txBox="1"/>
          <p:nvPr/>
        </p:nvSpPr>
        <p:spPr>
          <a:xfrm>
            <a:off x="3685704" y="1893744"/>
            <a:ext cx="1710725" cy="400110"/>
          </a:xfrm>
          <a:prstGeom prst="rect">
            <a:avLst/>
          </a:prstGeom>
          <a:noFill/>
        </p:spPr>
        <p:txBody>
          <a:bodyPr wrap="none" rtlCol="0">
            <a:spAutoFit/>
          </a:bodyPr>
          <a:lstStyle/>
          <a:p>
            <a:pPr defTabSz="914400"/>
            <a:r>
              <a:rPr lang="en-US" sz="2000" b="1" dirty="0">
                <a:solidFill>
                  <a:srgbClr val="C00000"/>
                </a:solidFill>
                <a:latin typeface="Calibri"/>
              </a:rPr>
              <a:t>During college</a:t>
            </a:r>
            <a:endParaRPr lang="en-US" sz="2000" b="1" dirty="0">
              <a:solidFill>
                <a:srgbClr val="C00000"/>
              </a:solidFill>
              <a:latin typeface="Calibri"/>
            </a:endParaRPr>
          </a:p>
        </p:txBody>
      </p:sp>
      <p:sp>
        <p:nvSpPr>
          <p:cNvPr id="14" name="TextBox 13"/>
          <p:cNvSpPr txBox="1"/>
          <p:nvPr/>
        </p:nvSpPr>
        <p:spPr>
          <a:xfrm>
            <a:off x="5783209" y="1893744"/>
            <a:ext cx="1649660" cy="400110"/>
          </a:xfrm>
          <a:prstGeom prst="rect">
            <a:avLst/>
          </a:prstGeom>
          <a:noFill/>
        </p:spPr>
        <p:txBody>
          <a:bodyPr wrap="none" rtlCol="0">
            <a:spAutoFit/>
          </a:bodyPr>
          <a:lstStyle/>
          <a:p>
            <a:pPr defTabSz="914400"/>
            <a:r>
              <a:rPr lang="en-US" sz="2000" b="1" dirty="0">
                <a:solidFill>
                  <a:srgbClr val="C00000"/>
                </a:solidFill>
                <a:latin typeface="Calibri"/>
              </a:rPr>
              <a:t>Last semester</a:t>
            </a:r>
            <a:endParaRPr lang="en-US" sz="2000" b="1" dirty="0">
              <a:solidFill>
                <a:srgbClr val="C00000"/>
              </a:solidFill>
              <a:latin typeface="Calibri"/>
            </a:endParaRPr>
          </a:p>
        </p:txBody>
      </p:sp>
      <p:sp>
        <p:nvSpPr>
          <p:cNvPr id="15" name="TextBox 14"/>
          <p:cNvSpPr txBox="1"/>
          <p:nvPr/>
        </p:nvSpPr>
        <p:spPr>
          <a:xfrm>
            <a:off x="7774495" y="3933532"/>
            <a:ext cx="1314833" cy="523220"/>
          </a:xfrm>
          <a:prstGeom prst="rect">
            <a:avLst/>
          </a:prstGeom>
          <a:noFill/>
        </p:spPr>
        <p:txBody>
          <a:bodyPr wrap="none" rtlCol="0">
            <a:spAutoFit/>
          </a:bodyPr>
          <a:lstStyle/>
          <a:p>
            <a:pPr defTabSz="914400"/>
            <a:r>
              <a:rPr lang="en-US" sz="2800" b="1" dirty="0">
                <a:solidFill>
                  <a:prstClr val="white"/>
                </a:solidFill>
                <a:latin typeface="Calibri"/>
              </a:rPr>
              <a:t>Success</a:t>
            </a:r>
            <a:endParaRPr lang="en-US" sz="2800" b="1" dirty="0">
              <a:solidFill>
                <a:prstClr val="white"/>
              </a:solidFill>
              <a:latin typeface="Calibri"/>
            </a:endParaRPr>
          </a:p>
        </p:txBody>
      </p:sp>
      <p:sp>
        <p:nvSpPr>
          <p:cNvPr id="21" name="TextBox 20"/>
          <p:cNvSpPr txBox="1"/>
          <p:nvPr/>
        </p:nvSpPr>
        <p:spPr>
          <a:xfrm>
            <a:off x="1184820" y="5953541"/>
            <a:ext cx="9626930" cy="769441"/>
          </a:xfrm>
          <a:prstGeom prst="rect">
            <a:avLst/>
          </a:prstGeom>
          <a:noFill/>
        </p:spPr>
        <p:txBody>
          <a:bodyPr wrap="none" rtlCol="0">
            <a:spAutoFit/>
          </a:bodyPr>
          <a:lstStyle/>
          <a:p>
            <a:pPr defTabSz="914400"/>
            <a:r>
              <a:rPr lang="en-US" sz="4400" i="1" dirty="0">
                <a:solidFill>
                  <a:prstClr val="white"/>
                </a:solidFill>
                <a:latin typeface="Calibri"/>
              </a:rPr>
              <a:t>…a coherent system of tools and services</a:t>
            </a:r>
            <a:endParaRPr lang="en-US" sz="4400" i="1" dirty="0">
              <a:solidFill>
                <a:prstClr val="white"/>
              </a:solidFill>
              <a:latin typeface="Calibri"/>
            </a:endParaRPr>
          </a:p>
        </p:txBody>
      </p:sp>
      <p:sp>
        <p:nvSpPr>
          <p:cNvPr id="4" name="Right Arrow 3"/>
          <p:cNvSpPr/>
          <p:nvPr/>
        </p:nvSpPr>
        <p:spPr>
          <a:xfrm>
            <a:off x="995516" y="3010855"/>
            <a:ext cx="6778974" cy="9411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n-US" sz="1600" b="1" dirty="0">
                <a:solidFill>
                  <a:prstClr val="black"/>
                </a:solidFill>
                <a:latin typeface="Calibri Light"/>
              </a:rPr>
              <a:t>Career advising integrated early &amp; continuously into academic advising</a:t>
            </a:r>
            <a:endParaRPr lang="en-US" sz="1600" b="1" dirty="0">
              <a:solidFill>
                <a:prstClr val="black"/>
              </a:solidFill>
              <a:latin typeface="Calibri Light"/>
            </a:endParaRPr>
          </a:p>
        </p:txBody>
      </p:sp>
      <p:sp>
        <p:nvSpPr>
          <p:cNvPr id="23" name="Right Arrow 22"/>
          <p:cNvSpPr/>
          <p:nvPr/>
        </p:nvSpPr>
        <p:spPr>
          <a:xfrm>
            <a:off x="1520927" y="3597563"/>
            <a:ext cx="6293874" cy="10581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n-US" sz="1600" b="1" dirty="0">
                <a:solidFill>
                  <a:prstClr val="black"/>
                </a:solidFill>
                <a:latin typeface="Calibri Light"/>
              </a:rPr>
              <a:t>Infusion of labor market info into learning </a:t>
            </a:r>
            <a:r>
              <a:rPr lang="en-US" sz="1600" b="1" dirty="0" err="1">
                <a:solidFill>
                  <a:prstClr val="black"/>
                </a:solidFill>
                <a:latin typeface="Calibri Light"/>
              </a:rPr>
              <a:t>mgmt</a:t>
            </a:r>
            <a:r>
              <a:rPr lang="en-US" sz="1600" b="1" dirty="0">
                <a:solidFill>
                  <a:prstClr val="black"/>
                </a:solidFill>
                <a:latin typeface="Calibri Light"/>
              </a:rPr>
              <a:t> platforms</a:t>
            </a:r>
            <a:endParaRPr lang="en-US" sz="1600" b="1" dirty="0">
              <a:solidFill>
                <a:prstClr val="black"/>
              </a:solidFill>
              <a:latin typeface="Calibri Light"/>
            </a:endParaRPr>
          </a:p>
        </p:txBody>
      </p:sp>
      <p:sp>
        <p:nvSpPr>
          <p:cNvPr id="22" name="Right Arrow 21"/>
          <p:cNvSpPr/>
          <p:nvPr/>
        </p:nvSpPr>
        <p:spPr>
          <a:xfrm>
            <a:off x="2544099" y="4246500"/>
            <a:ext cx="5270704" cy="10581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n-US" sz="1600" b="1" dirty="0">
                <a:solidFill>
                  <a:prstClr val="black"/>
                </a:solidFill>
                <a:latin typeface="Calibri Light"/>
              </a:rPr>
              <a:t>Career exploration built into curricula</a:t>
            </a:r>
            <a:endParaRPr lang="en-US" sz="1600" b="1" dirty="0">
              <a:solidFill>
                <a:prstClr val="black"/>
              </a:solidFill>
              <a:latin typeface="Calibri Light"/>
            </a:endParaRPr>
          </a:p>
        </p:txBody>
      </p:sp>
      <p:sp>
        <p:nvSpPr>
          <p:cNvPr id="25" name="Right Arrow 24"/>
          <p:cNvSpPr/>
          <p:nvPr/>
        </p:nvSpPr>
        <p:spPr>
          <a:xfrm>
            <a:off x="3398818" y="4951186"/>
            <a:ext cx="4425446" cy="10581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defTabSz="914400"/>
            <a:r>
              <a:rPr lang="en-US" sz="1600" b="1" dirty="0">
                <a:solidFill>
                  <a:prstClr val="black"/>
                </a:solidFill>
                <a:latin typeface="Calibri Light"/>
              </a:rPr>
              <a:t>Enhanced work-based learning opportunity</a:t>
            </a:r>
            <a:endParaRPr lang="en-US" sz="1600" b="1" dirty="0">
              <a:solidFill>
                <a:prstClr val="black"/>
              </a:solidFill>
              <a:latin typeface="Calibri Light"/>
            </a:endParaRPr>
          </a:p>
        </p:txBody>
      </p:sp>
    </p:spTree>
    <p:extLst>
      <p:ext uri="{BB962C8B-B14F-4D97-AF65-F5344CB8AC3E}">
        <p14:creationId xmlns:p14="http://schemas.microsoft.com/office/powerpoint/2010/main" val="409191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21" grpId="0"/>
      <p:bldP spid="4" grpId="0" animBg="1"/>
      <p:bldP spid="23" grpId="0" animBg="1"/>
      <p:bldP spid="22"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475634" y="1108296"/>
            <a:ext cx="8439765" cy="1598202"/>
          </a:xfrm>
          <a:prstGeom prst="rightArrow">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a:solidFill>
                <a:prstClr val="white"/>
              </a:solidFill>
              <a:latin typeface="Calibri"/>
            </a:endParaRPr>
          </a:p>
        </p:txBody>
      </p:sp>
      <p:sp>
        <p:nvSpPr>
          <p:cNvPr id="4" name="TextBox 3"/>
          <p:cNvSpPr txBox="1"/>
          <p:nvPr/>
        </p:nvSpPr>
        <p:spPr>
          <a:xfrm>
            <a:off x="748480" y="2417946"/>
            <a:ext cx="3318002" cy="2554545"/>
          </a:xfrm>
          <a:prstGeom prst="rect">
            <a:avLst/>
          </a:prstGeom>
          <a:noFill/>
        </p:spPr>
        <p:txBody>
          <a:bodyPr wrap="square" rtlCol="0">
            <a:spAutoFit/>
          </a:bodyPr>
          <a:lstStyle/>
          <a:p>
            <a:pPr marL="285750" indent="-285750" defTabSz="914400">
              <a:buFont typeface="Wingdings" panose="05000000000000000000" pitchFamily="2" charset="2"/>
              <a:buChar char="§"/>
            </a:pPr>
            <a:r>
              <a:rPr lang="en-US" sz="4000" dirty="0" err="1">
                <a:solidFill>
                  <a:prstClr val="white"/>
                </a:solidFill>
                <a:latin typeface="Calibri"/>
              </a:rPr>
              <a:t>intoCareers</a:t>
            </a:r>
            <a:endParaRPr lang="en-US" sz="4000" dirty="0">
              <a:solidFill>
                <a:prstClr val="white"/>
              </a:solidFill>
              <a:latin typeface="Calibri"/>
            </a:endParaRPr>
          </a:p>
          <a:p>
            <a:pPr marL="285750" indent="-285750" defTabSz="914400">
              <a:buFont typeface="Wingdings" panose="05000000000000000000" pitchFamily="2" charset="2"/>
              <a:buChar char="§"/>
            </a:pPr>
            <a:r>
              <a:rPr lang="en-US" sz="4000" dirty="0" err="1">
                <a:solidFill>
                  <a:prstClr val="white"/>
                </a:solidFill>
                <a:latin typeface="Calibri"/>
              </a:rPr>
              <a:t>Youscience</a:t>
            </a:r>
            <a:endParaRPr lang="en-US" sz="4000" dirty="0">
              <a:solidFill>
                <a:prstClr val="white"/>
              </a:solidFill>
              <a:latin typeface="Calibri"/>
            </a:endParaRPr>
          </a:p>
          <a:p>
            <a:pPr marL="285750" indent="-285750" defTabSz="914400">
              <a:buFont typeface="Wingdings" panose="05000000000000000000" pitchFamily="2" charset="2"/>
              <a:buChar char="§"/>
            </a:pPr>
            <a:r>
              <a:rPr lang="en-US" sz="4000" dirty="0" err="1">
                <a:solidFill>
                  <a:prstClr val="white"/>
                </a:solidFill>
                <a:latin typeface="Calibri"/>
              </a:rPr>
              <a:t>iSeek</a:t>
            </a:r>
            <a:endParaRPr lang="en-US" sz="4000" dirty="0">
              <a:solidFill>
                <a:prstClr val="white"/>
              </a:solidFill>
              <a:latin typeface="Calibri"/>
            </a:endParaRPr>
          </a:p>
          <a:p>
            <a:pPr marL="285750" indent="-285750" defTabSz="914400">
              <a:buFont typeface="Wingdings" panose="05000000000000000000" pitchFamily="2" charset="2"/>
              <a:buChar char="§"/>
            </a:pPr>
            <a:r>
              <a:rPr lang="en-US" sz="4000" dirty="0" err="1">
                <a:solidFill>
                  <a:prstClr val="white"/>
                </a:solidFill>
                <a:latin typeface="Calibri"/>
              </a:rPr>
              <a:t>CareerCoach</a:t>
            </a:r>
            <a:endParaRPr lang="en-US" sz="4000" dirty="0">
              <a:solidFill>
                <a:prstClr val="white"/>
              </a:solidFill>
              <a:latin typeface="Calibri"/>
            </a:endParaRPr>
          </a:p>
        </p:txBody>
      </p:sp>
      <p:grpSp>
        <p:nvGrpSpPr>
          <p:cNvPr id="24" name="Group 23"/>
          <p:cNvGrpSpPr/>
          <p:nvPr/>
        </p:nvGrpSpPr>
        <p:grpSpPr>
          <a:xfrm>
            <a:off x="619438" y="2303234"/>
            <a:ext cx="3605981" cy="2890686"/>
            <a:chOff x="825910" y="1543665"/>
            <a:chExt cx="3253058" cy="2890686"/>
          </a:xfrm>
        </p:grpSpPr>
        <p:cxnSp>
          <p:nvCxnSpPr>
            <p:cNvPr id="8" name="Straight Connector 7"/>
            <p:cNvCxnSpPr/>
            <p:nvPr/>
          </p:nvCxnSpPr>
          <p:spPr>
            <a:xfrm flipH="1">
              <a:off x="825910" y="1543665"/>
              <a:ext cx="9832" cy="2851354"/>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flipV="1">
              <a:off x="835742" y="4395019"/>
              <a:ext cx="3243226" cy="39332"/>
            </a:xfrm>
            <a:prstGeom prst="line">
              <a:avLst/>
            </a:prstGeom>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4420648" y="4835711"/>
            <a:ext cx="3318002" cy="1323439"/>
          </a:xfrm>
          <a:prstGeom prst="rect">
            <a:avLst/>
          </a:prstGeom>
          <a:noFill/>
        </p:spPr>
        <p:txBody>
          <a:bodyPr wrap="square" rtlCol="0">
            <a:spAutoFit/>
          </a:bodyPr>
          <a:lstStyle/>
          <a:p>
            <a:pPr marL="285750" indent="-285750" defTabSz="914400">
              <a:buFont typeface="Wingdings" panose="05000000000000000000" pitchFamily="2" charset="2"/>
              <a:buChar char="§"/>
            </a:pPr>
            <a:r>
              <a:rPr lang="en-US" sz="4000" dirty="0" err="1">
                <a:solidFill>
                  <a:prstClr val="white"/>
                </a:solidFill>
                <a:latin typeface="Calibri"/>
              </a:rPr>
              <a:t>Pymetrics</a:t>
            </a:r>
            <a:endParaRPr lang="en-US" sz="4000" dirty="0">
              <a:solidFill>
                <a:prstClr val="white"/>
              </a:solidFill>
              <a:latin typeface="Calibri"/>
            </a:endParaRPr>
          </a:p>
          <a:p>
            <a:pPr marL="285750" indent="-285750" defTabSz="914400">
              <a:buFont typeface="Wingdings" panose="05000000000000000000" pitchFamily="2" charset="2"/>
              <a:buChar char="§"/>
            </a:pPr>
            <a:r>
              <a:rPr lang="en-US" sz="4000" dirty="0" err="1">
                <a:solidFill>
                  <a:prstClr val="white"/>
                </a:solidFill>
                <a:latin typeface="Calibri"/>
              </a:rPr>
              <a:t>Viridis</a:t>
            </a:r>
            <a:endParaRPr lang="en-US" sz="4000" dirty="0">
              <a:solidFill>
                <a:prstClr val="white"/>
              </a:solidFill>
              <a:latin typeface="Calibri"/>
            </a:endParaRPr>
          </a:p>
        </p:txBody>
      </p:sp>
      <p:grpSp>
        <p:nvGrpSpPr>
          <p:cNvPr id="25" name="Group 24"/>
          <p:cNvGrpSpPr/>
          <p:nvPr/>
        </p:nvGrpSpPr>
        <p:grpSpPr>
          <a:xfrm rot="16200000">
            <a:off x="3912707" y="3212730"/>
            <a:ext cx="3986982" cy="2168015"/>
            <a:chOff x="825910" y="1543665"/>
            <a:chExt cx="3253058" cy="2890686"/>
          </a:xfrm>
        </p:grpSpPr>
        <p:cxnSp>
          <p:nvCxnSpPr>
            <p:cNvPr id="26" name="Straight Connector 25"/>
            <p:cNvCxnSpPr/>
            <p:nvPr/>
          </p:nvCxnSpPr>
          <p:spPr>
            <a:xfrm flipH="1">
              <a:off x="825910" y="1543665"/>
              <a:ext cx="9832" cy="2851354"/>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Straight Connector 26"/>
            <p:cNvCxnSpPr/>
            <p:nvPr/>
          </p:nvCxnSpPr>
          <p:spPr>
            <a:xfrm flipH="1" flipV="1">
              <a:off x="835742" y="4395019"/>
              <a:ext cx="3243226" cy="39332"/>
            </a:xfrm>
            <a:prstGeom prst="line">
              <a:avLst/>
            </a:prstGeom>
          </p:spPr>
          <p:style>
            <a:lnRef idx="3">
              <a:schemeClr val="accent3"/>
            </a:lnRef>
            <a:fillRef idx="0">
              <a:schemeClr val="accent3"/>
            </a:fillRef>
            <a:effectRef idx="2">
              <a:schemeClr val="accent3"/>
            </a:effectRef>
            <a:fontRef idx="minor">
              <a:schemeClr val="tx1"/>
            </a:fontRef>
          </p:style>
        </p:cxnSp>
      </p:grpSp>
      <p:sp>
        <p:nvSpPr>
          <p:cNvPr id="14" name="Title 1"/>
          <p:cNvSpPr>
            <a:spLocks noGrp="1"/>
          </p:cNvSpPr>
          <p:nvPr>
            <p:ph type="title"/>
          </p:nvPr>
        </p:nvSpPr>
        <p:spPr>
          <a:xfrm>
            <a:off x="475634" y="150285"/>
            <a:ext cx="7886700" cy="1325563"/>
          </a:xfrm>
        </p:spPr>
        <p:txBody>
          <a:bodyPr/>
          <a:lstStyle/>
          <a:p>
            <a:r>
              <a:rPr lang="en-US" b="1" dirty="0" smtClean="0">
                <a:solidFill>
                  <a:schemeClr val="bg1"/>
                </a:solidFill>
              </a:rPr>
              <a:t>Many stand-alone tools:</a:t>
            </a:r>
            <a:endParaRPr lang="en-US" dirty="0">
              <a:solidFill>
                <a:schemeClr val="bg1"/>
              </a:solidFill>
            </a:endParaRPr>
          </a:p>
        </p:txBody>
      </p:sp>
    </p:spTree>
    <p:extLst>
      <p:ext uri="{BB962C8B-B14F-4D97-AF65-F5344CB8AC3E}">
        <p14:creationId xmlns:p14="http://schemas.microsoft.com/office/powerpoint/2010/main" val="25544849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2" r="1"/>
          <a:stretch/>
        </p:blipFill>
        <p:spPr>
          <a:xfrm>
            <a:off x="1218807" y="1218372"/>
            <a:ext cx="6721270" cy="4812332"/>
          </a:xfrm>
          <a:prstGeom prst="rect">
            <a:avLst/>
          </a:prstGeom>
          <a:effectLst>
            <a:outerShdw blurRad="50800" dist="38100" dir="2700000" algn="tl" rotWithShape="0">
              <a:prstClr val="black">
                <a:alpha val="40000"/>
              </a:prstClr>
            </a:outerShdw>
          </a:effectLst>
        </p:spPr>
      </p:pic>
      <p:sp>
        <p:nvSpPr>
          <p:cNvPr id="6" name="Rectangle 5"/>
          <p:cNvSpPr/>
          <p:nvPr/>
        </p:nvSpPr>
        <p:spPr>
          <a:xfrm>
            <a:off x="717142" y="505781"/>
            <a:ext cx="7134446" cy="584776"/>
          </a:xfrm>
          <a:prstGeom prst="rect">
            <a:avLst/>
          </a:prstGeom>
        </p:spPr>
        <p:txBody>
          <a:bodyPr wrap="square">
            <a:spAutoFit/>
          </a:bodyPr>
          <a:lstStyle/>
          <a:p>
            <a:pPr defTabSz="914400"/>
            <a:r>
              <a:rPr lang="en-US" sz="3200" b="1" dirty="0">
                <a:solidFill>
                  <a:prstClr val="white"/>
                </a:solidFill>
                <a:latin typeface="Calibri Light"/>
              </a:rPr>
              <a:t>American University “</a:t>
            </a:r>
            <a:r>
              <a:rPr lang="en-US" sz="3200" b="1" dirty="0">
                <a:solidFill>
                  <a:prstClr val="white"/>
                </a:solidFill>
                <a:latin typeface="Calibri Light"/>
                <a:hlinkClick r:id="rId4"/>
              </a:rPr>
              <a:t>We Know Success</a:t>
            </a:r>
            <a:r>
              <a:rPr lang="en-US" sz="3200" b="1" dirty="0">
                <a:solidFill>
                  <a:prstClr val="white"/>
                </a:solidFill>
                <a:latin typeface="Calibri Light"/>
              </a:rPr>
              <a:t>”</a:t>
            </a:r>
          </a:p>
        </p:txBody>
      </p:sp>
    </p:spTree>
    <p:extLst>
      <p:ext uri="{BB962C8B-B14F-4D97-AF65-F5344CB8AC3E}">
        <p14:creationId xmlns:p14="http://schemas.microsoft.com/office/powerpoint/2010/main" val="1559824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3508" y="604100"/>
            <a:ext cx="7134446" cy="646331"/>
          </a:xfrm>
          <a:prstGeom prst="rect">
            <a:avLst/>
          </a:prstGeom>
        </p:spPr>
        <p:txBody>
          <a:bodyPr wrap="square">
            <a:spAutoFit/>
          </a:bodyPr>
          <a:lstStyle/>
          <a:p>
            <a:pPr defTabSz="914400"/>
            <a:r>
              <a:rPr lang="en-US" sz="3600" b="1" dirty="0">
                <a:solidFill>
                  <a:prstClr val="white"/>
                </a:solidFill>
                <a:latin typeface="Calibri Light"/>
              </a:rPr>
              <a:t>Valencia College Atlas &amp; </a:t>
            </a:r>
            <a:r>
              <a:rPr lang="en-US" sz="3600" b="1" dirty="0" err="1">
                <a:solidFill>
                  <a:prstClr val="white"/>
                </a:solidFill>
                <a:latin typeface="Calibri Light"/>
                <a:hlinkClick r:id="rId3"/>
              </a:rPr>
              <a:t>LifeMap</a:t>
            </a:r>
            <a:endParaRPr lang="en-US" sz="3600" b="1" dirty="0">
              <a:solidFill>
                <a:prstClr val="white"/>
              </a:solidFill>
              <a:latin typeface="Calibri Light"/>
            </a:endParaRPr>
          </a:p>
        </p:txBody>
      </p:sp>
      <p:pic>
        <p:nvPicPr>
          <p:cNvPr id="9" name="Picture 8"/>
          <p:cNvPicPr>
            <a:picLocks noChangeAspect="1"/>
          </p:cNvPicPr>
          <p:nvPr/>
        </p:nvPicPr>
        <p:blipFill>
          <a:blip r:embed="rId4"/>
          <a:stretch>
            <a:fillRect/>
          </a:stretch>
        </p:blipFill>
        <p:spPr>
          <a:xfrm>
            <a:off x="695025" y="1188872"/>
            <a:ext cx="7717901" cy="4903544"/>
          </a:xfrm>
          <a:prstGeom prst="rect">
            <a:avLst/>
          </a:prstGeom>
        </p:spPr>
      </p:pic>
    </p:spTree>
    <p:extLst>
      <p:ext uri="{BB962C8B-B14F-4D97-AF65-F5344CB8AC3E}">
        <p14:creationId xmlns:p14="http://schemas.microsoft.com/office/powerpoint/2010/main" val="14615937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664" y="1434483"/>
            <a:ext cx="6858000" cy="1253460"/>
          </a:xfrm>
        </p:spPr>
        <p:txBody>
          <a:bodyPr>
            <a:noAutofit/>
          </a:bodyPr>
          <a:lstStyle/>
          <a:p>
            <a:pPr algn="l"/>
            <a:r>
              <a:rPr lang="en-US" sz="5400" b="1" i="1" dirty="0" smtClean="0">
                <a:solidFill>
                  <a:schemeClr val="bg1"/>
                </a:solidFill>
              </a:rPr>
              <a:t>Purpose first</a:t>
            </a:r>
            <a:r>
              <a:rPr lang="en-US" sz="5400" b="1" dirty="0" smtClean="0">
                <a:solidFill>
                  <a:schemeClr val="bg1"/>
                </a:solidFill>
              </a:rPr>
              <a:t>. How and why?</a:t>
            </a:r>
            <a:br>
              <a:rPr lang="en-US" sz="5400" b="1" dirty="0" smtClean="0">
                <a:solidFill>
                  <a:schemeClr val="bg1"/>
                </a:solidFill>
              </a:rPr>
            </a:br>
            <a:endParaRPr lang="en-US" sz="5400" b="1" dirty="0">
              <a:solidFill>
                <a:schemeClr val="bg1"/>
              </a:solidFill>
            </a:endParaRPr>
          </a:p>
        </p:txBody>
      </p:sp>
      <p:sp>
        <p:nvSpPr>
          <p:cNvPr id="4" name="Rectangle 3"/>
          <p:cNvSpPr/>
          <p:nvPr/>
        </p:nvSpPr>
        <p:spPr>
          <a:xfrm>
            <a:off x="781664" y="2061218"/>
            <a:ext cx="8104239" cy="3908762"/>
          </a:xfrm>
          <a:prstGeom prst="rect">
            <a:avLst/>
          </a:prstGeom>
        </p:spPr>
        <p:txBody>
          <a:bodyPr wrap="square">
            <a:spAutoFit/>
          </a:bodyPr>
          <a:lstStyle/>
          <a:p>
            <a:pPr defTabSz="914400"/>
            <a:r>
              <a:rPr lang="en-US" sz="4000" b="1" dirty="0">
                <a:solidFill>
                  <a:prstClr val="white"/>
                </a:solidFill>
                <a:latin typeface="Calibri Light"/>
              </a:rPr>
              <a:t>Drew Koch, PhD </a:t>
            </a:r>
          </a:p>
          <a:p>
            <a:pPr defTabSz="914400"/>
            <a:r>
              <a:rPr lang="en-US" sz="2800" i="1" dirty="0">
                <a:solidFill>
                  <a:prstClr val="white"/>
                </a:solidFill>
                <a:latin typeface="Calibri Light"/>
              </a:rPr>
              <a:t>Executive </a:t>
            </a:r>
            <a:r>
              <a:rPr lang="en-US" sz="2800" i="1" dirty="0">
                <a:solidFill>
                  <a:prstClr val="white"/>
                </a:solidFill>
                <a:latin typeface="Calibri Light"/>
              </a:rPr>
              <a:t>Vice President </a:t>
            </a:r>
            <a:r>
              <a:rPr lang="en-US" sz="2800" i="1" dirty="0">
                <a:solidFill>
                  <a:prstClr val="white"/>
                </a:solidFill>
                <a:latin typeface="Calibri Light"/>
              </a:rPr>
              <a:t>&amp; Chief </a:t>
            </a:r>
            <a:r>
              <a:rPr lang="en-US" sz="2800" i="1" dirty="0">
                <a:solidFill>
                  <a:prstClr val="white"/>
                </a:solidFill>
                <a:latin typeface="Calibri Light"/>
              </a:rPr>
              <a:t>Academic Leadership &amp; Innovation Officer</a:t>
            </a:r>
          </a:p>
          <a:p>
            <a:pPr defTabSz="914400"/>
            <a:r>
              <a:rPr lang="en-US" sz="2800" i="1" dirty="0">
                <a:solidFill>
                  <a:prstClr val="white"/>
                </a:solidFill>
                <a:latin typeface="Calibri Light"/>
              </a:rPr>
              <a:t>John N. Gardner Institute </a:t>
            </a:r>
            <a:r>
              <a:rPr lang="en-US" sz="2800" i="1" dirty="0">
                <a:solidFill>
                  <a:prstClr val="white"/>
                </a:solidFill>
                <a:latin typeface="Calibri Light"/>
              </a:rPr>
              <a:t>for Excellence </a:t>
            </a:r>
            <a:r>
              <a:rPr lang="en-US" sz="2800" i="1" dirty="0">
                <a:solidFill>
                  <a:prstClr val="white"/>
                </a:solidFill>
                <a:latin typeface="Calibri Light"/>
              </a:rPr>
              <a:t>in Undergraduate Education</a:t>
            </a:r>
          </a:p>
          <a:p>
            <a:pPr defTabSz="914400"/>
            <a:endParaRPr lang="en-US" sz="2800" b="1" dirty="0">
              <a:solidFill>
                <a:prstClr val="white"/>
              </a:solidFill>
              <a:latin typeface="Calibri"/>
            </a:endParaRPr>
          </a:p>
          <a:p>
            <a:pPr defTabSz="914400"/>
            <a:r>
              <a:rPr lang="en-US" sz="4000" b="1" dirty="0">
                <a:solidFill>
                  <a:prstClr val="white"/>
                </a:solidFill>
                <a:latin typeface="Calibri Light"/>
              </a:rPr>
              <a:t>Scott </a:t>
            </a:r>
            <a:r>
              <a:rPr lang="en-US" sz="4000" b="1" dirty="0" err="1">
                <a:solidFill>
                  <a:prstClr val="white"/>
                </a:solidFill>
                <a:latin typeface="Calibri Light"/>
              </a:rPr>
              <a:t>Evenbeck</a:t>
            </a:r>
            <a:r>
              <a:rPr lang="en-US" sz="4000" b="1" dirty="0">
                <a:solidFill>
                  <a:prstClr val="white"/>
                </a:solidFill>
                <a:latin typeface="Calibri Light"/>
              </a:rPr>
              <a:t>, PhD</a:t>
            </a:r>
            <a:endParaRPr lang="en-US" sz="4000" b="1" dirty="0">
              <a:solidFill>
                <a:prstClr val="white"/>
              </a:solidFill>
              <a:latin typeface="Calibri Light"/>
            </a:endParaRPr>
          </a:p>
          <a:p>
            <a:pPr defTabSz="914400"/>
            <a:r>
              <a:rPr lang="en-US" sz="2800" i="1" dirty="0">
                <a:solidFill>
                  <a:prstClr val="white"/>
                </a:solidFill>
                <a:latin typeface="Calibri Light"/>
              </a:rPr>
              <a:t>President, </a:t>
            </a:r>
            <a:r>
              <a:rPr lang="en-US" sz="2800" i="1" dirty="0" err="1">
                <a:solidFill>
                  <a:prstClr val="white"/>
                </a:solidFill>
                <a:latin typeface="Calibri Light"/>
              </a:rPr>
              <a:t>Guttman</a:t>
            </a:r>
            <a:r>
              <a:rPr lang="en-US" sz="2800" i="1" dirty="0">
                <a:solidFill>
                  <a:prstClr val="white"/>
                </a:solidFill>
                <a:latin typeface="Calibri Light"/>
              </a:rPr>
              <a:t> Community College (CUNY)</a:t>
            </a:r>
            <a:endParaRPr lang="en-US" sz="2800" i="1" dirty="0">
              <a:solidFill>
                <a:prstClr val="white"/>
              </a:solidFill>
              <a:latin typeface="Calibri Light"/>
            </a:endParaRPr>
          </a:p>
        </p:txBody>
      </p:sp>
    </p:spTree>
    <p:extLst>
      <p:ext uri="{BB962C8B-B14F-4D97-AF65-F5344CB8AC3E}">
        <p14:creationId xmlns:p14="http://schemas.microsoft.com/office/powerpoint/2010/main" val="2221417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2" name="Title 1"/>
          <p:cNvSpPr>
            <a:spLocks noGrp="1"/>
          </p:cNvSpPr>
          <p:nvPr>
            <p:ph type="title"/>
          </p:nvPr>
        </p:nvSpPr>
        <p:spPr>
          <a:noFill/>
        </p:spPr>
        <p:txBody>
          <a:bodyPr>
            <a:normAutofit/>
          </a:bodyPr>
          <a:lstStyle/>
          <a:p>
            <a:r>
              <a:rPr lang="en-US" dirty="0" smtClean="0">
                <a:latin typeface="Avenir Book"/>
                <a:cs typeface="Avenir Book"/>
              </a:rPr>
              <a:t>Placement Exams Don’t Predict Success</a:t>
            </a:r>
            <a:endParaRPr lang="en-US" dirty="0">
              <a:latin typeface="Avenir Book"/>
              <a:cs typeface="Avenir Book"/>
            </a:endParaRPr>
          </a:p>
        </p:txBody>
      </p:sp>
      <p:sp>
        <p:nvSpPr>
          <p:cNvPr id="3" name="Content Placeholder 2"/>
          <p:cNvSpPr>
            <a:spLocks noGrp="1"/>
          </p:cNvSpPr>
          <p:nvPr>
            <p:ph idx="1"/>
          </p:nvPr>
        </p:nvSpPr>
        <p:spPr/>
        <p:txBody>
          <a:bodyPr/>
          <a:lstStyle/>
          <a:p>
            <a:pPr algn="ctr">
              <a:buNone/>
            </a:pPr>
            <a:endParaRPr lang="en-US" sz="4800" dirty="0" smtClean="0">
              <a:solidFill>
                <a:srgbClr val="FFFFFF"/>
              </a:solidFill>
              <a:latin typeface="Avenir Book"/>
              <a:cs typeface="Avenir Book"/>
            </a:endParaRPr>
          </a:p>
          <a:p>
            <a:pPr algn="ctr">
              <a:buNone/>
            </a:pPr>
            <a:r>
              <a:rPr lang="en-US" sz="8000" b="1" dirty="0" smtClean="0">
                <a:solidFill>
                  <a:srgbClr val="FFFFFF"/>
                </a:solidFill>
                <a:latin typeface="Avenir Book"/>
                <a:cs typeface="Avenir Book"/>
              </a:rPr>
              <a:t>50% </a:t>
            </a:r>
          </a:p>
          <a:p>
            <a:pPr algn="ctr">
              <a:buNone/>
            </a:pPr>
            <a:r>
              <a:rPr lang="en-US" dirty="0" smtClean="0">
                <a:solidFill>
                  <a:srgbClr val="FFFFFF"/>
                </a:solidFill>
                <a:latin typeface="Avenir Book"/>
                <a:cs typeface="Avenir Book"/>
              </a:rPr>
              <a:t>placed into remedial education could pass a gateway course</a:t>
            </a:r>
            <a:endParaRPr lang="en-US" dirty="0">
              <a:solidFill>
                <a:srgbClr val="FFFFFF"/>
              </a:solidFill>
              <a:latin typeface="Avenir Book"/>
              <a:cs typeface="Avenir Book"/>
            </a:endParaRPr>
          </a:p>
        </p:txBody>
      </p:sp>
      <p:sp>
        <p:nvSpPr>
          <p:cNvPr id="4" name="Slide Number Placeholder 3"/>
          <p:cNvSpPr>
            <a:spLocks noGrp="1"/>
          </p:cNvSpPr>
          <p:nvPr>
            <p:ph type="sldNum" sz="quarter" idx="12"/>
          </p:nvPr>
        </p:nvSpPr>
        <p:spPr/>
        <p:txBody>
          <a:bodyPr/>
          <a:lstStyle/>
          <a:p>
            <a:fld id="{5CC96201-275A-0447-B6BC-465BF6A90E68}" type="slidenum">
              <a:rPr lang="en-US" smtClean="0">
                <a:latin typeface="Rockwell"/>
              </a:rPr>
              <a:pPr/>
              <a:t>3</a:t>
            </a:fld>
            <a:endParaRPr lang="en-US">
              <a:latin typeface="Rockwell"/>
            </a:endParaRPr>
          </a:p>
        </p:txBody>
      </p:sp>
    </p:spTree>
    <p:extLst>
      <p:ext uri="{BB962C8B-B14F-4D97-AF65-F5344CB8AC3E}">
        <p14:creationId xmlns:p14="http://schemas.microsoft.com/office/powerpoint/2010/main" val="200951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2" name="Title 1"/>
          <p:cNvSpPr>
            <a:spLocks noGrp="1"/>
          </p:cNvSpPr>
          <p:nvPr>
            <p:ph type="title"/>
          </p:nvPr>
        </p:nvSpPr>
        <p:spPr>
          <a:noFill/>
        </p:spPr>
        <p:txBody>
          <a:bodyPr/>
          <a:lstStyle/>
          <a:p>
            <a:pPr algn="ctr"/>
            <a:r>
              <a:rPr lang="en-US" dirty="0" smtClean="0">
                <a:latin typeface="Avenir Book"/>
                <a:cs typeface="Avenir Book"/>
              </a:rPr>
              <a:t>New Model Enrolls Most in College</a:t>
            </a:r>
            <a:endParaRPr lang="en-CA" dirty="0">
              <a:latin typeface="Avenir Book"/>
              <a:cs typeface="Avenir Book"/>
            </a:endParaRPr>
          </a:p>
        </p:txBody>
      </p:sp>
      <p:sp>
        <p:nvSpPr>
          <p:cNvPr id="4" name="Slide Number Placeholder 3"/>
          <p:cNvSpPr>
            <a:spLocks noGrp="1"/>
          </p:cNvSpPr>
          <p:nvPr>
            <p:ph type="sldNum" sz="quarter" idx="12"/>
          </p:nvPr>
        </p:nvSpPr>
        <p:spPr/>
        <p:txBody>
          <a:bodyPr/>
          <a:lstStyle/>
          <a:p>
            <a:fld id="{BF545464-4F35-C44D-B56D-8E22EB83ED84}" type="slidenum">
              <a:rPr lang="en-US" smtClean="0">
                <a:latin typeface="Rockwell"/>
              </a:rPr>
              <a:pPr/>
              <a:t>4</a:t>
            </a:fld>
            <a:endParaRPr lang="en-US" dirty="0">
              <a:latin typeface="Rockwell"/>
            </a:endParaRPr>
          </a:p>
        </p:txBody>
      </p:sp>
      <p:sp>
        <p:nvSpPr>
          <p:cNvPr id="6" name="Rectangle 5"/>
          <p:cNvSpPr/>
          <p:nvPr/>
        </p:nvSpPr>
        <p:spPr>
          <a:xfrm>
            <a:off x="5942548" y="1659478"/>
            <a:ext cx="2411412" cy="4105275"/>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endParaRPr lang="en-CA">
              <a:solidFill>
                <a:prstClr val="white"/>
              </a:solidFill>
              <a:latin typeface="Rockwell"/>
            </a:endParaRPr>
          </a:p>
        </p:txBody>
      </p:sp>
      <p:sp>
        <p:nvSpPr>
          <p:cNvPr id="8" name="Rectangle 7"/>
          <p:cNvSpPr/>
          <p:nvPr/>
        </p:nvSpPr>
        <p:spPr>
          <a:xfrm>
            <a:off x="1410235" y="1659478"/>
            <a:ext cx="1147763" cy="4105275"/>
          </a:xfrm>
          <a:prstGeom prst="rect">
            <a:avLst/>
          </a:prstGeom>
          <a:solidFill>
            <a:srgbClr val="FF0000">
              <a:alpha val="80000"/>
            </a:srgbClr>
          </a:solidFill>
          <a:ln>
            <a:noFill/>
          </a:ln>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endParaRPr lang="en-CA" sz="2400" dirty="0">
              <a:solidFill>
                <a:srgbClr val="FFC000"/>
              </a:solidFill>
              <a:latin typeface="Rockwell"/>
            </a:endParaRPr>
          </a:p>
        </p:txBody>
      </p:sp>
      <p:sp>
        <p:nvSpPr>
          <p:cNvPr id="9" name="Rectangle 8"/>
          <p:cNvSpPr/>
          <p:nvPr/>
        </p:nvSpPr>
        <p:spPr>
          <a:xfrm>
            <a:off x="2557998" y="1659476"/>
            <a:ext cx="3384550" cy="4120321"/>
          </a:xfrm>
          <a:prstGeom prst="rect">
            <a:avLst/>
          </a:prstGeom>
          <a:solidFill>
            <a:srgbClr val="17645F"/>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endParaRPr lang="en-CA">
              <a:solidFill>
                <a:prstClr val="white"/>
              </a:solidFill>
              <a:latin typeface="Rockwell"/>
            </a:endParaRPr>
          </a:p>
        </p:txBody>
      </p:sp>
      <p:sp>
        <p:nvSpPr>
          <p:cNvPr id="10" name="TextBox 9"/>
          <p:cNvSpPr txBox="1">
            <a:spLocks noChangeArrowheads="1"/>
          </p:cNvSpPr>
          <p:nvPr/>
        </p:nvSpPr>
        <p:spPr bwMode="auto">
          <a:xfrm rot="16200000">
            <a:off x="-907529" y="3457826"/>
            <a:ext cx="39338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a:solidFill>
                  <a:srgbClr val="FFFFFF"/>
                </a:solidFill>
              </a:rPr>
              <a:t>Percent  of  Students</a:t>
            </a:r>
            <a:endParaRPr lang="en-CA" sz="3200" b="1" dirty="0">
              <a:solidFill>
                <a:srgbClr val="FFFFFF"/>
              </a:solidFill>
            </a:endParaRPr>
          </a:p>
        </p:txBody>
      </p:sp>
      <p:sp>
        <p:nvSpPr>
          <p:cNvPr id="11" name="TextBox 10"/>
          <p:cNvSpPr txBox="1">
            <a:spLocks noChangeArrowheads="1"/>
          </p:cNvSpPr>
          <p:nvPr/>
        </p:nvSpPr>
        <p:spPr bwMode="auto">
          <a:xfrm>
            <a:off x="1423466" y="5792790"/>
            <a:ext cx="68103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a:solidFill>
                  <a:srgbClr val="FFFFFF"/>
                </a:solidFill>
              </a:rPr>
              <a:t>Student Placement Data</a:t>
            </a:r>
            <a:endParaRPr lang="en-CA" sz="3200" b="1" dirty="0">
              <a:solidFill>
                <a:srgbClr val="FFFFFF"/>
              </a:solidFill>
            </a:endParaRPr>
          </a:p>
        </p:txBody>
      </p:sp>
      <p:sp>
        <p:nvSpPr>
          <p:cNvPr id="12" name="Freeform 11"/>
          <p:cNvSpPr/>
          <p:nvPr/>
        </p:nvSpPr>
        <p:spPr>
          <a:xfrm>
            <a:off x="1410235" y="3166015"/>
            <a:ext cx="6943725" cy="2632075"/>
          </a:xfrm>
          <a:custGeom>
            <a:avLst/>
            <a:gdLst>
              <a:gd name="connsiteX0" fmla="*/ 0 w 6781800"/>
              <a:gd name="connsiteY0" fmla="*/ 2619375 h 2649538"/>
              <a:gd name="connsiteX1" fmla="*/ 942975 w 6781800"/>
              <a:gd name="connsiteY1" fmla="*/ 2476500 h 2649538"/>
              <a:gd name="connsiteX2" fmla="*/ 2105025 w 6781800"/>
              <a:gd name="connsiteY2" fmla="*/ 1581150 h 2649538"/>
              <a:gd name="connsiteX3" fmla="*/ 2971800 w 6781800"/>
              <a:gd name="connsiteY3" fmla="*/ 57150 h 2649538"/>
              <a:gd name="connsiteX4" fmla="*/ 3905250 w 6781800"/>
              <a:gd name="connsiteY4" fmla="*/ 1238250 h 2649538"/>
              <a:gd name="connsiteX5" fmla="*/ 5419725 w 6781800"/>
              <a:gd name="connsiteY5" fmla="*/ 2276475 h 2649538"/>
              <a:gd name="connsiteX6" fmla="*/ 6781800 w 6781800"/>
              <a:gd name="connsiteY6" fmla="*/ 2619375 h 2649538"/>
              <a:gd name="connsiteX7" fmla="*/ 6781800 w 6781800"/>
              <a:gd name="connsiteY7" fmla="*/ 2619375 h 2649538"/>
              <a:gd name="connsiteX0" fmla="*/ 0 w 6781800"/>
              <a:gd name="connsiteY0" fmla="*/ 2576513 h 2649538"/>
              <a:gd name="connsiteX1" fmla="*/ 942975 w 6781800"/>
              <a:gd name="connsiteY1" fmla="*/ 2433638 h 2649538"/>
              <a:gd name="connsiteX2" fmla="*/ 1914525 w 6781800"/>
              <a:gd name="connsiteY2" fmla="*/ 1281113 h 2649538"/>
              <a:gd name="connsiteX3" fmla="*/ 2971800 w 6781800"/>
              <a:gd name="connsiteY3" fmla="*/ 14288 h 2649538"/>
              <a:gd name="connsiteX4" fmla="*/ 3905250 w 6781800"/>
              <a:gd name="connsiteY4" fmla="*/ 1195388 h 2649538"/>
              <a:gd name="connsiteX5" fmla="*/ 5419725 w 6781800"/>
              <a:gd name="connsiteY5" fmla="*/ 2233613 h 2649538"/>
              <a:gd name="connsiteX6" fmla="*/ 6781800 w 6781800"/>
              <a:gd name="connsiteY6" fmla="*/ 2576513 h 2649538"/>
              <a:gd name="connsiteX7" fmla="*/ 6781800 w 6781800"/>
              <a:gd name="connsiteY7" fmla="*/ 2576513 h 2649538"/>
              <a:gd name="connsiteX0" fmla="*/ 0 w 6781800"/>
              <a:gd name="connsiteY0" fmla="*/ 2587625 h 2660650"/>
              <a:gd name="connsiteX1" fmla="*/ 942975 w 6781800"/>
              <a:gd name="connsiteY1" fmla="*/ 2444750 h 2660650"/>
              <a:gd name="connsiteX2" fmla="*/ 1914525 w 6781800"/>
              <a:gd name="connsiteY2" fmla="*/ 1292225 h 2660650"/>
              <a:gd name="connsiteX3" fmla="*/ 2971800 w 6781800"/>
              <a:gd name="connsiteY3" fmla="*/ 25400 h 2660650"/>
              <a:gd name="connsiteX4" fmla="*/ 4295775 w 6781800"/>
              <a:gd name="connsiteY4" fmla="*/ 1139825 h 2660650"/>
              <a:gd name="connsiteX5" fmla="*/ 5419725 w 6781800"/>
              <a:gd name="connsiteY5" fmla="*/ 2244725 h 2660650"/>
              <a:gd name="connsiteX6" fmla="*/ 6781800 w 6781800"/>
              <a:gd name="connsiteY6" fmla="*/ 2587625 h 2660650"/>
              <a:gd name="connsiteX7" fmla="*/ 6781800 w 6781800"/>
              <a:gd name="connsiteY7" fmla="*/ 2587625 h 2660650"/>
              <a:gd name="connsiteX0" fmla="*/ 0 w 6781800"/>
              <a:gd name="connsiteY0" fmla="*/ 2587625 h 2660650"/>
              <a:gd name="connsiteX1" fmla="*/ 942975 w 6781800"/>
              <a:gd name="connsiteY1" fmla="*/ 2444750 h 2660650"/>
              <a:gd name="connsiteX2" fmla="*/ 1914525 w 6781800"/>
              <a:gd name="connsiteY2" fmla="*/ 1292225 h 2660650"/>
              <a:gd name="connsiteX3" fmla="*/ 2971800 w 6781800"/>
              <a:gd name="connsiteY3" fmla="*/ 25400 h 2660650"/>
              <a:gd name="connsiteX4" fmla="*/ 4295775 w 6781800"/>
              <a:gd name="connsiteY4" fmla="*/ 1139825 h 2660650"/>
              <a:gd name="connsiteX5" fmla="*/ 5410200 w 6781800"/>
              <a:gd name="connsiteY5" fmla="*/ 2282825 h 2660650"/>
              <a:gd name="connsiteX6" fmla="*/ 6781800 w 6781800"/>
              <a:gd name="connsiteY6" fmla="*/ 2587625 h 2660650"/>
              <a:gd name="connsiteX7" fmla="*/ 6781800 w 6781800"/>
              <a:gd name="connsiteY7" fmla="*/ 2587625 h 2660650"/>
              <a:gd name="connsiteX0" fmla="*/ 0 w 6781800"/>
              <a:gd name="connsiteY0" fmla="*/ 2579687 h 2660650"/>
              <a:gd name="connsiteX1" fmla="*/ 942975 w 6781800"/>
              <a:gd name="connsiteY1" fmla="*/ 2436812 h 2660650"/>
              <a:gd name="connsiteX2" fmla="*/ 1828800 w 6781800"/>
              <a:gd name="connsiteY2" fmla="*/ 1236662 h 2660650"/>
              <a:gd name="connsiteX3" fmla="*/ 2971800 w 6781800"/>
              <a:gd name="connsiteY3" fmla="*/ 17462 h 2660650"/>
              <a:gd name="connsiteX4" fmla="*/ 4295775 w 6781800"/>
              <a:gd name="connsiteY4" fmla="*/ 1131887 h 2660650"/>
              <a:gd name="connsiteX5" fmla="*/ 5410200 w 6781800"/>
              <a:gd name="connsiteY5" fmla="*/ 2274887 h 2660650"/>
              <a:gd name="connsiteX6" fmla="*/ 6781800 w 6781800"/>
              <a:gd name="connsiteY6" fmla="*/ 2579687 h 2660650"/>
              <a:gd name="connsiteX7" fmla="*/ 6781800 w 6781800"/>
              <a:gd name="connsiteY7" fmla="*/ 2579687 h 2660650"/>
              <a:gd name="connsiteX0" fmla="*/ 0 w 6781800"/>
              <a:gd name="connsiteY0" fmla="*/ 2579687 h 2632075"/>
              <a:gd name="connsiteX1" fmla="*/ 876300 w 6781800"/>
              <a:gd name="connsiteY1" fmla="*/ 2408237 h 2632075"/>
              <a:gd name="connsiteX2" fmla="*/ 1828800 w 6781800"/>
              <a:gd name="connsiteY2" fmla="*/ 1236662 h 2632075"/>
              <a:gd name="connsiteX3" fmla="*/ 2971800 w 6781800"/>
              <a:gd name="connsiteY3" fmla="*/ 17462 h 2632075"/>
              <a:gd name="connsiteX4" fmla="*/ 4295775 w 6781800"/>
              <a:gd name="connsiteY4" fmla="*/ 1131887 h 2632075"/>
              <a:gd name="connsiteX5" fmla="*/ 5410200 w 6781800"/>
              <a:gd name="connsiteY5" fmla="*/ 2274887 h 2632075"/>
              <a:gd name="connsiteX6" fmla="*/ 6781800 w 6781800"/>
              <a:gd name="connsiteY6" fmla="*/ 2579687 h 2632075"/>
              <a:gd name="connsiteX7" fmla="*/ 6781800 w 6781800"/>
              <a:gd name="connsiteY7" fmla="*/ 2579687 h 26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800" h="2632075">
                <a:moveTo>
                  <a:pt x="0" y="2579687"/>
                </a:moveTo>
                <a:cubicBezTo>
                  <a:pt x="296069" y="2594768"/>
                  <a:pt x="571500" y="2632075"/>
                  <a:pt x="876300" y="2408237"/>
                </a:cubicBezTo>
                <a:cubicBezTo>
                  <a:pt x="1181100" y="2184400"/>
                  <a:pt x="1479550" y="1635124"/>
                  <a:pt x="1828800" y="1236662"/>
                </a:cubicBezTo>
                <a:cubicBezTo>
                  <a:pt x="2178050" y="838200"/>
                  <a:pt x="2560638" y="34924"/>
                  <a:pt x="2971800" y="17462"/>
                </a:cubicBezTo>
                <a:cubicBezTo>
                  <a:pt x="3382962" y="0"/>
                  <a:pt x="3889375" y="755650"/>
                  <a:pt x="4295775" y="1131887"/>
                </a:cubicBezTo>
                <a:cubicBezTo>
                  <a:pt x="4702175" y="1508124"/>
                  <a:pt x="4995863" y="2033587"/>
                  <a:pt x="5410200" y="2274887"/>
                </a:cubicBezTo>
                <a:cubicBezTo>
                  <a:pt x="5824537" y="2516187"/>
                  <a:pt x="6553200" y="2528887"/>
                  <a:pt x="6781800" y="2579687"/>
                </a:cubicBezTo>
                <a:lnTo>
                  <a:pt x="6781800" y="2579687"/>
                </a:lnTo>
              </a:path>
            </a:pathLst>
          </a:cu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lIns="91425" tIns="45713" rIns="91425" bIns="45713" anchor="ctr"/>
          <a:lstStyle/>
          <a:p>
            <a:pPr algn="ctr">
              <a:defRPr/>
            </a:pPr>
            <a:endParaRPr lang="en-CA">
              <a:solidFill>
                <a:prstClr val="black"/>
              </a:solidFill>
              <a:latin typeface="Rockwell"/>
            </a:endParaRPr>
          </a:p>
        </p:txBody>
      </p:sp>
      <p:sp>
        <p:nvSpPr>
          <p:cNvPr id="13" name="TextBox 30"/>
          <p:cNvSpPr txBox="1">
            <a:spLocks noChangeArrowheads="1"/>
          </p:cNvSpPr>
          <p:nvPr/>
        </p:nvSpPr>
        <p:spPr bwMode="auto">
          <a:xfrm>
            <a:off x="6096538" y="5342475"/>
            <a:ext cx="593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FFFF"/>
                </a:solidFill>
              </a:rPr>
              <a:t>30%</a:t>
            </a:r>
            <a:endParaRPr lang="en-CA" sz="1800" dirty="0">
              <a:solidFill>
                <a:srgbClr val="FFFFFF"/>
              </a:solidFill>
            </a:endParaRPr>
          </a:p>
        </p:txBody>
      </p:sp>
      <p:sp>
        <p:nvSpPr>
          <p:cNvPr id="14" name="TextBox 31"/>
          <p:cNvSpPr txBox="1">
            <a:spLocks noChangeArrowheads="1"/>
          </p:cNvSpPr>
          <p:nvPr/>
        </p:nvSpPr>
        <p:spPr bwMode="auto">
          <a:xfrm>
            <a:off x="1654710" y="5340888"/>
            <a:ext cx="6985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FFFF"/>
                </a:solidFill>
              </a:rPr>
              <a:t>10%</a:t>
            </a:r>
            <a:endParaRPr lang="en-CA" sz="1800" dirty="0">
              <a:solidFill>
                <a:srgbClr val="FFFFFF"/>
              </a:solidFill>
            </a:endParaRPr>
          </a:p>
        </p:txBody>
      </p:sp>
      <p:sp>
        <p:nvSpPr>
          <p:cNvPr id="15" name="TextBox 32"/>
          <p:cNvSpPr txBox="1">
            <a:spLocks noChangeArrowheads="1"/>
          </p:cNvSpPr>
          <p:nvPr/>
        </p:nvSpPr>
        <p:spPr bwMode="auto">
          <a:xfrm>
            <a:off x="3899435" y="5342475"/>
            <a:ext cx="749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FFFF"/>
                </a:solidFill>
              </a:rPr>
              <a:t>60%</a:t>
            </a:r>
            <a:endParaRPr lang="en-CA" sz="1800" dirty="0">
              <a:solidFill>
                <a:srgbClr val="FFFFFF"/>
              </a:solidFill>
            </a:endParaRPr>
          </a:p>
        </p:txBody>
      </p:sp>
      <p:sp>
        <p:nvSpPr>
          <p:cNvPr id="16" name="TextBox 33"/>
          <p:cNvSpPr txBox="1">
            <a:spLocks noChangeArrowheads="1"/>
          </p:cNvSpPr>
          <p:nvPr/>
        </p:nvSpPr>
        <p:spPr bwMode="auto">
          <a:xfrm>
            <a:off x="5942548" y="1783300"/>
            <a:ext cx="2127250" cy="59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dirty="0">
                <a:solidFill>
                  <a:prstClr val="white"/>
                </a:solidFill>
              </a:rPr>
              <a:t>  </a:t>
            </a:r>
            <a:r>
              <a:rPr lang="en-US" sz="3200" b="1" dirty="0">
                <a:solidFill>
                  <a:srgbClr val="FFFFFF"/>
                </a:solidFill>
                <a:latin typeface="Calibri"/>
                <a:cs typeface="Calibri"/>
              </a:rPr>
              <a:t>Gateway</a:t>
            </a:r>
            <a:endParaRPr lang="en-CA" sz="3200" b="1" dirty="0">
              <a:solidFill>
                <a:srgbClr val="FFFFFF"/>
              </a:solidFill>
              <a:latin typeface="Calibri"/>
              <a:cs typeface="Calibri"/>
            </a:endParaRPr>
          </a:p>
        </p:txBody>
      </p:sp>
      <p:sp>
        <p:nvSpPr>
          <p:cNvPr id="17" name="TextBox 34"/>
          <p:cNvSpPr txBox="1">
            <a:spLocks noChangeArrowheads="1"/>
          </p:cNvSpPr>
          <p:nvPr/>
        </p:nvSpPr>
        <p:spPr bwMode="auto">
          <a:xfrm>
            <a:off x="1292760" y="1754728"/>
            <a:ext cx="1377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dirty="0">
                <a:solidFill>
                  <a:prstClr val="white"/>
                </a:solidFill>
              </a:rPr>
              <a:t>Test Prep or Technical Certificate</a:t>
            </a:r>
            <a:endParaRPr lang="en-CA" sz="2000" b="1" dirty="0">
              <a:solidFill>
                <a:prstClr val="white"/>
              </a:solidFill>
            </a:endParaRPr>
          </a:p>
        </p:txBody>
      </p:sp>
      <p:sp>
        <p:nvSpPr>
          <p:cNvPr id="18" name="TextBox 35"/>
          <p:cNvSpPr txBox="1">
            <a:spLocks noChangeArrowheads="1"/>
          </p:cNvSpPr>
          <p:nvPr/>
        </p:nvSpPr>
        <p:spPr bwMode="auto">
          <a:xfrm>
            <a:off x="2877085" y="1619259"/>
            <a:ext cx="274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rgbClr val="FFFFFF"/>
                </a:solidFill>
              </a:rPr>
              <a:t>Gateway Course with Corequisite Support</a:t>
            </a:r>
            <a:endParaRPr lang="en-CA" sz="2800" b="1" dirty="0">
              <a:solidFill>
                <a:srgbClr val="FFFFFF"/>
              </a:solidFill>
            </a:endParaRPr>
          </a:p>
        </p:txBody>
      </p:sp>
    </p:spTree>
    <p:extLst>
      <p:ext uri="{BB962C8B-B14F-4D97-AF65-F5344CB8AC3E}">
        <p14:creationId xmlns:p14="http://schemas.microsoft.com/office/powerpoint/2010/main" val="54739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sp>
        <p:nvSpPr>
          <p:cNvPr id="9" name="Rounded Rectangle 8"/>
          <p:cNvSpPr/>
          <p:nvPr/>
        </p:nvSpPr>
        <p:spPr>
          <a:xfrm>
            <a:off x="751840" y="1361440"/>
            <a:ext cx="7477760" cy="1046480"/>
          </a:xfrm>
          <a:prstGeom prst="roundRect">
            <a:avLst/>
          </a:prstGeom>
          <a:gradFill>
            <a:gsLst>
              <a:gs pos="14000">
                <a:schemeClr val="accent1">
                  <a:tint val="100000"/>
                  <a:shade val="100000"/>
                  <a:satMod val="130000"/>
                  <a:alpha val="12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latin typeface="Rockwell"/>
            </a:endParaRPr>
          </a:p>
        </p:txBody>
      </p:sp>
      <p:sp>
        <p:nvSpPr>
          <p:cNvPr id="10" name="Rounded Rectangle 9"/>
          <p:cNvSpPr/>
          <p:nvPr/>
        </p:nvSpPr>
        <p:spPr>
          <a:xfrm>
            <a:off x="772160" y="2560320"/>
            <a:ext cx="7477760" cy="1046480"/>
          </a:xfrm>
          <a:prstGeom prst="roundRect">
            <a:avLst/>
          </a:prstGeom>
          <a:gradFill>
            <a:gsLst>
              <a:gs pos="14000">
                <a:schemeClr val="accent1">
                  <a:tint val="100000"/>
                  <a:shade val="100000"/>
                  <a:satMod val="130000"/>
                  <a:alpha val="12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latin typeface="Rockwell"/>
            </a:endParaRPr>
          </a:p>
        </p:txBody>
      </p:sp>
      <p:sp>
        <p:nvSpPr>
          <p:cNvPr id="11" name="Rounded Rectangle 10"/>
          <p:cNvSpPr/>
          <p:nvPr/>
        </p:nvSpPr>
        <p:spPr>
          <a:xfrm>
            <a:off x="772160" y="3840480"/>
            <a:ext cx="7477760" cy="1046480"/>
          </a:xfrm>
          <a:prstGeom prst="roundRect">
            <a:avLst/>
          </a:prstGeom>
          <a:gradFill>
            <a:gsLst>
              <a:gs pos="14000">
                <a:schemeClr val="accent1">
                  <a:tint val="100000"/>
                  <a:shade val="100000"/>
                  <a:satMod val="130000"/>
                  <a:alpha val="12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latin typeface="Rockwell"/>
            </a:endParaRPr>
          </a:p>
        </p:txBody>
      </p:sp>
      <p:sp>
        <p:nvSpPr>
          <p:cNvPr id="12" name="Rounded Rectangle 11"/>
          <p:cNvSpPr/>
          <p:nvPr/>
        </p:nvSpPr>
        <p:spPr>
          <a:xfrm>
            <a:off x="772160" y="5130800"/>
            <a:ext cx="7477760" cy="1046480"/>
          </a:xfrm>
          <a:prstGeom prst="roundRect">
            <a:avLst/>
          </a:prstGeom>
          <a:gradFill>
            <a:gsLst>
              <a:gs pos="14000">
                <a:schemeClr val="accent1">
                  <a:tint val="100000"/>
                  <a:shade val="100000"/>
                  <a:satMod val="130000"/>
                  <a:alpha val="12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latin typeface="Rockwell"/>
            </a:endParaRPr>
          </a:p>
        </p:txBody>
      </p:sp>
      <p:sp>
        <p:nvSpPr>
          <p:cNvPr id="13" name="Rounded Rectangle 12"/>
          <p:cNvSpPr/>
          <p:nvPr/>
        </p:nvSpPr>
        <p:spPr>
          <a:xfrm>
            <a:off x="4602480" y="1483360"/>
            <a:ext cx="1320800" cy="71120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Rockwell"/>
              </a:rPr>
              <a:t>Pre-Major Advising</a:t>
            </a:r>
            <a:endParaRPr lang="en-CA" dirty="0">
              <a:solidFill>
                <a:prstClr val="white"/>
              </a:solidFill>
              <a:latin typeface="Rockwell"/>
            </a:endParaRPr>
          </a:p>
        </p:txBody>
      </p:sp>
      <p:sp>
        <p:nvSpPr>
          <p:cNvPr id="17" name="Rounded Rectangle 16"/>
          <p:cNvSpPr/>
          <p:nvPr/>
        </p:nvSpPr>
        <p:spPr>
          <a:xfrm>
            <a:off x="6553200" y="2651760"/>
            <a:ext cx="1320800" cy="71120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latin typeface="Rockwell"/>
              </a:rPr>
              <a:t>Humanities</a:t>
            </a:r>
            <a:endParaRPr lang="en-CA" sz="1600" dirty="0">
              <a:solidFill>
                <a:prstClr val="white"/>
              </a:solidFill>
              <a:latin typeface="Rockwell"/>
            </a:endParaRPr>
          </a:p>
        </p:txBody>
      </p:sp>
      <p:sp>
        <p:nvSpPr>
          <p:cNvPr id="18" name="Rounded Rectangle 17"/>
          <p:cNvSpPr/>
          <p:nvPr/>
        </p:nvSpPr>
        <p:spPr>
          <a:xfrm>
            <a:off x="4602480" y="2651760"/>
            <a:ext cx="1320800" cy="71120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Rockwell"/>
              </a:rPr>
              <a:t>STEM</a:t>
            </a:r>
            <a:endParaRPr lang="en-CA" dirty="0">
              <a:solidFill>
                <a:prstClr val="white"/>
              </a:solidFill>
              <a:latin typeface="Rockwell"/>
            </a:endParaRPr>
          </a:p>
        </p:txBody>
      </p:sp>
      <p:sp>
        <p:nvSpPr>
          <p:cNvPr id="19" name="Rounded Rectangle 18"/>
          <p:cNvSpPr/>
          <p:nvPr/>
        </p:nvSpPr>
        <p:spPr>
          <a:xfrm>
            <a:off x="2783840" y="2651760"/>
            <a:ext cx="1320800" cy="71120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Rockwell"/>
              </a:rPr>
              <a:t>Social Sciences</a:t>
            </a:r>
            <a:endParaRPr lang="en-CA" dirty="0">
              <a:solidFill>
                <a:prstClr val="white"/>
              </a:solidFill>
              <a:latin typeface="Rockwell"/>
            </a:endParaRPr>
          </a:p>
        </p:txBody>
      </p:sp>
      <p:sp>
        <p:nvSpPr>
          <p:cNvPr id="21" name="Rounded Rectangle 20"/>
          <p:cNvSpPr/>
          <p:nvPr/>
        </p:nvSpPr>
        <p:spPr>
          <a:xfrm>
            <a:off x="4818380" y="4378960"/>
            <a:ext cx="83312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latin typeface="Rockwell"/>
              </a:rPr>
              <a:t>College Algebra</a:t>
            </a:r>
            <a:endParaRPr lang="en-CA" sz="1200" dirty="0">
              <a:solidFill>
                <a:prstClr val="white"/>
              </a:solidFill>
              <a:latin typeface="Rockwell"/>
            </a:endParaRPr>
          </a:p>
        </p:txBody>
      </p:sp>
      <p:sp>
        <p:nvSpPr>
          <p:cNvPr id="22" name="Rounded Rectangle 21"/>
          <p:cNvSpPr/>
          <p:nvPr/>
        </p:nvSpPr>
        <p:spPr>
          <a:xfrm>
            <a:off x="3040380" y="4378960"/>
            <a:ext cx="76200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Rockwell"/>
              </a:rPr>
              <a:t>Stats</a:t>
            </a:r>
            <a:endParaRPr lang="en-CA" dirty="0">
              <a:solidFill>
                <a:prstClr val="white"/>
              </a:solidFill>
              <a:latin typeface="Rockwell"/>
            </a:endParaRPr>
          </a:p>
        </p:txBody>
      </p:sp>
      <p:sp>
        <p:nvSpPr>
          <p:cNvPr id="26" name="TextBox 25"/>
          <p:cNvSpPr txBox="1"/>
          <p:nvPr/>
        </p:nvSpPr>
        <p:spPr>
          <a:xfrm>
            <a:off x="924560" y="1548229"/>
            <a:ext cx="1859280" cy="646331"/>
          </a:xfrm>
          <a:prstGeom prst="rect">
            <a:avLst/>
          </a:prstGeom>
          <a:noFill/>
        </p:spPr>
        <p:txBody>
          <a:bodyPr wrap="square" rtlCol="0">
            <a:spAutoFit/>
          </a:bodyPr>
          <a:lstStyle/>
          <a:p>
            <a:pPr algn="ctr"/>
            <a:r>
              <a:rPr lang="en-US" dirty="0">
                <a:solidFill>
                  <a:srgbClr val="FFFFFF"/>
                </a:solidFill>
                <a:latin typeface="Rockwell"/>
              </a:rPr>
              <a:t>Advise and Assess</a:t>
            </a:r>
            <a:endParaRPr lang="en-CA" dirty="0">
              <a:solidFill>
                <a:srgbClr val="FFFFFF"/>
              </a:solidFill>
              <a:latin typeface="Rockwell"/>
            </a:endParaRPr>
          </a:p>
        </p:txBody>
      </p:sp>
      <p:sp>
        <p:nvSpPr>
          <p:cNvPr id="27" name="TextBox 26"/>
          <p:cNvSpPr txBox="1"/>
          <p:nvPr/>
        </p:nvSpPr>
        <p:spPr>
          <a:xfrm>
            <a:off x="924560" y="2716629"/>
            <a:ext cx="1859280" cy="646331"/>
          </a:xfrm>
          <a:prstGeom prst="rect">
            <a:avLst/>
          </a:prstGeom>
          <a:noFill/>
        </p:spPr>
        <p:txBody>
          <a:bodyPr wrap="square" rtlCol="0">
            <a:spAutoFit/>
          </a:bodyPr>
          <a:lstStyle/>
          <a:p>
            <a:pPr algn="ctr"/>
            <a:r>
              <a:rPr lang="en-US" dirty="0">
                <a:solidFill>
                  <a:srgbClr val="FFFFFF"/>
                </a:solidFill>
                <a:latin typeface="Rockwell"/>
              </a:rPr>
              <a:t>Choose </a:t>
            </a:r>
          </a:p>
          <a:p>
            <a:pPr algn="ctr"/>
            <a:r>
              <a:rPr lang="en-US" dirty="0">
                <a:solidFill>
                  <a:srgbClr val="FFFFFF"/>
                </a:solidFill>
                <a:latin typeface="Rockwell"/>
              </a:rPr>
              <a:t>Meta-major</a:t>
            </a:r>
            <a:endParaRPr lang="en-CA" dirty="0">
              <a:solidFill>
                <a:srgbClr val="FFFFFF"/>
              </a:solidFill>
              <a:latin typeface="Rockwell"/>
            </a:endParaRPr>
          </a:p>
        </p:txBody>
      </p:sp>
      <p:sp>
        <p:nvSpPr>
          <p:cNvPr id="28" name="TextBox 27"/>
          <p:cNvSpPr txBox="1"/>
          <p:nvPr/>
        </p:nvSpPr>
        <p:spPr>
          <a:xfrm>
            <a:off x="924560" y="4060874"/>
            <a:ext cx="1859280" cy="646331"/>
          </a:xfrm>
          <a:prstGeom prst="rect">
            <a:avLst/>
          </a:prstGeom>
          <a:noFill/>
        </p:spPr>
        <p:txBody>
          <a:bodyPr wrap="square" rtlCol="0">
            <a:spAutoFit/>
          </a:bodyPr>
          <a:lstStyle/>
          <a:p>
            <a:pPr algn="ctr"/>
            <a:r>
              <a:rPr lang="en-US" dirty="0">
                <a:solidFill>
                  <a:srgbClr val="FFFFFF"/>
                </a:solidFill>
                <a:latin typeface="Rockwell"/>
              </a:rPr>
              <a:t>Gateway Math in 1</a:t>
            </a:r>
            <a:r>
              <a:rPr lang="en-US" baseline="30000" dirty="0">
                <a:solidFill>
                  <a:srgbClr val="FFFFFF"/>
                </a:solidFill>
                <a:latin typeface="Rockwell"/>
              </a:rPr>
              <a:t>st</a:t>
            </a:r>
            <a:r>
              <a:rPr lang="en-US" dirty="0">
                <a:solidFill>
                  <a:srgbClr val="FFFFFF"/>
                </a:solidFill>
                <a:latin typeface="Rockwell"/>
              </a:rPr>
              <a:t> year</a:t>
            </a:r>
            <a:endParaRPr lang="en-CA" dirty="0">
              <a:solidFill>
                <a:srgbClr val="FFFFFF"/>
              </a:solidFill>
              <a:latin typeface="Rockwell"/>
            </a:endParaRPr>
          </a:p>
        </p:txBody>
      </p:sp>
      <p:sp>
        <p:nvSpPr>
          <p:cNvPr id="29" name="TextBox 28"/>
          <p:cNvSpPr txBox="1"/>
          <p:nvPr/>
        </p:nvSpPr>
        <p:spPr>
          <a:xfrm>
            <a:off x="924560" y="5323840"/>
            <a:ext cx="1859280" cy="369332"/>
          </a:xfrm>
          <a:prstGeom prst="rect">
            <a:avLst/>
          </a:prstGeom>
          <a:noFill/>
        </p:spPr>
        <p:txBody>
          <a:bodyPr wrap="square" rtlCol="0">
            <a:spAutoFit/>
          </a:bodyPr>
          <a:lstStyle/>
          <a:p>
            <a:pPr algn="ctr"/>
            <a:r>
              <a:rPr lang="en-US" dirty="0">
                <a:solidFill>
                  <a:srgbClr val="FFFFFF"/>
                </a:solidFill>
                <a:latin typeface="Rockwell"/>
              </a:rPr>
              <a:t>Choose Major</a:t>
            </a:r>
            <a:endParaRPr lang="en-CA" dirty="0">
              <a:solidFill>
                <a:srgbClr val="FFFFFF"/>
              </a:solidFill>
              <a:latin typeface="Rockwell"/>
            </a:endParaRPr>
          </a:p>
        </p:txBody>
      </p:sp>
      <p:sp>
        <p:nvSpPr>
          <p:cNvPr id="58" name="Rounded Rectangle 57"/>
          <p:cNvSpPr/>
          <p:nvPr/>
        </p:nvSpPr>
        <p:spPr>
          <a:xfrm>
            <a:off x="6776720" y="4351606"/>
            <a:ext cx="86106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Rockwell"/>
              </a:rPr>
              <a:t>QR</a:t>
            </a:r>
            <a:endParaRPr lang="en-CA" dirty="0">
              <a:solidFill>
                <a:prstClr val="white"/>
              </a:solidFill>
              <a:latin typeface="Rockwell"/>
            </a:endParaRPr>
          </a:p>
        </p:txBody>
      </p:sp>
      <p:cxnSp>
        <p:nvCxnSpPr>
          <p:cNvPr id="64" name="Straight Arrow Connector 63"/>
          <p:cNvCxnSpPr>
            <a:stCxn id="13" idx="2"/>
            <a:endCxn id="18" idx="0"/>
          </p:cNvCxnSpPr>
          <p:nvPr/>
        </p:nvCxnSpPr>
        <p:spPr>
          <a:xfrm>
            <a:off x="5262880" y="219456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Elbow Connector 65"/>
          <p:cNvCxnSpPr>
            <a:stCxn id="13" idx="2"/>
            <a:endCxn id="19" idx="0"/>
          </p:cNvCxnSpPr>
          <p:nvPr/>
        </p:nvCxnSpPr>
        <p:spPr>
          <a:xfrm rot="5400000">
            <a:off x="4124960" y="1513840"/>
            <a:ext cx="457200" cy="181864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13" idx="2"/>
            <a:endCxn id="17" idx="0"/>
          </p:cNvCxnSpPr>
          <p:nvPr/>
        </p:nvCxnSpPr>
        <p:spPr>
          <a:xfrm rot="16200000" flipH="1">
            <a:off x="6009640" y="1447800"/>
            <a:ext cx="457200" cy="195072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19" idx="2"/>
            <a:endCxn id="22" idx="0"/>
          </p:cNvCxnSpPr>
          <p:nvPr/>
        </p:nvCxnSpPr>
        <p:spPr>
          <a:xfrm flipH="1">
            <a:off x="3421380" y="3362960"/>
            <a:ext cx="22860" cy="101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3007360" y="3840480"/>
            <a:ext cx="894080" cy="375920"/>
          </a:xfrm>
          <a:prstGeom prst="ellipse">
            <a:avLst/>
          </a:prstGeom>
          <a:solidFill>
            <a:schemeClr val="tx2"/>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prstClr val="white"/>
                </a:solidFill>
                <a:latin typeface="Rockwell"/>
              </a:rPr>
              <a:t>Coreq</a:t>
            </a:r>
            <a:endParaRPr lang="en-CA" sz="1100" dirty="0">
              <a:solidFill>
                <a:prstClr val="white"/>
              </a:solidFill>
              <a:latin typeface="Rockwell"/>
            </a:endParaRPr>
          </a:p>
        </p:txBody>
      </p:sp>
      <p:sp>
        <p:nvSpPr>
          <p:cNvPr id="72" name="Rounded Rectangle 71"/>
          <p:cNvSpPr/>
          <p:nvPr/>
        </p:nvSpPr>
        <p:spPr>
          <a:xfrm>
            <a:off x="3007360" y="5323840"/>
            <a:ext cx="79502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latin typeface="Rockwell"/>
              </a:rPr>
              <a:t>Major</a:t>
            </a:r>
            <a:endParaRPr lang="en-CA" sz="1400" dirty="0">
              <a:solidFill>
                <a:prstClr val="white"/>
              </a:solidFill>
              <a:latin typeface="Rockwell"/>
            </a:endParaRPr>
          </a:p>
        </p:txBody>
      </p:sp>
      <p:cxnSp>
        <p:nvCxnSpPr>
          <p:cNvPr id="75" name="Straight Arrow Connector 74"/>
          <p:cNvCxnSpPr>
            <a:stCxn id="18" idx="2"/>
            <a:endCxn id="21" idx="0"/>
          </p:cNvCxnSpPr>
          <p:nvPr/>
        </p:nvCxnSpPr>
        <p:spPr>
          <a:xfrm flipH="1">
            <a:off x="5234940" y="3362960"/>
            <a:ext cx="27940" cy="101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4757420" y="3840480"/>
            <a:ext cx="894080" cy="375920"/>
          </a:xfrm>
          <a:prstGeom prst="ellipse">
            <a:avLst/>
          </a:prstGeom>
          <a:solidFill>
            <a:schemeClr val="tx2"/>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prstClr val="white"/>
                </a:solidFill>
                <a:latin typeface="Rockwell"/>
              </a:rPr>
              <a:t>Coreq</a:t>
            </a:r>
            <a:endParaRPr lang="en-CA" sz="1100" dirty="0">
              <a:solidFill>
                <a:prstClr val="white"/>
              </a:solidFill>
              <a:latin typeface="Rockwell"/>
            </a:endParaRPr>
          </a:p>
        </p:txBody>
      </p:sp>
      <p:cxnSp>
        <p:nvCxnSpPr>
          <p:cNvPr id="77" name="Straight Arrow Connector 76"/>
          <p:cNvCxnSpPr>
            <a:stCxn id="17" idx="2"/>
            <a:endCxn id="58" idx="0"/>
          </p:cNvCxnSpPr>
          <p:nvPr/>
        </p:nvCxnSpPr>
        <p:spPr>
          <a:xfrm flipH="1">
            <a:off x="7207250" y="3362960"/>
            <a:ext cx="6350" cy="988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6776720" y="3813126"/>
            <a:ext cx="894080" cy="375920"/>
          </a:xfrm>
          <a:prstGeom prst="ellipse">
            <a:avLst/>
          </a:prstGeom>
          <a:solidFill>
            <a:schemeClr val="tx2"/>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prstClr val="white"/>
                </a:solidFill>
                <a:latin typeface="Rockwell"/>
              </a:rPr>
              <a:t>Coreq</a:t>
            </a:r>
            <a:endParaRPr lang="en-CA" sz="1100" dirty="0">
              <a:solidFill>
                <a:prstClr val="white"/>
              </a:solidFill>
              <a:latin typeface="Rockwell"/>
            </a:endParaRPr>
          </a:p>
        </p:txBody>
      </p:sp>
      <p:sp>
        <p:nvSpPr>
          <p:cNvPr id="80" name="Rounded Rectangle 79"/>
          <p:cNvSpPr/>
          <p:nvPr/>
        </p:nvSpPr>
        <p:spPr>
          <a:xfrm>
            <a:off x="4818380" y="5323840"/>
            <a:ext cx="83312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latin typeface="Rockwell"/>
              </a:rPr>
              <a:t>Major</a:t>
            </a:r>
            <a:endParaRPr lang="en-CA" sz="1400" dirty="0">
              <a:solidFill>
                <a:prstClr val="white"/>
              </a:solidFill>
              <a:latin typeface="Rockwell"/>
            </a:endParaRPr>
          </a:p>
        </p:txBody>
      </p:sp>
      <p:sp>
        <p:nvSpPr>
          <p:cNvPr id="81" name="Rounded Rectangle 80"/>
          <p:cNvSpPr/>
          <p:nvPr/>
        </p:nvSpPr>
        <p:spPr>
          <a:xfrm>
            <a:off x="6826250" y="5323840"/>
            <a:ext cx="762000" cy="502920"/>
          </a:xfrm>
          <a:prstGeom prst="roundRect">
            <a:avLst/>
          </a:prstGeom>
          <a:solidFill>
            <a:schemeClr val="accent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latin typeface="Rockwell"/>
              </a:rPr>
              <a:t>Major</a:t>
            </a:r>
            <a:endParaRPr lang="en-CA" sz="1400" dirty="0">
              <a:solidFill>
                <a:prstClr val="white"/>
              </a:solidFill>
              <a:latin typeface="Rockwell"/>
            </a:endParaRPr>
          </a:p>
        </p:txBody>
      </p:sp>
      <p:cxnSp>
        <p:nvCxnSpPr>
          <p:cNvPr id="83" name="Straight Arrow Connector 82"/>
          <p:cNvCxnSpPr>
            <a:stCxn id="22" idx="2"/>
            <a:endCxn id="72" idx="0"/>
          </p:cNvCxnSpPr>
          <p:nvPr/>
        </p:nvCxnSpPr>
        <p:spPr>
          <a:xfrm flipH="1">
            <a:off x="3404870" y="4881880"/>
            <a:ext cx="16510" cy="441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58" idx="2"/>
            <a:endCxn id="81" idx="0"/>
          </p:cNvCxnSpPr>
          <p:nvPr/>
        </p:nvCxnSpPr>
        <p:spPr>
          <a:xfrm>
            <a:off x="7207250" y="4854526"/>
            <a:ext cx="0" cy="469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 idx="2"/>
            <a:endCxn id="80" idx="0"/>
          </p:cNvCxnSpPr>
          <p:nvPr/>
        </p:nvCxnSpPr>
        <p:spPr>
          <a:xfrm>
            <a:off x="5234940" y="4881880"/>
            <a:ext cx="0" cy="441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Title 1"/>
          <p:cNvSpPr>
            <a:spLocks noGrp="1"/>
          </p:cNvSpPr>
          <p:nvPr>
            <p:ph type="title"/>
          </p:nvPr>
        </p:nvSpPr>
        <p:spPr>
          <a:xfrm>
            <a:off x="457202" y="274638"/>
            <a:ext cx="8289469" cy="782002"/>
          </a:xfrm>
          <a:noFill/>
        </p:spPr>
        <p:txBody>
          <a:bodyPr>
            <a:normAutofit/>
          </a:bodyPr>
          <a:lstStyle/>
          <a:p>
            <a:pPr marL="914400" indent="-914400" algn="ctr"/>
            <a:r>
              <a:rPr lang="en-US" dirty="0" smtClean="0">
                <a:solidFill>
                  <a:schemeClr val="bg1"/>
                </a:solidFill>
                <a:latin typeface="Avenir Book"/>
                <a:cs typeface="Avenir Book"/>
              </a:rPr>
              <a:t>A Model Pathway</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27245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linds(horizontal)">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4"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pic>
        <p:nvPicPr>
          <p:cNvPr id="20" name="Picture 19" descr="denverskyline.png"/>
          <p:cNvPicPr>
            <a:picLocks noChangeAspect="1"/>
          </p:cNvPicPr>
          <p:nvPr/>
        </p:nvPicPr>
        <p:blipFill>
          <a:blip r:embed="rId2">
            <a:alphaModFix amt="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84421" y="42342"/>
            <a:ext cx="5427579" cy="6403198"/>
          </a:xfrm>
          <a:prstGeom prst="rect">
            <a:avLst/>
          </a:prstGeom>
        </p:spPr>
      </p:pic>
      <p:sp>
        <p:nvSpPr>
          <p:cNvPr id="47" name="TextBox 46"/>
          <p:cNvSpPr txBox="1"/>
          <p:nvPr/>
        </p:nvSpPr>
        <p:spPr>
          <a:xfrm>
            <a:off x="8" y="3907114"/>
            <a:ext cx="9143999" cy="646331"/>
          </a:xfrm>
          <a:prstGeom prst="rect">
            <a:avLst/>
          </a:prstGeom>
          <a:noFill/>
        </p:spPr>
        <p:txBody>
          <a:bodyPr wrap="square" rtlCol="0">
            <a:spAutoFit/>
          </a:bodyPr>
          <a:lstStyle/>
          <a:p>
            <a:pPr algn="ctr"/>
            <a:r>
              <a:rPr lang="en-US" sz="3600" b="1" dirty="0" err="1">
                <a:solidFill>
                  <a:prstClr val="white"/>
                </a:solidFill>
                <a:latin typeface="Avenir Heavy"/>
                <a:cs typeface="Avenir Heavy"/>
              </a:rPr>
              <a:t>Dhanfu</a:t>
            </a:r>
            <a:r>
              <a:rPr lang="en-US" sz="3600" b="1" dirty="0">
                <a:solidFill>
                  <a:prstClr val="white"/>
                </a:solidFill>
                <a:latin typeface="Avenir Heavy"/>
                <a:cs typeface="Avenir Heavy"/>
              </a:rPr>
              <a:t> </a:t>
            </a:r>
            <a:r>
              <a:rPr lang="en-US" sz="3600" b="1" dirty="0" err="1">
                <a:solidFill>
                  <a:prstClr val="white"/>
                </a:solidFill>
                <a:latin typeface="Avenir Heavy"/>
                <a:cs typeface="Avenir Heavy"/>
              </a:rPr>
              <a:t>Elston</a:t>
            </a:r>
            <a:endParaRPr lang="en-US" sz="1050" b="1" dirty="0">
              <a:solidFill>
                <a:prstClr val="white"/>
              </a:solidFill>
              <a:latin typeface="Avenir Heavy"/>
              <a:cs typeface="Avenir Heavy"/>
            </a:endParaRPr>
          </a:p>
        </p:txBody>
      </p:sp>
      <p:sp>
        <p:nvSpPr>
          <p:cNvPr id="50" name="TextBox 49"/>
          <p:cNvSpPr txBox="1"/>
          <p:nvPr/>
        </p:nvSpPr>
        <p:spPr>
          <a:xfrm>
            <a:off x="3" y="4467796"/>
            <a:ext cx="9143998" cy="430887"/>
          </a:xfrm>
          <a:prstGeom prst="rect">
            <a:avLst/>
          </a:prstGeom>
          <a:noFill/>
        </p:spPr>
        <p:txBody>
          <a:bodyPr wrap="square" rtlCol="0">
            <a:spAutoFit/>
          </a:bodyPr>
          <a:lstStyle/>
          <a:p>
            <a:pPr algn="ctr"/>
            <a:r>
              <a:rPr lang="en-US" sz="2200" dirty="0">
                <a:solidFill>
                  <a:prstClr val="white"/>
                </a:solidFill>
                <a:latin typeface="Avenir Light"/>
                <a:cs typeface="Avenir Light"/>
              </a:rPr>
              <a:t>Vice President | Complete College America</a:t>
            </a:r>
            <a:endParaRPr lang="en-US" sz="2200" dirty="0">
              <a:solidFill>
                <a:prstClr val="white"/>
              </a:solidFill>
              <a:latin typeface="Avenir Light"/>
              <a:cs typeface="Avenir Light"/>
            </a:endParaRPr>
          </a:p>
        </p:txBody>
      </p:sp>
      <p:sp>
        <p:nvSpPr>
          <p:cNvPr id="51" name="TextBox 50"/>
          <p:cNvSpPr txBox="1"/>
          <p:nvPr/>
        </p:nvSpPr>
        <p:spPr>
          <a:xfrm>
            <a:off x="2474421" y="6418815"/>
            <a:ext cx="3053347" cy="369332"/>
          </a:xfrm>
          <a:prstGeom prst="rect">
            <a:avLst/>
          </a:prstGeom>
          <a:noFill/>
        </p:spPr>
        <p:txBody>
          <a:bodyPr wrap="square" rtlCol="0">
            <a:spAutoFit/>
          </a:bodyPr>
          <a:lstStyle/>
          <a:p>
            <a:r>
              <a:rPr lang="en-US" b="1" dirty="0">
                <a:solidFill>
                  <a:prstClr val="white"/>
                </a:solidFill>
                <a:latin typeface="Rockwell Extra Bold"/>
                <a:cs typeface="Rockwell Extra Bold"/>
              </a:rPr>
              <a:t>COMPLETE COLLEGE</a:t>
            </a:r>
            <a:endParaRPr lang="en-US" b="1" dirty="0">
              <a:solidFill>
                <a:prstClr val="white"/>
              </a:solidFill>
              <a:latin typeface="Rockwell Extra Bold"/>
              <a:cs typeface="Rockwell Extra Bold"/>
            </a:endParaRPr>
          </a:p>
        </p:txBody>
      </p:sp>
      <p:sp>
        <p:nvSpPr>
          <p:cNvPr id="52" name="TextBox 51"/>
          <p:cNvSpPr txBox="1"/>
          <p:nvPr/>
        </p:nvSpPr>
        <p:spPr>
          <a:xfrm>
            <a:off x="5348157" y="6418815"/>
            <a:ext cx="1244429" cy="369332"/>
          </a:xfrm>
          <a:prstGeom prst="rect">
            <a:avLst/>
          </a:prstGeom>
          <a:noFill/>
        </p:spPr>
        <p:txBody>
          <a:bodyPr wrap="square" rtlCol="0">
            <a:spAutoFit/>
          </a:bodyPr>
          <a:lstStyle/>
          <a:p>
            <a:r>
              <a:rPr lang="en-US" dirty="0">
                <a:solidFill>
                  <a:prstClr val="white"/>
                </a:solidFill>
                <a:latin typeface="Times New Roman"/>
                <a:cs typeface="Times New Roman"/>
              </a:rPr>
              <a:t>AMERICA</a:t>
            </a:r>
            <a:endParaRPr lang="en-US" dirty="0">
              <a:solidFill>
                <a:prstClr val="white"/>
              </a:solidFill>
              <a:latin typeface="Times New Roman"/>
              <a:cs typeface="Times New Roman"/>
            </a:endParaRPr>
          </a:p>
        </p:txBody>
      </p:sp>
      <p:sp>
        <p:nvSpPr>
          <p:cNvPr id="8" name="TextBox 7"/>
          <p:cNvSpPr txBox="1"/>
          <p:nvPr/>
        </p:nvSpPr>
        <p:spPr>
          <a:xfrm>
            <a:off x="-21391" y="1455308"/>
            <a:ext cx="9165390" cy="2123658"/>
          </a:xfrm>
          <a:prstGeom prst="rect">
            <a:avLst/>
          </a:prstGeom>
          <a:noFill/>
        </p:spPr>
        <p:txBody>
          <a:bodyPr wrap="square" rtlCol="0">
            <a:spAutoFit/>
          </a:bodyPr>
          <a:lstStyle/>
          <a:p>
            <a:pPr algn="ctr"/>
            <a:r>
              <a:rPr lang="en-US" sz="6600" b="1" dirty="0">
                <a:solidFill>
                  <a:srgbClr val="7A9FBD"/>
                </a:solidFill>
                <a:latin typeface="Avenir Heavy"/>
                <a:cs typeface="Avenir Heavy"/>
              </a:rPr>
              <a:t>PURPOSE,</a:t>
            </a:r>
          </a:p>
          <a:p>
            <a:pPr algn="ctr"/>
            <a:r>
              <a:rPr lang="en-US" sz="6600" b="1" dirty="0">
                <a:solidFill>
                  <a:srgbClr val="7A9FBD"/>
                </a:solidFill>
                <a:latin typeface="Avenir Heavy"/>
                <a:cs typeface="Avenir Heavy"/>
              </a:rPr>
              <a:t>NOT PLACEMENT</a:t>
            </a:r>
            <a:endParaRPr lang="en-US" sz="6600" b="1" dirty="0">
              <a:solidFill>
                <a:srgbClr val="7A9FBD"/>
              </a:solidFill>
              <a:latin typeface="Avenir Heavy"/>
              <a:cs typeface="Avenir Heavy"/>
            </a:endParaRPr>
          </a:p>
        </p:txBody>
      </p:sp>
      <p:cxnSp>
        <p:nvCxnSpPr>
          <p:cNvPr id="4" name="Straight Connector 3"/>
          <p:cNvCxnSpPr/>
          <p:nvPr/>
        </p:nvCxnSpPr>
        <p:spPr>
          <a:xfrm>
            <a:off x="1684423" y="3706580"/>
            <a:ext cx="5775158" cy="0"/>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39293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cxnSp>
        <p:nvCxnSpPr>
          <p:cNvPr id="9" name="Straight Connector 8"/>
          <p:cNvCxnSpPr/>
          <p:nvPr/>
        </p:nvCxnSpPr>
        <p:spPr>
          <a:xfrm>
            <a:off x="681795" y="1309960"/>
            <a:ext cx="7820527" cy="5191"/>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636170" y="300443"/>
            <a:ext cx="7866147" cy="822447"/>
          </a:xfrm>
          <a:prstGeom prst="rect">
            <a:avLst/>
          </a:prstGeom>
        </p:spPr>
        <p:txBody>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marL="1316950"/>
            <a:r>
              <a:rPr lang="en-US" dirty="0" smtClean="0">
                <a:latin typeface="Avenir Book"/>
                <a:cs typeface="Avenir Book"/>
              </a:rPr>
              <a:t>GPS: Essential Components</a:t>
            </a:r>
            <a:endParaRPr lang="en-US" dirty="0">
              <a:latin typeface="Avenir Book"/>
              <a:cs typeface="Avenir Book"/>
            </a:endParaRPr>
          </a:p>
        </p:txBody>
      </p:sp>
      <p:sp>
        <p:nvSpPr>
          <p:cNvPr id="11" name="Content Placeholder 2"/>
          <p:cNvSpPr txBox="1">
            <a:spLocks/>
          </p:cNvSpPr>
          <p:nvPr/>
        </p:nvSpPr>
        <p:spPr>
          <a:xfrm>
            <a:off x="1010396" y="1678663"/>
            <a:ext cx="7345593" cy="4617121"/>
          </a:xfrm>
          <a:prstGeom prst="rect">
            <a:avLst/>
          </a:prstGeom>
        </p:spPr>
        <p:txBody>
          <a:bodyPr>
            <a:noAutofit/>
          </a:bodyPr>
          <a:lstStyle>
            <a:lvl1pPr marL="342848" indent="-342848" algn="l" defTabSz="457130"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a:lstStyle>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Default Pathways </a:t>
            </a:r>
          </a:p>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Purpose First: Informed Choice</a:t>
            </a:r>
          </a:p>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Meta-Majors</a:t>
            </a:r>
          </a:p>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Academic Maps</a:t>
            </a:r>
          </a:p>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Critical Path Courses</a:t>
            </a:r>
          </a:p>
          <a:p>
            <a:pPr marL="1517125" indent="-514090">
              <a:spcBef>
                <a:spcPts val="0"/>
              </a:spcBef>
              <a:spcAft>
                <a:spcPts val="2500"/>
              </a:spcAft>
              <a:buClr>
                <a:srgbClr val="7A9FBD"/>
              </a:buClr>
              <a:buFont typeface="+mj-lt"/>
              <a:buAutoNum type="arabicPeriod"/>
            </a:pPr>
            <a:r>
              <a:rPr lang="en-US" dirty="0" smtClean="0">
                <a:solidFill>
                  <a:srgbClr val="FFFFFF"/>
                </a:solidFill>
                <a:latin typeface="Avenir Book"/>
                <a:cs typeface="Avenir Book"/>
              </a:rPr>
              <a:t>Intrusive Advising</a:t>
            </a:r>
          </a:p>
        </p:txBody>
      </p:sp>
      <p:sp>
        <p:nvSpPr>
          <p:cNvPr id="12" name="TextBox 11"/>
          <p:cNvSpPr txBox="1"/>
          <p:nvPr/>
        </p:nvSpPr>
        <p:spPr>
          <a:xfrm>
            <a:off x="712377" y="300443"/>
            <a:ext cx="1111410" cy="822447"/>
          </a:xfrm>
          <a:prstGeom prst="rect">
            <a:avLst/>
          </a:prstGeom>
          <a:solidFill>
            <a:srgbClr val="072C66"/>
          </a:solidFill>
        </p:spPr>
        <p:txBody>
          <a:bodyPr wrap="square" lIns="91392" tIns="45697" rIns="91392" bIns="45697" rtlCol="0" anchor="ctr">
            <a:spAutoFit/>
          </a:bodyPr>
          <a:lstStyle/>
          <a:p>
            <a:pPr algn="ctr" defTabSz="456964">
              <a:lnSpc>
                <a:spcPts val="2760"/>
              </a:lnSpc>
            </a:pPr>
            <a:r>
              <a:rPr lang="en-US" sz="2800" b="1" dirty="0">
                <a:solidFill>
                  <a:prstClr val="white"/>
                </a:solidFill>
                <a:latin typeface="Rockwell"/>
                <a:ea typeface="Helvetica"/>
                <a:cs typeface="Helvetica"/>
                <a:sym typeface="Helvetica"/>
              </a:rPr>
              <a:t>DO THIS</a:t>
            </a:r>
            <a:endParaRPr lang="en-US" sz="1400" b="1" dirty="0">
              <a:solidFill>
                <a:prstClr val="black"/>
              </a:solidFill>
              <a:latin typeface="Rockwell"/>
              <a:ea typeface="Helvetica"/>
              <a:cs typeface="Helvetica"/>
              <a:sym typeface="Helvetica"/>
            </a:endParaRPr>
          </a:p>
        </p:txBody>
      </p:sp>
      <p:pic>
        <p:nvPicPr>
          <p:cNvPr id="13" name="Picture 12"/>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357031" y="2564924"/>
            <a:ext cx="501095" cy="501095"/>
          </a:xfrm>
          <a:prstGeom prst="rect">
            <a:avLst/>
          </a:prstGeom>
        </p:spPr>
      </p:pic>
      <p:pic>
        <p:nvPicPr>
          <p:cNvPr id="14" name="Picture 13"/>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357031" y="1718039"/>
            <a:ext cx="528995" cy="534939"/>
          </a:xfrm>
          <a:prstGeom prst="rect">
            <a:avLst/>
          </a:prstGeom>
        </p:spPr>
      </p:pic>
      <p:pic>
        <p:nvPicPr>
          <p:cNvPr id="15" name="Picture 14"/>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1440747" y="4943110"/>
            <a:ext cx="445279" cy="540271"/>
          </a:xfrm>
          <a:prstGeom prst="rect">
            <a:avLst/>
          </a:prstGeom>
        </p:spPr>
      </p:pic>
      <p:pic>
        <p:nvPicPr>
          <p:cNvPr id="16" name="Picture 15"/>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1023024" y="5781123"/>
            <a:ext cx="907270" cy="408834"/>
          </a:xfrm>
          <a:prstGeom prst="rect">
            <a:avLst/>
          </a:prstGeom>
        </p:spPr>
      </p:pic>
      <p:pic>
        <p:nvPicPr>
          <p:cNvPr id="17" name="Picture 16" descr="meta major.png"/>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colorTemperature colorTemp="4435"/>
                    </a14:imgEffect>
                    <a14:imgEffect>
                      <a14:saturation sat="48000"/>
                    </a14:imgEffect>
                    <a14:imgEffect>
                      <a14:brightnessContrast bright="40000" contrast="20000"/>
                    </a14:imgEffect>
                  </a14:imgLayer>
                </a14:imgProps>
              </a:ext>
            </a:extLst>
          </a:blip>
          <a:stretch>
            <a:fillRect/>
          </a:stretch>
        </p:blipFill>
        <p:spPr>
          <a:xfrm>
            <a:off x="1302682" y="3323617"/>
            <a:ext cx="610955" cy="603503"/>
          </a:xfrm>
          <a:prstGeom prst="rect">
            <a:avLst/>
          </a:prstGeom>
        </p:spPr>
      </p:pic>
      <p:pic>
        <p:nvPicPr>
          <p:cNvPr id="18" name="Picture 17" descr="academic map.png"/>
          <p:cNvPicPr>
            <a:picLocks noChangeAspect="1"/>
          </p:cNvPicPr>
          <p:nvPr/>
        </p:nvPicPr>
        <p:blipFill>
          <a:blip r:embed="rId12">
            <a:duotone>
              <a:schemeClr val="accent4">
                <a:shade val="45000"/>
                <a:satMod val="135000"/>
              </a:schemeClr>
              <a:prstClr val="white"/>
            </a:duotone>
            <a:extLst>
              <a:ext uri="{BEBA8EAE-BF5A-486C-A8C5-ECC9F3942E4B}">
                <a14:imgProps xmlns:a14="http://schemas.microsoft.com/office/drawing/2010/main">
                  <a14:imgLayer r:embed="rId13">
                    <a14:imgEffect>
                      <a14:colorTemperature colorTemp="2152"/>
                    </a14:imgEffect>
                    <a14:imgEffect>
                      <a14:saturation sat="65000"/>
                    </a14:imgEffect>
                  </a14:imgLayer>
                </a14:imgProps>
              </a:ext>
            </a:extLst>
          </a:blip>
          <a:stretch>
            <a:fillRect/>
          </a:stretch>
        </p:blipFill>
        <p:spPr>
          <a:xfrm>
            <a:off x="1344063" y="4142014"/>
            <a:ext cx="578770" cy="502920"/>
          </a:xfrm>
          <a:prstGeom prst="rect">
            <a:avLst/>
          </a:prstGeom>
        </p:spPr>
      </p:pic>
    </p:spTree>
    <p:extLst>
      <p:ext uri="{BB962C8B-B14F-4D97-AF65-F5344CB8AC3E}">
        <p14:creationId xmlns:p14="http://schemas.microsoft.com/office/powerpoint/2010/main" val="35855780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58AC"/>
              </a:gs>
              <a:gs pos="100000">
                <a:schemeClr val="tx2">
                  <a:lumMod val="50000"/>
                </a:schemeClr>
              </a:gs>
              <a:gs pos="26000">
                <a:srgbClr val="004B92"/>
              </a:gs>
              <a:gs pos="60000">
                <a:srgbClr val="003C7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a:solidFill>
                <a:prstClr val="white"/>
              </a:solidFill>
              <a:latin typeface="Rockwell"/>
            </a:endParaRPr>
          </a:p>
        </p:txBody>
      </p:sp>
      <p:pic>
        <p:nvPicPr>
          <p:cNvPr id="19" name="Picture 2" descr="http://www.alayacare.com/wp-content/uploads/2015/01/smartphone-gp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0" y="850749"/>
            <a:ext cx="6946483" cy="533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4967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 Are You in the Profession that You Anticipated When Entering College?</a:t>
            </a:r>
            <a:endParaRPr lang="en-US" dirty="0"/>
          </a:p>
        </p:txBody>
      </p:sp>
      <p:sp>
        <p:nvSpPr>
          <p:cNvPr id="3" name="Content Placeholder 2"/>
          <p:cNvSpPr>
            <a:spLocks noGrp="1"/>
          </p:cNvSpPr>
          <p:nvPr>
            <p:ph idx="1"/>
          </p:nvPr>
        </p:nvSpPr>
        <p:spPr/>
        <p:txBody>
          <a:bodyPr/>
          <a:lstStyle/>
          <a:p>
            <a:r>
              <a:rPr lang="en-US" dirty="0" smtClean="0"/>
              <a:t>Yes or No</a:t>
            </a:r>
            <a:endParaRPr lang="en-US" dirty="0"/>
          </a:p>
        </p:txBody>
      </p:sp>
    </p:spTree>
    <p:extLst>
      <p:ext uri="{BB962C8B-B14F-4D97-AF65-F5344CB8AC3E}">
        <p14:creationId xmlns:p14="http://schemas.microsoft.com/office/powerpoint/2010/main" val="201337103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37">
      <a:dk1>
        <a:sysClr val="windowText" lastClr="000000"/>
      </a:dk1>
      <a:lt1>
        <a:sysClr val="window" lastClr="FFFFFF"/>
      </a:lt1>
      <a:dk2>
        <a:srgbClr val="005AAC"/>
      </a:dk2>
      <a:lt2>
        <a:srgbClr val="EEECE1"/>
      </a:lt2>
      <a:accent1>
        <a:srgbClr val="AE241C"/>
      </a:accent1>
      <a:accent2>
        <a:srgbClr val="BD521E"/>
      </a:accent2>
      <a:accent3>
        <a:srgbClr val="548B31"/>
      </a:accent3>
      <a:accent4>
        <a:srgbClr val="285189"/>
      </a:accent4>
      <a:accent5>
        <a:srgbClr val="938965"/>
      </a:accent5>
      <a:accent6>
        <a:srgbClr val="2D7571"/>
      </a:accent6>
      <a:hlink>
        <a:srgbClr val="002C65"/>
      </a:hlink>
      <a:folHlink>
        <a:srgbClr val="002C65"/>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Macintosh PowerPoint</Application>
  <PresentationFormat>On-screen Show (4:3)</PresentationFormat>
  <Paragraphs>202</Paragraphs>
  <Slides>28</Slides>
  <Notes>16</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2_Office Theme</vt:lpstr>
      <vt:lpstr>3_Office Theme</vt:lpstr>
      <vt:lpstr>1_Office Theme</vt:lpstr>
      <vt:lpstr>PowerPoint Presentation</vt:lpstr>
      <vt:lpstr>Current Model Enrolls Most Students into Remediation</vt:lpstr>
      <vt:lpstr>Placement Exams Don’t Predict Success</vt:lpstr>
      <vt:lpstr>New Model Enrolls Most in College</vt:lpstr>
      <vt:lpstr>A Model Pathway</vt:lpstr>
      <vt:lpstr>PowerPoint Presentation</vt:lpstr>
      <vt:lpstr>PowerPoint Presentation</vt:lpstr>
      <vt:lpstr>PowerPoint Presentation</vt:lpstr>
      <vt:lpstr>Poll: Are You in the Profession that You Anticipated When Entering College?</vt:lpstr>
      <vt:lpstr>Poll: How Many Years Since You Were An Undergrad in College? </vt:lpstr>
      <vt:lpstr>PowerPoint Presentation</vt:lpstr>
      <vt:lpstr>PowerPoint Presentation</vt:lpstr>
      <vt:lpstr>Poll: Would you like to do MATH every day of your life? </vt:lpstr>
      <vt:lpstr>PowerPoint Presentation</vt:lpstr>
      <vt:lpstr>PowerPoint Presentation</vt:lpstr>
      <vt:lpstr>PowerPoint Presentation</vt:lpstr>
      <vt:lpstr>Purpose first </vt:lpstr>
      <vt:lpstr>Audience Poll Placeholder slide </vt:lpstr>
      <vt:lpstr>Students choose where to enroll and what to study without good information</vt:lpstr>
      <vt:lpstr>More than half of all graduates regret some of their choices in college</vt:lpstr>
      <vt:lpstr>PURPOSE MATTERS to student success. Why?</vt:lpstr>
      <vt:lpstr>PURPOSE MATTERS to student success. Why?</vt:lpstr>
      <vt:lpstr>What many students experience NOW:</vt:lpstr>
      <vt:lpstr>What our research (and common sense) suggests would be better:</vt:lpstr>
      <vt:lpstr>Many stand-alone tools:</vt:lpstr>
      <vt:lpstr>PowerPoint Presentation</vt:lpstr>
      <vt:lpstr>PowerPoint Presentation</vt:lpstr>
      <vt:lpstr>Purpose first. How and why? </vt:lpstr>
    </vt:vector>
  </TitlesOfParts>
  <Company>Complete College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Johnson</dc:creator>
  <cp:lastModifiedBy>Blake Johnson</cp:lastModifiedBy>
  <cp:revision>1</cp:revision>
  <dcterms:created xsi:type="dcterms:W3CDTF">2015-10-20T15:46:14Z</dcterms:created>
  <dcterms:modified xsi:type="dcterms:W3CDTF">2015-10-20T15:46:43Z</dcterms:modified>
</cp:coreProperties>
</file>