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% 15 IU Credit Hours or More Attempted and Earned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First-time</a:t>
            </a:r>
            <a:r>
              <a:rPr lang="en-US" sz="1600" dirty="0">
                <a:solidFill>
                  <a:schemeClr val="bg1"/>
                </a:solidFill>
              </a:rPr>
              <a:t>, Full-Time Beginners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1600" baseline="0" dirty="0" smtClean="0">
                <a:solidFill>
                  <a:schemeClr val="bg1"/>
                </a:solidFill>
              </a:rPr>
              <a:t> </a:t>
            </a:r>
            <a:endParaRPr lang="en-US" sz="1600" baseline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27294157674735"/>
          <c:y val="0.15043362042509"/>
          <c:w val="0.960652401088753"/>
          <c:h val="0.622780670561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% 15 or More Attempted</c:v>
                </c:pt>
              </c:strCache>
            </c:strRef>
          </c:tx>
          <c:spPr>
            <a:solidFill>
              <a:srgbClr val="7A9F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Sheet1!$A$19:$A$28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Sheet1!$B$19:$B$28</c:f>
              <c:numCache>
                <c:formatCode>0%</c:formatCode>
                <c:ptCount val="10"/>
                <c:pt idx="0">
                  <c:v>0.210118505013674</c:v>
                </c:pt>
                <c:pt idx="1">
                  <c:v>0.22520934332305</c:v>
                </c:pt>
                <c:pt idx="2">
                  <c:v>0.244897959183673</c:v>
                </c:pt>
                <c:pt idx="3">
                  <c:v>0.225793806350451</c:v>
                </c:pt>
                <c:pt idx="4">
                  <c:v>0.291335453100159</c:v>
                </c:pt>
                <c:pt idx="5">
                  <c:v>0.287265135699374</c:v>
                </c:pt>
                <c:pt idx="6">
                  <c:v>0.269306154449236</c:v>
                </c:pt>
                <c:pt idx="7">
                  <c:v>0.284951974386339</c:v>
                </c:pt>
                <c:pt idx="8">
                  <c:v>0.507072570725707</c:v>
                </c:pt>
                <c:pt idx="9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2118764504"/>
        <c:axId val="-2094366072"/>
      </c:barChart>
      <c:catAx>
        <c:axId val="21187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</a:defRPr>
            </a:pPr>
            <a:endParaRPr lang="en-US"/>
          </a:p>
        </c:txPr>
        <c:crossAx val="-2094366072"/>
        <c:crosses val="autoZero"/>
        <c:auto val="1"/>
        <c:lblAlgn val="ctr"/>
        <c:lblOffset val="100"/>
        <c:noMultiLvlLbl val="0"/>
      </c:catAx>
      <c:valAx>
        <c:axId val="-2094366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8764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0.27</c:v>
                </c:pt>
                <c:pt idx="2">
                  <c:v>0.4</c:v>
                </c:pt>
                <c:pt idx="3">
                  <c:v>0.66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02161416"/>
        <c:axId val="-2063673560"/>
      </c:barChart>
      <c:catAx>
        <c:axId val="-210216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3673560"/>
        <c:crosses val="autoZero"/>
        <c:auto val="1"/>
        <c:lblAlgn val="ctr"/>
        <c:lblOffset val="100"/>
        <c:noMultiLvlLbl val="0"/>
      </c:catAx>
      <c:valAx>
        <c:axId val="-206367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6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9254839059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Sheet1!$B$2:$B$6</c:f>
              <c:numCache>
                <c:formatCode>"$"0.0,," M"</c:formatCode>
                <c:ptCount val="5"/>
                <c:pt idx="0">
                  <c:v>1.61144072E6</c:v>
                </c:pt>
                <c:pt idx="1">
                  <c:v>2.74638016E6</c:v>
                </c:pt>
                <c:pt idx="2">
                  <c:v>3.20555413E6</c:v>
                </c:pt>
                <c:pt idx="3">
                  <c:v>3.38749099E6</c:v>
                </c:pt>
                <c:pt idx="4">
                  <c:v>3.43947294E6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094452696"/>
        <c:axId val="-2094931960"/>
      </c:barChart>
      <c:catAx>
        <c:axId val="-209445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-2094931960"/>
        <c:crosses val="autoZero"/>
        <c:auto val="1"/>
        <c:lblAlgn val="ctr"/>
        <c:lblOffset val="100"/>
        <c:noMultiLvlLbl val="0"/>
      </c:catAx>
      <c:valAx>
        <c:axId val="-2094931960"/>
        <c:scaling>
          <c:orientation val="minMax"/>
          <c:max val="3.95539388583E6"/>
          <c:min val="0.0"/>
        </c:scaling>
        <c:delete val="1"/>
        <c:axPos val="l"/>
        <c:numFmt formatCode="&quot;$&quot;0.0,,&quot; M&quot;" sourceLinked="1"/>
        <c:majorTickMark val="out"/>
        <c:minorTickMark val="none"/>
        <c:tickLblPos val="nextTo"/>
        <c:crossAx val="-2094452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8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2203951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98445031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1163537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3396094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1806788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1751793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4" y="416994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3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30"/>
            <a:fld id="{5CC96201-275A-0447-B6BC-465BF6A90E68}" type="slidenum">
              <a:rPr lang="en-US" smtClean="0">
                <a:latin typeface="Rockwell"/>
              </a:rPr>
              <a:pPr defTabSz="457130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820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" name="Picture 19" descr="denverskyline.pn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2342"/>
            <a:ext cx="5427579" cy="6403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" y="445985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venir Heavy"/>
                <a:cs typeface="Avenir Heavy"/>
              </a:rPr>
              <a:t>Dhanfu</a:t>
            </a:r>
            <a:r>
              <a:rPr lang="en-US" sz="3600" b="1" dirty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venir Heavy"/>
                <a:cs typeface="Avenir Heavy"/>
              </a:rPr>
              <a:t>Elston</a:t>
            </a:r>
            <a:endParaRPr lang="en-US" sz="105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" y="5020539"/>
            <a:ext cx="91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venir Light"/>
                <a:cs typeface="Avenir Light"/>
              </a:rPr>
              <a:t>Vice President | Complete College America</a:t>
            </a:r>
            <a:endParaRPr lang="en-US" sz="22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4415" y="6418815"/>
            <a:ext cx="30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Rockwell Extra Bold"/>
                <a:cs typeface="Rockwell Extra Bold"/>
              </a:rPr>
              <a:t>COMPLETE COLLEGE</a:t>
            </a:r>
            <a:endParaRPr lang="en-US" b="1" dirty="0">
              <a:solidFill>
                <a:prstClr val="white"/>
              </a:solidFill>
              <a:latin typeface="Rockwell Extra Bold"/>
              <a:cs typeface="Rockwell Extra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8155" y="6418815"/>
            <a:ext cx="124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/>
                <a:cs typeface="Times New Roman"/>
              </a:rPr>
              <a:t>AMERICA</a:t>
            </a:r>
            <a:endParaRPr lang="en-US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91" y="1161212"/>
            <a:ext cx="9165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FIFTEEN TO</a:t>
            </a:r>
          </a:p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FINISH</a:t>
            </a:r>
            <a:endParaRPr lang="en-US" sz="6600" b="1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84422" y="4219231"/>
            <a:ext cx="5775158" cy="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" y="3070984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i="1" dirty="0">
                <a:solidFill>
                  <a:prstClr val="white"/>
                </a:solidFill>
                <a:latin typeface="Avenir Light"/>
                <a:cs typeface="Avenir Light"/>
              </a:rPr>
              <a:t>Enrollments and Common Cents</a:t>
            </a:r>
            <a:endParaRPr lang="en-US" sz="4600" i="1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011304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1" name="Picture 10" descr="CCA_Oct5-1&amp;2_FINA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15" y="708013"/>
            <a:ext cx="4121636" cy="53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960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3</a:t>
            </a:fld>
            <a:endParaRPr lang="en-US" dirty="0">
              <a:latin typeface="Rockwel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744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/>
            <a:r>
              <a:rPr lang="en-US" sz="4000" dirty="0">
                <a:solidFill>
                  <a:srgbClr val="FFFFFF"/>
                </a:solidFill>
                <a:latin typeface="Rockwell"/>
              </a:rPr>
              <a:t>Fifteen to Finish</a:t>
            </a:r>
          </a:p>
        </p:txBody>
      </p:sp>
      <p:sp>
        <p:nvSpPr>
          <p:cNvPr id="98" name="Freeform 188"/>
          <p:cNvSpPr>
            <a:spLocks noEditPoints="1"/>
          </p:cNvSpPr>
          <p:nvPr/>
        </p:nvSpPr>
        <p:spPr bwMode="auto">
          <a:xfrm>
            <a:off x="1427593" y="4621470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Freeform 191"/>
          <p:cNvSpPr>
            <a:spLocks/>
          </p:cNvSpPr>
          <p:nvPr/>
        </p:nvSpPr>
        <p:spPr bwMode="auto">
          <a:xfrm>
            <a:off x="4255960" y="5520605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Freeform 192"/>
          <p:cNvSpPr>
            <a:spLocks/>
          </p:cNvSpPr>
          <p:nvPr/>
        </p:nvSpPr>
        <p:spPr bwMode="auto">
          <a:xfrm>
            <a:off x="4123935" y="5416085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Freeform 193"/>
          <p:cNvSpPr>
            <a:spLocks/>
          </p:cNvSpPr>
          <p:nvPr/>
        </p:nvSpPr>
        <p:spPr bwMode="auto">
          <a:xfrm>
            <a:off x="4187201" y="5436709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Freeform 194"/>
          <p:cNvSpPr>
            <a:spLocks/>
          </p:cNvSpPr>
          <p:nvPr/>
        </p:nvSpPr>
        <p:spPr bwMode="auto">
          <a:xfrm>
            <a:off x="4150066" y="5449087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Freeform 195"/>
          <p:cNvSpPr>
            <a:spLocks/>
          </p:cNvSpPr>
          <p:nvPr/>
        </p:nvSpPr>
        <p:spPr bwMode="auto">
          <a:xfrm>
            <a:off x="4188575" y="5483474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Freeform 196"/>
          <p:cNvSpPr>
            <a:spLocks/>
          </p:cNvSpPr>
          <p:nvPr/>
        </p:nvSpPr>
        <p:spPr bwMode="auto">
          <a:xfrm>
            <a:off x="4024916" y="5362445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Freeform 197"/>
          <p:cNvSpPr>
            <a:spLocks/>
          </p:cNvSpPr>
          <p:nvPr/>
        </p:nvSpPr>
        <p:spPr bwMode="auto">
          <a:xfrm>
            <a:off x="3868134" y="5306061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Freeform 198"/>
          <p:cNvSpPr>
            <a:spLocks/>
          </p:cNvSpPr>
          <p:nvPr/>
        </p:nvSpPr>
        <p:spPr bwMode="auto">
          <a:xfrm>
            <a:off x="3820002" y="5328065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2080500" y="21851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2080500" y="21851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2394057" y="28246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Freeform 106"/>
          <p:cNvSpPr>
            <a:spLocks/>
          </p:cNvSpPr>
          <p:nvPr/>
        </p:nvSpPr>
        <p:spPr bwMode="auto">
          <a:xfrm>
            <a:off x="2394057" y="28246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Freeform 107"/>
          <p:cNvSpPr>
            <a:spLocks/>
          </p:cNvSpPr>
          <p:nvPr/>
        </p:nvSpPr>
        <p:spPr bwMode="auto">
          <a:xfrm>
            <a:off x="2753006" y="36071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Freeform 108"/>
          <p:cNvSpPr>
            <a:spLocks/>
          </p:cNvSpPr>
          <p:nvPr/>
        </p:nvSpPr>
        <p:spPr bwMode="auto">
          <a:xfrm>
            <a:off x="2753006" y="36071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Freeform 109"/>
          <p:cNvSpPr>
            <a:spLocks/>
          </p:cNvSpPr>
          <p:nvPr/>
        </p:nvSpPr>
        <p:spPr bwMode="auto">
          <a:xfrm>
            <a:off x="2776386" y="1977479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Freeform 110"/>
          <p:cNvSpPr>
            <a:spLocks/>
          </p:cNvSpPr>
          <p:nvPr/>
        </p:nvSpPr>
        <p:spPr bwMode="auto">
          <a:xfrm>
            <a:off x="2776386" y="1977479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Freeform 111"/>
          <p:cNvSpPr>
            <a:spLocks/>
          </p:cNvSpPr>
          <p:nvPr/>
        </p:nvSpPr>
        <p:spPr bwMode="auto">
          <a:xfrm>
            <a:off x="2945543" y="29470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Freeform 112"/>
          <p:cNvSpPr>
            <a:spLocks/>
          </p:cNvSpPr>
          <p:nvPr/>
        </p:nvSpPr>
        <p:spPr bwMode="auto">
          <a:xfrm>
            <a:off x="2945543" y="29470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Freeform 113"/>
          <p:cNvSpPr>
            <a:spLocks/>
          </p:cNvSpPr>
          <p:nvPr/>
        </p:nvSpPr>
        <p:spPr bwMode="auto">
          <a:xfrm>
            <a:off x="3026681" y="19953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Freeform 114"/>
          <p:cNvSpPr>
            <a:spLocks/>
          </p:cNvSpPr>
          <p:nvPr/>
        </p:nvSpPr>
        <p:spPr bwMode="auto">
          <a:xfrm>
            <a:off x="3026681" y="19953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Freeform 115"/>
          <p:cNvSpPr>
            <a:spLocks/>
          </p:cNvSpPr>
          <p:nvPr/>
        </p:nvSpPr>
        <p:spPr bwMode="auto">
          <a:xfrm>
            <a:off x="3334744" y="25963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Freeform 116"/>
          <p:cNvSpPr>
            <a:spLocks/>
          </p:cNvSpPr>
          <p:nvPr/>
        </p:nvSpPr>
        <p:spPr bwMode="auto">
          <a:xfrm>
            <a:off x="3334744" y="25963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Freeform 117"/>
          <p:cNvSpPr>
            <a:spLocks/>
          </p:cNvSpPr>
          <p:nvPr/>
        </p:nvSpPr>
        <p:spPr bwMode="auto">
          <a:xfrm>
            <a:off x="3371874" y="36869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Freeform 118"/>
          <p:cNvSpPr>
            <a:spLocks/>
          </p:cNvSpPr>
          <p:nvPr/>
        </p:nvSpPr>
        <p:spPr bwMode="auto">
          <a:xfrm>
            <a:off x="3371874" y="36869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Freeform 119"/>
          <p:cNvSpPr>
            <a:spLocks/>
          </p:cNvSpPr>
          <p:nvPr/>
        </p:nvSpPr>
        <p:spPr bwMode="auto">
          <a:xfrm>
            <a:off x="3465393" y="31533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Freeform 120"/>
          <p:cNvSpPr>
            <a:spLocks/>
          </p:cNvSpPr>
          <p:nvPr/>
        </p:nvSpPr>
        <p:spPr bwMode="auto">
          <a:xfrm>
            <a:off x="3465393" y="31533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Freeform 121"/>
          <p:cNvSpPr>
            <a:spLocks/>
          </p:cNvSpPr>
          <p:nvPr/>
        </p:nvSpPr>
        <p:spPr bwMode="auto">
          <a:xfrm>
            <a:off x="4033378" y="2934668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Freeform 122"/>
          <p:cNvSpPr>
            <a:spLocks/>
          </p:cNvSpPr>
          <p:nvPr/>
        </p:nvSpPr>
        <p:spPr bwMode="auto">
          <a:xfrm>
            <a:off x="4024916" y="2926416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Freeform 123"/>
          <p:cNvSpPr>
            <a:spLocks/>
          </p:cNvSpPr>
          <p:nvPr/>
        </p:nvSpPr>
        <p:spPr bwMode="auto">
          <a:xfrm>
            <a:off x="4051259" y="254546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Freeform 124"/>
          <p:cNvSpPr>
            <a:spLocks/>
          </p:cNvSpPr>
          <p:nvPr/>
        </p:nvSpPr>
        <p:spPr bwMode="auto">
          <a:xfrm>
            <a:off x="4051259" y="254546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Freeform 125"/>
          <p:cNvSpPr>
            <a:spLocks/>
          </p:cNvSpPr>
          <p:nvPr/>
        </p:nvSpPr>
        <p:spPr bwMode="auto">
          <a:xfrm>
            <a:off x="4082886" y="21411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Freeform 126"/>
          <p:cNvSpPr>
            <a:spLocks/>
          </p:cNvSpPr>
          <p:nvPr/>
        </p:nvSpPr>
        <p:spPr bwMode="auto">
          <a:xfrm>
            <a:off x="4082886" y="21411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Freeform 127"/>
          <p:cNvSpPr>
            <a:spLocks/>
          </p:cNvSpPr>
          <p:nvPr/>
        </p:nvSpPr>
        <p:spPr bwMode="auto">
          <a:xfrm>
            <a:off x="4096640" y="37474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Freeform 128"/>
          <p:cNvSpPr>
            <a:spLocks/>
          </p:cNvSpPr>
          <p:nvPr/>
        </p:nvSpPr>
        <p:spPr bwMode="auto">
          <a:xfrm>
            <a:off x="4096640" y="37474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Freeform 129"/>
          <p:cNvSpPr>
            <a:spLocks/>
          </p:cNvSpPr>
          <p:nvPr/>
        </p:nvSpPr>
        <p:spPr bwMode="auto">
          <a:xfrm>
            <a:off x="4206664" y="33499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Freeform 130"/>
          <p:cNvSpPr>
            <a:spLocks/>
          </p:cNvSpPr>
          <p:nvPr/>
        </p:nvSpPr>
        <p:spPr bwMode="auto">
          <a:xfrm>
            <a:off x="4206664" y="33499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Freeform 131"/>
          <p:cNvSpPr>
            <a:spLocks/>
          </p:cNvSpPr>
          <p:nvPr/>
        </p:nvSpPr>
        <p:spPr bwMode="auto">
          <a:xfrm>
            <a:off x="4711388" y="21122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Freeform 132"/>
          <p:cNvSpPr>
            <a:spLocks/>
          </p:cNvSpPr>
          <p:nvPr/>
        </p:nvSpPr>
        <p:spPr bwMode="auto">
          <a:xfrm>
            <a:off x="4711388" y="21122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Freeform 133"/>
          <p:cNvSpPr>
            <a:spLocks/>
          </p:cNvSpPr>
          <p:nvPr/>
        </p:nvSpPr>
        <p:spPr bwMode="auto">
          <a:xfrm>
            <a:off x="4770520" y="2876904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Freeform 134"/>
          <p:cNvSpPr>
            <a:spLocks/>
          </p:cNvSpPr>
          <p:nvPr/>
        </p:nvSpPr>
        <p:spPr bwMode="auto">
          <a:xfrm>
            <a:off x="4770520" y="2876904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Freeform 135"/>
          <p:cNvSpPr>
            <a:spLocks/>
          </p:cNvSpPr>
          <p:nvPr/>
        </p:nvSpPr>
        <p:spPr bwMode="auto">
          <a:xfrm>
            <a:off x="4858537" y="326335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Freeform 136"/>
          <p:cNvSpPr>
            <a:spLocks/>
          </p:cNvSpPr>
          <p:nvPr/>
        </p:nvSpPr>
        <p:spPr bwMode="auto">
          <a:xfrm>
            <a:off x="4858537" y="326335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Freeform 137"/>
          <p:cNvSpPr>
            <a:spLocks/>
          </p:cNvSpPr>
          <p:nvPr/>
        </p:nvSpPr>
        <p:spPr bwMode="auto">
          <a:xfrm>
            <a:off x="4986439" y="380933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Freeform 138"/>
          <p:cNvSpPr>
            <a:spLocks/>
          </p:cNvSpPr>
          <p:nvPr/>
        </p:nvSpPr>
        <p:spPr bwMode="auto">
          <a:xfrm>
            <a:off x="4986439" y="380933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Freeform 139"/>
          <p:cNvSpPr>
            <a:spLocks/>
          </p:cNvSpPr>
          <p:nvPr/>
        </p:nvSpPr>
        <p:spPr bwMode="auto">
          <a:xfrm>
            <a:off x="5287620" y="2985550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Freeform 140"/>
          <p:cNvSpPr>
            <a:spLocks/>
          </p:cNvSpPr>
          <p:nvPr/>
        </p:nvSpPr>
        <p:spPr bwMode="auto">
          <a:xfrm>
            <a:off x="5287620" y="2985550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Freeform 141"/>
          <p:cNvSpPr>
            <a:spLocks/>
          </p:cNvSpPr>
          <p:nvPr/>
        </p:nvSpPr>
        <p:spPr bwMode="auto">
          <a:xfrm>
            <a:off x="5456783" y="36896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Freeform 142"/>
          <p:cNvSpPr>
            <a:spLocks/>
          </p:cNvSpPr>
          <p:nvPr/>
        </p:nvSpPr>
        <p:spPr bwMode="auto">
          <a:xfrm>
            <a:off x="5456783" y="36896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Freeform 143"/>
          <p:cNvSpPr>
            <a:spLocks/>
          </p:cNvSpPr>
          <p:nvPr/>
        </p:nvSpPr>
        <p:spPr bwMode="auto">
          <a:xfrm>
            <a:off x="5537920" y="339950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Freeform 144"/>
          <p:cNvSpPr>
            <a:spLocks/>
          </p:cNvSpPr>
          <p:nvPr/>
        </p:nvSpPr>
        <p:spPr bwMode="auto">
          <a:xfrm>
            <a:off x="5537920" y="339950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Freeform 145"/>
          <p:cNvSpPr>
            <a:spLocks/>
          </p:cNvSpPr>
          <p:nvPr/>
        </p:nvSpPr>
        <p:spPr bwMode="auto">
          <a:xfrm>
            <a:off x="5661697" y="30488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Freeform 146"/>
          <p:cNvSpPr>
            <a:spLocks/>
          </p:cNvSpPr>
          <p:nvPr/>
        </p:nvSpPr>
        <p:spPr bwMode="auto">
          <a:xfrm>
            <a:off x="5661697" y="30488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Freeform 147"/>
          <p:cNvSpPr>
            <a:spLocks noEditPoints="1"/>
          </p:cNvSpPr>
          <p:nvPr/>
        </p:nvSpPr>
        <p:spPr bwMode="auto">
          <a:xfrm>
            <a:off x="5686449" y="3963364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Freeform 148"/>
          <p:cNvSpPr>
            <a:spLocks/>
          </p:cNvSpPr>
          <p:nvPr/>
        </p:nvSpPr>
        <p:spPr bwMode="auto">
          <a:xfrm>
            <a:off x="5936748" y="295667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Freeform 149"/>
          <p:cNvSpPr>
            <a:spLocks/>
          </p:cNvSpPr>
          <p:nvPr/>
        </p:nvSpPr>
        <p:spPr bwMode="auto">
          <a:xfrm>
            <a:off x="5936748" y="295667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Freeform 150"/>
          <p:cNvSpPr>
            <a:spLocks/>
          </p:cNvSpPr>
          <p:nvPr/>
        </p:nvSpPr>
        <p:spPr bwMode="auto">
          <a:xfrm>
            <a:off x="5964252" y="39262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Freeform 151"/>
          <p:cNvSpPr>
            <a:spLocks/>
          </p:cNvSpPr>
          <p:nvPr/>
        </p:nvSpPr>
        <p:spPr bwMode="auto">
          <a:xfrm>
            <a:off x="5964252" y="39262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Freeform 152"/>
          <p:cNvSpPr>
            <a:spLocks/>
          </p:cNvSpPr>
          <p:nvPr/>
        </p:nvSpPr>
        <p:spPr bwMode="auto">
          <a:xfrm>
            <a:off x="6220053" y="31354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Freeform 153"/>
          <p:cNvSpPr>
            <a:spLocks/>
          </p:cNvSpPr>
          <p:nvPr/>
        </p:nvSpPr>
        <p:spPr bwMode="auto">
          <a:xfrm>
            <a:off x="6220053" y="31354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Freeform 154"/>
          <p:cNvSpPr>
            <a:spLocks/>
          </p:cNvSpPr>
          <p:nvPr/>
        </p:nvSpPr>
        <p:spPr bwMode="auto">
          <a:xfrm>
            <a:off x="6213177" y="38725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Freeform 155"/>
          <p:cNvSpPr>
            <a:spLocks/>
          </p:cNvSpPr>
          <p:nvPr/>
        </p:nvSpPr>
        <p:spPr bwMode="auto">
          <a:xfrm>
            <a:off x="6213177" y="38725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Freeform 156"/>
          <p:cNvSpPr>
            <a:spLocks/>
          </p:cNvSpPr>
          <p:nvPr/>
        </p:nvSpPr>
        <p:spPr bwMode="auto">
          <a:xfrm>
            <a:off x="6350703" y="285490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Freeform 157"/>
          <p:cNvSpPr>
            <a:spLocks/>
          </p:cNvSpPr>
          <p:nvPr/>
        </p:nvSpPr>
        <p:spPr bwMode="auto">
          <a:xfrm>
            <a:off x="6350703" y="285490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Freeform 158"/>
          <p:cNvSpPr>
            <a:spLocks/>
          </p:cNvSpPr>
          <p:nvPr/>
        </p:nvSpPr>
        <p:spPr bwMode="auto">
          <a:xfrm>
            <a:off x="6876055" y="31409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Freeform 159"/>
          <p:cNvSpPr>
            <a:spLocks/>
          </p:cNvSpPr>
          <p:nvPr/>
        </p:nvSpPr>
        <p:spPr bwMode="auto">
          <a:xfrm>
            <a:off x="6876055" y="31409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Freeform 160"/>
          <p:cNvSpPr>
            <a:spLocks/>
          </p:cNvSpPr>
          <p:nvPr/>
        </p:nvSpPr>
        <p:spPr bwMode="auto">
          <a:xfrm>
            <a:off x="6943443" y="2373557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Freeform 161"/>
          <p:cNvSpPr>
            <a:spLocks/>
          </p:cNvSpPr>
          <p:nvPr/>
        </p:nvSpPr>
        <p:spPr bwMode="auto">
          <a:xfrm>
            <a:off x="6943443" y="2373557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Freeform 162"/>
          <p:cNvSpPr>
            <a:spLocks noEditPoints="1"/>
          </p:cNvSpPr>
          <p:nvPr/>
        </p:nvSpPr>
        <p:spPr bwMode="auto">
          <a:xfrm>
            <a:off x="6141666" y="3253729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Freeform 163"/>
          <p:cNvSpPr>
            <a:spLocks noEditPoints="1"/>
          </p:cNvSpPr>
          <p:nvPr/>
        </p:nvSpPr>
        <p:spPr bwMode="auto">
          <a:xfrm>
            <a:off x="6506111" y="3164337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Freeform 164"/>
          <p:cNvSpPr>
            <a:spLocks/>
          </p:cNvSpPr>
          <p:nvPr/>
        </p:nvSpPr>
        <p:spPr bwMode="auto">
          <a:xfrm>
            <a:off x="7027335" y="276963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Freeform 165"/>
          <p:cNvSpPr>
            <a:spLocks/>
          </p:cNvSpPr>
          <p:nvPr/>
        </p:nvSpPr>
        <p:spPr bwMode="auto">
          <a:xfrm>
            <a:off x="7027335" y="276963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Freeform 166"/>
          <p:cNvSpPr>
            <a:spLocks/>
          </p:cNvSpPr>
          <p:nvPr/>
        </p:nvSpPr>
        <p:spPr bwMode="auto">
          <a:xfrm>
            <a:off x="7076848" y="2325422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Freeform 167"/>
          <p:cNvSpPr>
            <a:spLocks/>
          </p:cNvSpPr>
          <p:nvPr/>
        </p:nvSpPr>
        <p:spPr bwMode="auto">
          <a:xfrm>
            <a:off x="7076848" y="2325422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Freeform 168"/>
          <p:cNvSpPr>
            <a:spLocks noEditPoints="1"/>
          </p:cNvSpPr>
          <p:nvPr/>
        </p:nvSpPr>
        <p:spPr bwMode="auto">
          <a:xfrm>
            <a:off x="7188244" y="2761384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Freeform 169"/>
          <p:cNvSpPr>
            <a:spLocks noEditPoints="1"/>
          </p:cNvSpPr>
          <p:nvPr/>
        </p:nvSpPr>
        <p:spPr bwMode="auto">
          <a:xfrm>
            <a:off x="2011737" y="2718745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Freeform 170"/>
          <p:cNvSpPr>
            <a:spLocks noEditPoints="1"/>
          </p:cNvSpPr>
          <p:nvPr/>
        </p:nvSpPr>
        <p:spPr bwMode="auto">
          <a:xfrm>
            <a:off x="2263411" y="1857833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Freeform 172"/>
          <p:cNvSpPr>
            <a:spLocks noEditPoints="1"/>
          </p:cNvSpPr>
          <p:nvPr/>
        </p:nvSpPr>
        <p:spPr bwMode="auto">
          <a:xfrm>
            <a:off x="3649681" y="3802459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Freeform 173"/>
          <p:cNvSpPr>
            <a:spLocks noEditPoints="1"/>
          </p:cNvSpPr>
          <p:nvPr/>
        </p:nvSpPr>
        <p:spPr bwMode="auto">
          <a:xfrm>
            <a:off x="5062080" y="4281051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Freeform 174"/>
          <p:cNvSpPr>
            <a:spLocks noEditPoints="1"/>
          </p:cNvSpPr>
          <p:nvPr/>
        </p:nvSpPr>
        <p:spPr bwMode="auto">
          <a:xfrm>
            <a:off x="5117089" y="2237404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Freeform 175"/>
          <p:cNvSpPr>
            <a:spLocks noEditPoints="1"/>
          </p:cNvSpPr>
          <p:nvPr/>
        </p:nvSpPr>
        <p:spPr bwMode="auto">
          <a:xfrm>
            <a:off x="5341256" y="3990873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Freeform 176"/>
          <p:cNvSpPr>
            <a:spLocks noEditPoints="1"/>
          </p:cNvSpPr>
          <p:nvPr/>
        </p:nvSpPr>
        <p:spPr bwMode="auto">
          <a:xfrm>
            <a:off x="5733207" y="2513836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Freeform 177"/>
          <p:cNvSpPr>
            <a:spLocks noEditPoints="1"/>
          </p:cNvSpPr>
          <p:nvPr/>
        </p:nvSpPr>
        <p:spPr bwMode="auto">
          <a:xfrm>
            <a:off x="5341256" y="2324045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Freeform 178"/>
          <p:cNvSpPr>
            <a:spLocks noEditPoints="1"/>
          </p:cNvSpPr>
          <p:nvPr/>
        </p:nvSpPr>
        <p:spPr bwMode="auto">
          <a:xfrm>
            <a:off x="5800595" y="4459839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Freeform 179"/>
          <p:cNvSpPr>
            <a:spLocks noEditPoints="1"/>
          </p:cNvSpPr>
          <p:nvPr/>
        </p:nvSpPr>
        <p:spPr bwMode="auto">
          <a:xfrm>
            <a:off x="6900810" y="2925035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Freeform 180"/>
          <p:cNvSpPr>
            <a:spLocks noEditPoints="1"/>
          </p:cNvSpPr>
          <p:nvPr/>
        </p:nvSpPr>
        <p:spPr bwMode="auto">
          <a:xfrm>
            <a:off x="6110034" y="3581039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Freeform 181"/>
          <p:cNvSpPr>
            <a:spLocks noEditPoints="1"/>
          </p:cNvSpPr>
          <p:nvPr/>
        </p:nvSpPr>
        <p:spPr bwMode="auto">
          <a:xfrm>
            <a:off x="6416716" y="2417562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Freeform 182"/>
          <p:cNvSpPr>
            <a:spLocks noEditPoints="1"/>
          </p:cNvSpPr>
          <p:nvPr/>
        </p:nvSpPr>
        <p:spPr bwMode="auto">
          <a:xfrm>
            <a:off x="7023210" y="2632107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Freeform 183"/>
          <p:cNvSpPr>
            <a:spLocks noEditPoints="1"/>
          </p:cNvSpPr>
          <p:nvPr/>
        </p:nvSpPr>
        <p:spPr bwMode="auto">
          <a:xfrm>
            <a:off x="7138734" y="1989859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pPr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6" name="Picture 285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92" r="40634"/>
          <a:stretch/>
        </p:blipFill>
        <p:spPr>
          <a:xfrm>
            <a:off x="424805" y="262627"/>
            <a:ext cx="767667" cy="735426"/>
          </a:xfrm>
          <a:prstGeom prst="rect">
            <a:avLst/>
          </a:prstGeom>
        </p:spPr>
      </p:pic>
      <p:cxnSp>
        <p:nvCxnSpPr>
          <p:cNvPr id="282" name="Straight Connector 281"/>
          <p:cNvCxnSpPr/>
          <p:nvPr/>
        </p:nvCxnSpPr>
        <p:spPr>
          <a:xfrm>
            <a:off x="6799544" y="3300014"/>
            <a:ext cx="334149" cy="330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7114780" y="3164337"/>
            <a:ext cx="593084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/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285" name="Rectangle 284"/>
          <p:cNvSpPr/>
          <p:nvPr/>
        </p:nvSpPr>
        <p:spPr>
          <a:xfrm rot="5400000">
            <a:off x="6767052" y="3285577"/>
            <a:ext cx="27430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16323" y="5945649"/>
            <a:ext cx="170533" cy="1664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73100" y="5883456"/>
            <a:ext cx="2404915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/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States with Campus-Based Initiatives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11941" y="5545621"/>
            <a:ext cx="170533" cy="166407"/>
          </a:xfrm>
          <a:prstGeom prst="rect">
            <a:avLst/>
          </a:prstGeom>
          <a:solidFill>
            <a:srgbClr val="BF000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68720" y="5483428"/>
            <a:ext cx="2409294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/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Statewide Initiatives</a:t>
            </a:r>
          </a:p>
        </p:txBody>
      </p:sp>
    </p:spTree>
    <p:extLst>
      <p:ext uri="{BB962C8B-B14F-4D97-AF65-F5344CB8AC3E}">
        <p14:creationId xmlns:p14="http://schemas.microsoft.com/office/powerpoint/2010/main" val="256257526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4123"/>
            <a:ext cx="9144000" cy="990600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15 or More Credit Hours Attempted and Completed - Fall Semester 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03976"/>
              </p:ext>
            </p:extLst>
          </p:nvPr>
        </p:nvGraphicFramePr>
        <p:xfrm>
          <a:off x="149124" y="13716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7270" y="6303906"/>
            <a:ext cx="867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A9FBD"/>
                </a:solidFill>
                <a:latin typeface="Avenir Light"/>
                <a:cs typeface="Avenir Light"/>
              </a:rPr>
              <a:t>Indiana University Purdue University - Indianapolis</a:t>
            </a:r>
            <a:endParaRPr lang="en-US" dirty="0">
              <a:solidFill>
                <a:srgbClr val="7A9FBD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09470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4123"/>
            <a:ext cx="9144000" cy="990600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% First-Time, Full-Time Students Enrolled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in 15+ Credit Hours (1</a:t>
            </a:r>
            <a:r>
              <a:rPr lang="en-US" baseline="30000" dirty="0" smtClean="0">
                <a:solidFill>
                  <a:prstClr val="white"/>
                </a:solidFill>
                <a:latin typeface="Avenir Book"/>
                <a:cs typeface="Avenir Book"/>
              </a:rPr>
              <a:t>st</a:t>
            </a:r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 Semester)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52425"/>
              </p:ext>
            </p:extLst>
          </p:nvPr>
        </p:nvGraphicFramePr>
        <p:xfrm>
          <a:off x="457200" y="1377894"/>
          <a:ext cx="8289925" cy="492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1" y="1728537"/>
            <a:ext cx="2705542" cy="12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931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4123"/>
            <a:ext cx="9144000" cy="990600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At every level of academic preparation, students taking 15 hours had higher GPAs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pic>
        <p:nvPicPr>
          <p:cNvPr id="6" name="Content Placeholder 4" descr="Screen Shot 2015-04-16 at 2.42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417638"/>
            <a:ext cx="8289468" cy="49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729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4123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Projected Enrollment Revenue Opportunity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4686841"/>
              </p:ext>
            </p:extLst>
          </p:nvPr>
        </p:nvGraphicFramePr>
        <p:xfrm>
          <a:off x="762001" y="1510631"/>
          <a:ext cx="6944285" cy="494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1a"/>
          <p:cNvSpPr txBox="1">
            <a:spLocks/>
          </p:cNvSpPr>
          <p:nvPr/>
        </p:nvSpPr>
        <p:spPr>
          <a:xfrm>
            <a:off x="2519022" y="965953"/>
            <a:ext cx="4857422" cy="377539"/>
          </a:xfrm>
          <a:prstGeom prst="rect">
            <a:avLst/>
          </a:prstGeom>
        </p:spPr>
        <p:txBody>
          <a:bodyPr/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BD521E"/>
              </a:buClr>
              <a:buFont typeface="Wingdings" charset="2"/>
              <a:buNone/>
            </a:pPr>
            <a:r>
              <a:rPr lang="en-US" sz="2400" u="sng" dirty="0" smtClean="0">
                <a:solidFill>
                  <a:prstClr val="white"/>
                </a:solidFill>
                <a:latin typeface="Rockwell"/>
              </a:rPr>
              <a:t>Revenue Gains vs. Baseline</a:t>
            </a:r>
            <a:r>
              <a:rPr lang="en-US" sz="4000" u="sng" dirty="0" smtClean="0">
                <a:solidFill>
                  <a:prstClr val="white"/>
                </a:solidFill>
                <a:latin typeface="Rockwell"/>
              </a:rPr>
              <a:t/>
            </a:r>
            <a:br>
              <a:rPr lang="en-US" sz="4000" u="sng" dirty="0" smtClean="0">
                <a:solidFill>
                  <a:prstClr val="white"/>
                </a:solidFill>
                <a:latin typeface="Rockwell"/>
              </a:rPr>
            </a:br>
            <a:endParaRPr lang="en-US" sz="4000" u="sng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6286" y="2465829"/>
            <a:ext cx="1038133" cy="54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130">
              <a:spcBef>
                <a:spcPts val="331"/>
              </a:spcBef>
            </a:pPr>
            <a:r>
              <a:rPr lang="en-US" sz="6000" b="1" dirty="0">
                <a:solidFill>
                  <a:prstClr val="white"/>
                </a:solidFill>
                <a:latin typeface="Rockwell"/>
              </a:rPr>
              <a:t>19</a:t>
            </a:r>
            <a:endParaRPr lang="en-US" sz="3600" b="1" dirty="0">
              <a:solidFill>
                <a:prstClr val="white"/>
              </a:solidFill>
              <a:latin typeface="Rockwel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17511"/>
              </p:ext>
            </p:extLst>
          </p:nvPr>
        </p:nvGraphicFramePr>
        <p:xfrm>
          <a:off x="364395" y="2739356"/>
          <a:ext cx="1937905" cy="8563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03342"/>
                <a:gridCol w="1134563"/>
              </a:tblGrid>
              <a:tr h="140746">
                <a:tc gridSpan="2"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FFFF"/>
                          </a:solidFill>
                        </a:rPr>
                        <a:t>Retention Improvement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746">
                <a:tc>
                  <a:txBody>
                    <a:bodyPr/>
                    <a:lstStyle/>
                    <a:p>
                      <a:r>
                        <a:rPr lang="en-US" sz="800" smtClean="0">
                          <a:solidFill>
                            <a:srgbClr val="FFFFFF"/>
                          </a:solidFill>
                        </a:rPr>
                        <a:t>0-29 credits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FFFF"/>
                          </a:solidFill>
                        </a:rPr>
                        <a:t>4.7% total over 1 year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715">
                <a:tc>
                  <a:txBody>
                    <a:bodyPr/>
                    <a:lstStyle/>
                    <a:p>
                      <a:pPr marL="0" marR="0" indent="0" algn="l" defTabSz="10188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mtClean="0">
                          <a:solidFill>
                            <a:srgbClr val="FFFFFF"/>
                          </a:solidFill>
                        </a:rPr>
                        <a:t>30-59 credits</a:t>
                      </a:r>
                      <a:endParaRPr lang="en-US" sz="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FFFF"/>
                          </a:solidFill>
                        </a:rPr>
                        <a:t>0% total over 1 year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15">
                <a:tc>
                  <a:txBody>
                    <a:bodyPr/>
                    <a:lstStyle/>
                    <a:p>
                      <a:pPr marL="0" marR="0" indent="0" algn="l" defTabSz="10188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FFFFFF"/>
                          </a:solidFill>
                        </a:rPr>
                        <a:t>60-89 credits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smtClean="0">
                          <a:solidFill>
                            <a:srgbClr val="FFFFFF"/>
                          </a:solidFill>
                        </a:rPr>
                        <a:t>0% total over 1 year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715">
                <a:tc>
                  <a:txBody>
                    <a:bodyPr/>
                    <a:lstStyle/>
                    <a:p>
                      <a:pPr marL="0" marR="0" indent="0" algn="l" defTabSz="10188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mtClean="0">
                          <a:solidFill>
                            <a:srgbClr val="FFFFFF"/>
                          </a:solidFill>
                        </a:rPr>
                        <a:t>90-119 credits</a:t>
                      </a:r>
                      <a:endParaRPr lang="en-US" sz="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FFFF"/>
                          </a:solidFill>
                        </a:rPr>
                        <a:t>0% total over 1 year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746">
                <a:tc>
                  <a:txBody>
                    <a:bodyPr/>
                    <a:lstStyle/>
                    <a:p>
                      <a:pPr marL="0" marR="0" indent="0" algn="l" defTabSz="10188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mtClean="0">
                          <a:solidFill>
                            <a:srgbClr val="FFFFFF"/>
                          </a:solidFill>
                        </a:rPr>
                        <a:t>120+ credits</a:t>
                      </a:r>
                      <a:endParaRPr lang="en-US" sz="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FFFF"/>
                          </a:solidFill>
                        </a:rPr>
                        <a:t>0% total over 1 year</a:t>
                      </a:r>
                      <a:endParaRPr lang="en-US" sz="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14158"/>
              </p:ext>
            </p:extLst>
          </p:nvPr>
        </p:nvGraphicFramePr>
        <p:xfrm>
          <a:off x="364395" y="1870649"/>
          <a:ext cx="1801835" cy="640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8492"/>
                <a:gridCol w="623343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10188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Net Revenue Per Student: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$10,565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marL="0" marR="0" indent="0" algn="l" defTabSz="10188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</a:rPr>
                        <a:t>(net tuition and fees</a:t>
                      </a:r>
                      <a:r>
                        <a:rPr lang="en-US" sz="900" baseline="0" dirty="0" smtClean="0">
                          <a:solidFill>
                            <a:srgbClr val="FFFFFF"/>
                          </a:solidFill>
                        </a:rPr>
                        <a:t> plus state appropriations)</a:t>
                      </a:r>
                      <a:endParaRPr lang="en-US" sz="9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51668"/>
              </p:ext>
            </p:extLst>
          </p:nvPr>
        </p:nvGraphicFramePr>
        <p:xfrm>
          <a:off x="364394" y="1133092"/>
          <a:ext cx="2154628" cy="54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71722"/>
                <a:gridCol w="1182906"/>
              </a:tblGrid>
              <a:tr h="182880">
                <a:tc gridSpan="2">
                  <a:txBody>
                    <a:bodyPr/>
                    <a:lstStyle/>
                    <a:p>
                      <a:r>
                        <a:rPr lang="en-US" sz="1200" u="sng" dirty="0" smtClean="0">
                          <a:solidFill>
                            <a:srgbClr val="FFFFFF"/>
                          </a:solidFill>
                        </a:rPr>
                        <a:t>Model Inputs:</a:t>
                      </a:r>
                      <a:endParaRPr lang="en-US" sz="1200" u="sng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Total Enrollment: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8,639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4795" y="3048153"/>
            <a:ext cx="1253408" cy="1466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130">
              <a:spcBef>
                <a:spcPts val="331"/>
              </a:spcBef>
            </a:pPr>
            <a:r>
              <a:rPr lang="en-US" sz="2100" b="1" dirty="0">
                <a:solidFill>
                  <a:srgbClr val="FFFFFF"/>
                </a:solidFill>
                <a:latin typeface="Rockwell"/>
              </a:rPr>
              <a:t> </a:t>
            </a:r>
            <a:r>
              <a:rPr lang="en-US" sz="900" b="1" dirty="0">
                <a:solidFill>
                  <a:srgbClr val="FFFFFF"/>
                </a:solidFill>
                <a:latin typeface="Rockwell"/>
              </a:rPr>
              <a:t/>
            </a:r>
            <a:br>
              <a:rPr lang="en-US" sz="900" b="1" dirty="0">
                <a:solidFill>
                  <a:srgbClr val="FFFFFF"/>
                </a:solidFill>
                <a:latin typeface="Rockwell"/>
              </a:rPr>
            </a:br>
            <a:r>
              <a:rPr lang="en-US" sz="1400" b="1" dirty="0">
                <a:solidFill>
                  <a:srgbClr val="FFFFFF"/>
                </a:solidFill>
                <a:latin typeface="Rockwell"/>
              </a:rPr>
              <a:t>additional graduates in 2019 as result of retention improvement</a:t>
            </a:r>
          </a:p>
        </p:txBody>
      </p:sp>
    </p:spTree>
    <p:extLst>
      <p:ext uri="{BB962C8B-B14F-4D97-AF65-F5344CB8AC3E}">
        <p14:creationId xmlns:p14="http://schemas.microsoft.com/office/powerpoint/2010/main" val="128061816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156018"/>
            <a:ext cx="9144000" cy="7984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It’s not just taking fifteen (15)…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106821"/>
            <a:ext cx="9144000" cy="7984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Avenir Book"/>
                <a:cs typeface="Avenir Book"/>
              </a:rPr>
              <a:t>It’s about taking </a:t>
            </a:r>
          </a:p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Avenir Book"/>
                <a:cs typeface="Avenir Book"/>
              </a:rPr>
              <a:t>the </a:t>
            </a:r>
            <a:r>
              <a:rPr lang="en-US" sz="6000" b="1" dirty="0" smtClean="0">
                <a:solidFill>
                  <a:srgbClr val="7A9FBD"/>
                </a:solidFill>
                <a:latin typeface="Avenir Heavy"/>
                <a:cs typeface="Avenir Heavy"/>
              </a:rPr>
              <a:t>RIGHT</a:t>
            </a:r>
            <a:r>
              <a:rPr lang="en-US" sz="6000" b="1" dirty="0" smtClean="0">
                <a:solidFill>
                  <a:srgbClr val="7A9FBD"/>
                </a:solidFill>
                <a:latin typeface="Avenir Book"/>
                <a:cs typeface="Avenir Book"/>
              </a:rPr>
              <a:t> </a:t>
            </a:r>
            <a:r>
              <a:rPr lang="en-US" sz="6000" b="1" dirty="0" smtClean="0">
                <a:solidFill>
                  <a:prstClr val="white"/>
                </a:solidFill>
                <a:latin typeface="Avenir Book"/>
                <a:cs typeface="Avenir Book"/>
              </a:rPr>
              <a:t>fifteen!</a:t>
            </a:r>
            <a:endParaRPr lang="en-US" sz="60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pic>
        <p:nvPicPr>
          <p:cNvPr id="15" name="Picture 14" descr="denverskyline.pn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2342"/>
            <a:ext cx="5427579" cy="64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4883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1</cp:revision>
  <dcterms:created xsi:type="dcterms:W3CDTF">2015-10-19T19:27:25Z</dcterms:created>
  <dcterms:modified xsi:type="dcterms:W3CDTF">2015-10-19T19:27:45Z</dcterms:modified>
</cp:coreProperties>
</file>