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7" r:id="rId2"/>
  </p:sldMasterIdLst>
  <p:sldIdLst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CACFS01.CCA.CCOFC.EDU\USER$\JamesG\MyDocuments\Data\OtherDepartments\ENG\Eng121SuccessByPlacementV6.xlsm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CACFS01.CCA.CCOFC.EDU\USER$\JamesG\MyDocuments\Data\OtherDepartments\ENG\Eng121SuccessByPlacementV6.xlsm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work!$A$33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.0"/>
                  <c:y val="-0.03424657534246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014367816091954"/>
                  <c:y val="-0.029680365296803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014367816091954"/>
                  <c:y val="-0.05022831050228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00862068965517242"/>
                  <c:y val="-0.05022831050228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work!$B$32:$E$32</c:f>
              <c:strCache>
                <c:ptCount val="4"/>
                <c:pt idx="0">
                  <c:v>Started in Eng 090</c:v>
                </c:pt>
                <c:pt idx="1">
                  <c:v>Tested into Eng Comp</c:v>
                </c:pt>
                <c:pt idx="2">
                  <c:v>Co-Req Eng F13 to Sp14</c:v>
                </c:pt>
                <c:pt idx="3">
                  <c:v>Co-Req Eng F14 to Sp15</c:v>
                </c:pt>
              </c:strCache>
            </c:strRef>
          </c:cat>
          <c:val>
            <c:numRef>
              <c:f>work!$B$33:$E$33</c:f>
              <c:numCache>
                <c:formatCode>0.0%</c:formatCode>
                <c:ptCount val="4"/>
                <c:pt idx="0">
                  <c:v>0.420684835779176</c:v>
                </c:pt>
                <c:pt idx="1">
                  <c:v>0.724258289703315</c:v>
                </c:pt>
                <c:pt idx="2">
                  <c:v>0.682222222222222</c:v>
                </c:pt>
                <c:pt idx="3">
                  <c:v>0.663306451612903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094829768"/>
        <c:axId val="2118706072"/>
        <c:axId val="0"/>
      </c:bar3DChart>
      <c:catAx>
        <c:axId val="-2094829768"/>
        <c:scaling>
          <c:orientation val="minMax"/>
        </c:scaling>
        <c:delete val="0"/>
        <c:axPos val="b"/>
        <c:majorTickMark val="out"/>
        <c:minorTickMark val="none"/>
        <c:tickLblPos val="nextTo"/>
        <c:crossAx val="2118706072"/>
        <c:crosses val="autoZero"/>
        <c:auto val="1"/>
        <c:lblAlgn val="ctr"/>
        <c:lblOffset val="100"/>
        <c:noMultiLvlLbl val="0"/>
      </c:catAx>
      <c:valAx>
        <c:axId val="2118706072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-20948297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work!$A$25</c:f>
              <c:strCache>
                <c:ptCount val="1"/>
                <c:pt idx="0">
                  <c:v>Black Non-Hispanic</c:v>
                </c:pt>
              </c:strCache>
            </c:strRef>
          </c:tx>
          <c:invertIfNegative val="0"/>
          <c:cat>
            <c:strRef>
              <c:f>work!$B$24:$E$24</c:f>
              <c:strCache>
                <c:ptCount val="4"/>
                <c:pt idx="0">
                  <c:v>Started in Eng 090</c:v>
                </c:pt>
                <c:pt idx="1">
                  <c:v>Tested into Eng Comp</c:v>
                </c:pt>
                <c:pt idx="2">
                  <c:v>Co-Req Eng F13 to Sp14</c:v>
                </c:pt>
                <c:pt idx="3">
                  <c:v>Co-Req Eng F14 to Sp15</c:v>
                </c:pt>
              </c:strCache>
            </c:strRef>
          </c:cat>
          <c:val>
            <c:numRef>
              <c:f>work!$B$25:$E$25</c:f>
              <c:numCache>
                <c:formatCode>0.0%</c:formatCode>
                <c:ptCount val="4"/>
                <c:pt idx="0">
                  <c:v>0.331384015594543</c:v>
                </c:pt>
                <c:pt idx="1">
                  <c:v>0.684343434343435</c:v>
                </c:pt>
                <c:pt idx="2">
                  <c:v>0.640000000000001</c:v>
                </c:pt>
                <c:pt idx="3">
                  <c:v>0.571428571428572</c:v>
                </c:pt>
              </c:numCache>
            </c:numRef>
          </c:val>
        </c:ser>
        <c:ser>
          <c:idx val="1"/>
          <c:order val="1"/>
          <c:tx>
            <c:strRef>
              <c:f>work!$A$26</c:f>
              <c:strCache>
                <c:ptCount val="1"/>
                <c:pt idx="0">
                  <c:v>Hispanic</c:v>
                </c:pt>
              </c:strCache>
            </c:strRef>
          </c:tx>
          <c:invertIfNegative val="0"/>
          <c:cat>
            <c:strRef>
              <c:f>work!$B$24:$E$24</c:f>
              <c:strCache>
                <c:ptCount val="4"/>
                <c:pt idx="0">
                  <c:v>Started in Eng 090</c:v>
                </c:pt>
                <c:pt idx="1">
                  <c:v>Tested into Eng Comp</c:v>
                </c:pt>
                <c:pt idx="2">
                  <c:v>Co-Req Eng F13 to Sp14</c:v>
                </c:pt>
                <c:pt idx="3">
                  <c:v>Co-Req Eng F14 to Sp15</c:v>
                </c:pt>
              </c:strCache>
            </c:strRef>
          </c:cat>
          <c:val>
            <c:numRef>
              <c:f>work!$B$26:$E$26</c:f>
              <c:numCache>
                <c:formatCode>0.0%</c:formatCode>
                <c:ptCount val="4"/>
                <c:pt idx="0">
                  <c:v>0.510489510489511</c:v>
                </c:pt>
                <c:pt idx="1">
                  <c:v>0.721179624664881</c:v>
                </c:pt>
                <c:pt idx="2">
                  <c:v>0.71900826446281</c:v>
                </c:pt>
                <c:pt idx="3">
                  <c:v>0.70440251572327</c:v>
                </c:pt>
              </c:numCache>
            </c:numRef>
          </c:val>
        </c:ser>
        <c:ser>
          <c:idx val="2"/>
          <c:order val="2"/>
          <c:tx>
            <c:strRef>
              <c:f>work!$A$27</c:f>
              <c:strCache>
                <c:ptCount val="1"/>
                <c:pt idx="0">
                  <c:v>White Non-Hispanic</c:v>
                </c:pt>
              </c:strCache>
            </c:strRef>
          </c:tx>
          <c:invertIfNegative val="0"/>
          <c:cat>
            <c:strRef>
              <c:f>work!$B$24:$E$24</c:f>
              <c:strCache>
                <c:ptCount val="4"/>
                <c:pt idx="0">
                  <c:v>Started in Eng 090</c:v>
                </c:pt>
                <c:pt idx="1">
                  <c:v>Tested into Eng Comp</c:v>
                </c:pt>
                <c:pt idx="2">
                  <c:v>Co-Req Eng F13 to Sp14</c:v>
                </c:pt>
                <c:pt idx="3">
                  <c:v>Co-Req Eng F14 to Sp15</c:v>
                </c:pt>
              </c:strCache>
            </c:strRef>
          </c:cat>
          <c:val>
            <c:numRef>
              <c:f>work!$B$27:$E$27</c:f>
              <c:numCache>
                <c:formatCode>0.0%</c:formatCode>
                <c:ptCount val="4"/>
                <c:pt idx="0">
                  <c:v>0.443127962085308</c:v>
                </c:pt>
                <c:pt idx="1">
                  <c:v>0.75397973950796</c:v>
                </c:pt>
                <c:pt idx="2">
                  <c:v>0.711711711711712</c:v>
                </c:pt>
                <c:pt idx="3">
                  <c:v>0.713114754098361</c:v>
                </c:pt>
              </c:numCache>
            </c:numRef>
          </c:val>
        </c:ser>
        <c:ser>
          <c:idx val="3"/>
          <c:order val="3"/>
          <c:tx>
            <c:strRef>
              <c:f>work!$A$28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cat>
            <c:strRef>
              <c:f>work!$B$24:$E$24</c:f>
              <c:strCache>
                <c:ptCount val="4"/>
                <c:pt idx="0">
                  <c:v>Started in Eng 090</c:v>
                </c:pt>
                <c:pt idx="1">
                  <c:v>Tested into Eng Comp</c:v>
                </c:pt>
                <c:pt idx="2">
                  <c:v>Co-Req Eng F13 to Sp14</c:v>
                </c:pt>
                <c:pt idx="3">
                  <c:v>Co-Req Eng F14 to Sp15</c:v>
                </c:pt>
              </c:strCache>
            </c:strRef>
          </c:cat>
          <c:val>
            <c:numRef>
              <c:f>work!$B$28:$E$28</c:f>
              <c:numCache>
                <c:formatCode>0.0%</c:formatCode>
                <c:ptCount val="4"/>
                <c:pt idx="0">
                  <c:v>0.420684835779176</c:v>
                </c:pt>
                <c:pt idx="1">
                  <c:v>0.724258289703315</c:v>
                </c:pt>
                <c:pt idx="2">
                  <c:v>0.682222222222222</c:v>
                </c:pt>
                <c:pt idx="3">
                  <c:v>0.663306451612903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-2068649160"/>
        <c:axId val="-2068417928"/>
        <c:axId val="0"/>
      </c:bar3DChart>
      <c:catAx>
        <c:axId val="-2068649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-2068417928"/>
        <c:crosses val="autoZero"/>
        <c:auto val="1"/>
        <c:lblAlgn val="ctr"/>
        <c:lblOffset val="100"/>
        <c:noMultiLvlLbl val="0"/>
      </c:catAx>
      <c:valAx>
        <c:axId val="-2068417928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-20686491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1917345077628"/>
          <c:y val="0.332565616797901"/>
          <c:w val="0.17828984830286"/>
          <c:h val="0.363298156737178"/>
        </c:manualLayout>
      </c:layout>
      <c:overlay val="0"/>
      <c:txPr>
        <a:bodyPr/>
        <a:lstStyle/>
        <a:p>
          <a:pPr>
            <a:defRPr sz="14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2" y="2130428"/>
            <a:ext cx="8295087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  <a:latin typeface="Rockwel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6201-275A-0447-B6BC-465BF6A90E68}" type="slidenum">
              <a:rPr lang="en-US" smtClean="0">
                <a:latin typeface="Rockwell"/>
              </a:rPr>
              <a:pPr/>
              <a:t>‹#›</a:t>
            </a:fld>
            <a:endParaRPr lang="en-US"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4134307798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30E8-86AB-4539-B4A4-6A89FD413D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10/19/15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197E-DF83-4C35-BDFB-4446F6C630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2718069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30E8-86AB-4539-B4A4-6A89FD413D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10/19/15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197E-DF83-4C35-BDFB-4446F6C630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9111932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30E8-86AB-4539-B4A4-6A89FD413D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10/19/15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197E-DF83-4C35-BDFB-4446F6C630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3813263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30E8-86AB-4539-B4A4-6A89FD413D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10/19/15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197E-DF83-4C35-BDFB-4446F6C630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4719886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30E8-86AB-4539-B4A4-6A89FD413D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10/19/15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197E-DF83-4C35-BDFB-4446F6C630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0282759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30E8-86AB-4539-B4A4-6A89FD413D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10/19/15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197E-DF83-4C35-BDFB-4446F6C630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5251758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30E8-86AB-4539-B4A4-6A89FD413D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10/19/15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197E-DF83-4C35-BDFB-4446F6C630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7777280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30E8-86AB-4539-B4A4-6A89FD413D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10/19/15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197E-DF83-4C35-BDFB-4446F6C630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8641921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89468" cy="47427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  <a:latin typeface="Rockwel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6201-275A-0447-B6BC-465BF6A90E68}" type="slidenum">
              <a:rPr lang="en-US" smtClean="0">
                <a:latin typeface="Rockwell"/>
              </a:rPr>
              <a:pPr/>
              <a:t>‹#›</a:t>
            </a:fld>
            <a:endParaRPr lang="en-US"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1848168255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  <a:latin typeface="Rockwel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6201-275A-0447-B6BC-465BF6A90E68}" type="slidenum">
              <a:rPr lang="en-US" smtClean="0">
                <a:latin typeface="Rockwell"/>
              </a:rPr>
              <a:pPr/>
              <a:t>‹#›</a:t>
            </a:fld>
            <a:endParaRPr lang="en-US"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4294711640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0" indent="0">
              <a:buNone/>
              <a:defRPr sz="2000" b="1"/>
            </a:lvl2pPr>
            <a:lvl3pPr marL="914259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9" indent="0">
              <a:buNone/>
              <a:defRPr sz="1600" b="1"/>
            </a:lvl5pPr>
            <a:lvl6pPr marL="2285649" indent="0">
              <a:buNone/>
              <a:defRPr sz="1600" b="1"/>
            </a:lvl6pPr>
            <a:lvl7pPr marL="2742780" indent="0">
              <a:buNone/>
              <a:defRPr sz="1600" b="1"/>
            </a:lvl7pPr>
            <a:lvl8pPr marL="3199908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0" indent="0">
              <a:buNone/>
              <a:defRPr sz="2000" b="1"/>
            </a:lvl2pPr>
            <a:lvl3pPr marL="914259" indent="0">
              <a:buNone/>
              <a:defRPr sz="1800" b="1"/>
            </a:lvl3pPr>
            <a:lvl4pPr marL="1371390" indent="0">
              <a:buNone/>
              <a:defRPr sz="1600" b="1"/>
            </a:lvl4pPr>
            <a:lvl5pPr marL="1828519" indent="0">
              <a:buNone/>
              <a:defRPr sz="1600" b="1"/>
            </a:lvl5pPr>
            <a:lvl6pPr marL="2285649" indent="0">
              <a:buNone/>
              <a:defRPr sz="1600" b="1"/>
            </a:lvl6pPr>
            <a:lvl7pPr marL="2742780" indent="0">
              <a:buNone/>
              <a:defRPr sz="1600" b="1"/>
            </a:lvl7pPr>
            <a:lvl8pPr marL="3199908" indent="0">
              <a:buNone/>
              <a:defRPr sz="1600" b="1"/>
            </a:lvl8pPr>
            <a:lvl9pPr marL="365703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  <a:latin typeface="Rockwel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6201-275A-0447-B6BC-465BF6A90E68}" type="slidenum">
              <a:rPr lang="en-US" smtClean="0">
                <a:latin typeface="Rockwell"/>
              </a:rPr>
              <a:pPr/>
              <a:t>‹#›</a:t>
            </a:fld>
            <a:endParaRPr lang="en-US"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2092642093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  <a:latin typeface="Rockwel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6201-275A-0447-B6BC-465BF6A90E68}" type="slidenum">
              <a:rPr lang="en-US" smtClean="0">
                <a:latin typeface="Rockwell"/>
              </a:rPr>
              <a:pPr/>
              <a:t>‹#›</a:t>
            </a:fld>
            <a:endParaRPr lang="en-US"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689066290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  <a:latin typeface="Rockwel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6201-275A-0447-B6BC-465BF6A90E68}" type="slidenum">
              <a:rPr lang="en-US" smtClean="0">
                <a:latin typeface="Rockwell"/>
              </a:rPr>
              <a:pPr/>
              <a:t>‹#›</a:t>
            </a:fld>
            <a:endParaRPr lang="en-US"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744787706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30E8-86AB-4539-B4A4-6A89FD413D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10/19/15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197E-DF83-4C35-BDFB-4446F6C630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3222501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30E8-86AB-4539-B4A4-6A89FD413D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10/19/15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197E-DF83-4C35-BDFB-4446F6C630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3034400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E30E8-86AB-4539-B4A4-6A89FD413D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10/19/15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9197E-DF83-4C35-BDFB-4446F6C630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8325098"/>
      </p:ext>
    </p:extLst>
  </p:cSld>
  <p:clrMapOvr>
    <a:masterClrMapping/>
  </p:clrMapOvr>
  <p:transition xmlns:p14="http://schemas.microsoft.com/office/powerpoint/2010/main"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7.xml"/><Relationship Id="rId2" Type="http://schemas.openxmlformats.org/officeDocument/2006/relationships/slideLayout" Target="../slideLayouts/slideLayout8.xml"/><Relationship Id="rId3" Type="http://schemas.openxmlformats.org/officeDocument/2006/relationships/slideLayout" Target="../slideLayouts/slideLayout9.xml"/><Relationship Id="rId4" Type="http://schemas.openxmlformats.org/officeDocument/2006/relationships/slideLayout" Target="../slideLayouts/slideLayout10.xml"/><Relationship Id="rId5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3.xml"/><Relationship Id="rId8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57204" y="416994"/>
            <a:ext cx="8289469" cy="593935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5" tIns="45713" rIns="91425" bIns="45713" rtlCol="0" anchor="ctr"/>
          <a:lstStyle/>
          <a:p>
            <a:pPr algn="ctr" defTabSz="457130"/>
            <a:endParaRPr lang="en-US" sz="1100">
              <a:solidFill>
                <a:srgbClr val="FFFFFF"/>
              </a:solidFill>
              <a:latin typeface="Rockwell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89469" cy="1143000"/>
          </a:xfrm>
          <a:prstGeom prst="rect">
            <a:avLst/>
          </a:prstGeom>
          <a:solidFill>
            <a:schemeClr val="accent1"/>
          </a:solidFill>
        </p:spPr>
        <p:txBody>
          <a:bodyPr vert="horz" lIns="91425" tIns="45713" rIns="91425" bIns="4571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25" tIns="45713" rIns="91425" bIns="45713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79491"/>
            <a:ext cx="5562600" cy="241984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 defTabSz="457130"/>
            <a:endParaRPr lang="en-US" dirty="0">
              <a:solidFill>
                <a:prstClr val="white"/>
              </a:solidFill>
              <a:latin typeface="Rockwel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9491"/>
            <a:ext cx="2133600" cy="241984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pPr defTabSz="457130"/>
            <a:fld id="{5CC96201-275A-0447-B6BC-465BF6A90E68}" type="slidenum">
              <a:rPr lang="en-US" smtClean="0">
                <a:latin typeface="Rockwell"/>
              </a:rPr>
              <a:pPr defTabSz="457130"/>
              <a:t>‹#›</a:t>
            </a:fld>
            <a:endParaRPr lang="en-US" dirty="0"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1460155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 xmlns:p14="http://schemas.microsoft.com/office/powerpoint/2010/main" spd="slow">
    <p:wipe dir="r"/>
  </p:transition>
  <p:hf sldNum="0" hdr="0" ftr="0" dt="0"/>
  <p:txStyles>
    <p:titleStyle>
      <a:lvl1pPr algn="l" defTabSz="457130" rtl="0" eaLnBrk="1" latinLnBrk="0" hangingPunct="1">
        <a:spcBef>
          <a:spcPct val="0"/>
        </a:spcBef>
        <a:buNone/>
        <a:defRPr sz="36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342848" indent="-342848" algn="l" defTabSz="457130" rtl="0" eaLnBrk="1" latinLnBrk="0" hangingPunct="1">
        <a:spcBef>
          <a:spcPct val="20000"/>
        </a:spcBef>
        <a:buClr>
          <a:schemeClr val="accent2"/>
        </a:buClr>
        <a:buSzPct val="106000"/>
        <a:buFont typeface="Wingdings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36" indent="-285707" algn="l" defTabSz="45713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24" indent="-228564" algn="l" defTabSz="45713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54" indent="-228564" algn="l" defTabSz="45713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85" indent="-228564" algn="l" defTabSz="45713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15" indent="-228564" algn="l" defTabSz="45713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44" indent="-228564" algn="l" defTabSz="45713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75" indent="-228564" algn="l" defTabSz="45713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03" indent="-228564" algn="l" defTabSz="45713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0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9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0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9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49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0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08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39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F1E30E8-86AB-4539-B4A4-6A89FD413D7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10/19/15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039197E-DF83-4C35-BDFB-4446F6C6308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7362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ransition xmlns:p14="http://schemas.microsoft.com/office/powerpoint/2010/main" spd="slow"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3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0058AC"/>
              </a:gs>
              <a:gs pos="100000">
                <a:schemeClr val="tx2">
                  <a:lumMod val="50000"/>
                </a:schemeClr>
              </a:gs>
              <a:gs pos="26000">
                <a:srgbClr val="004B92"/>
              </a:gs>
              <a:gs pos="60000">
                <a:srgbClr val="003C73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30"/>
            <a:endParaRPr lang="en-US">
              <a:solidFill>
                <a:prstClr val="white"/>
              </a:solidFill>
              <a:latin typeface="Rockwell"/>
            </a:endParaRPr>
          </a:p>
        </p:txBody>
      </p:sp>
      <p:pic>
        <p:nvPicPr>
          <p:cNvPr id="20" name="Picture 19" descr="denverskyline.png"/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421" y="42342"/>
            <a:ext cx="5427579" cy="6403198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0" y="1625779"/>
            <a:ext cx="916539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prstClr val="white"/>
                </a:solidFill>
                <a:latin typeface="Avenir Heavy"/>
                <a:cs typeface="Avenir Heavy"/>
              </a:rPr>
              <a:t>Alexandria Slone</a:t>
            </a:r>
            <a:endParaRPr lang="en-US" sz="1000" b="1" dirty="0">
              <a:solidFill>
                <a:prstClr val="white"/>
              </a:solidFill>
              <a:latin typeface="Avenir Heavy"/>
              <a:cs typeface="Avenir Heavy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68949" y="2074473"/>
            <a:ext cx="72590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prstClr val="white"/>
                </a:solidFill>
                <a:latin typeface="Avenir Light"/>
                <a:cs typeface="Avenir Light"/>
              </a:rPr>
              <a:t>Student</a:t>
            </a:r>
          </a:p>
          <a:p>
            <a:pPr algn="ctr"/>
            <a:r>
              <a:rPr lang="en-US" sz="2000" dirty="0">
                <a:solidFill>
                  <a:prstClr val="white"/>
                </a:solidFill>
                <a:latin typeface="Avenir Light"/>
                <a:cs typeface="Avenir Light"/>
              </a:rPr>
              <a:t>West Virginia</a:t>
            </a:r>
            <a:endParaRPr lang="en-US" sz="2000" dirty="0">
              <a:solidFill>
                <a:prstClr val="white"/>
              </a:solidFill>
              <a:latin typeface="Avenir Light"/>
              <a:cs typeface="Avenir Ligh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12098"/>
            <a:ext cx="91653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7A9FBD"/>
                </a:solidFill>
                <a:latin typeface="Avenir Heavy"/>
                <a:cs typeface="Avenir Heavy"/>
              </a:rPr>
              <a:t>STUDENT SUCCESS</a:t>
            </a:r>
            <a:endParaRPr lang="en-US" sz="6600" b="1" dirty="0">
              <a:solidFill>
                <a:srgbClr val="7A9FBD"/>
              </a:solidFill>
              <a:latin typeface="Avenir Heavy"/>
              <a:cs typeface="Avenir Heavy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668421" y="1465367"/>
            <a:ext cx="7820526" cy="0"/>
          </a:xfrm>
          <a:prstGeom prst="line">
            <a:avLst/>
          </a:prstGeom>
          <a:ln>
            <a:solidFill>
              <a:schemeClr val="bg1">
                <a:alpha val="16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2894343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prstClr val="white"/>
                </a:solidFill>
                <a:latin typeface="Avenir Heavy"/>
                <a:cs typeface="Avenir Heavy"/>
              </a:rPr>
              <a:t>Raymond Tate</a:t>
            </a:r>
            <a:endParaRPr lang="en-US" sz="1000" b="1" dirty="0">
              <a:solidFill>
                <a:prstClr val="white"/>
              </a:solidFill>
              <a:latin typeface="Avenir Heavy"/>
              <a:cs typeface="Avenir Heavy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" y="3343037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prstClr val="white"/>
                </a:solidFill>
                <a:latin typeface="Avenir Light"/>
                <a:cs typeface="Avenir Light"/>
              </a:rPr>
              <a:t>Student</a:t>
            </a:r>
          </a:p>
          <a:p>
            <a:pPr algn="ctr"/>
            <a:r>
              <a:rPr lang="en-US" sz="2000" dirty="0">
                <a:solidFill>
                  <a:prstClr val="white"/>
                </a:solidFill>
                <a:latin typeface="Avenir Light"/>
                <a:cs typeface="Avenir Light"/>
              </a:rPr>
              <a:t>Tennessee</a:t>
            </a:r>
            <a:endParaRPr lang="en-US" sz="2000" dirty="0">
              <a:solidFill>
                <a:prstClr val="white"/>
              </a:solidFill>
              <a:latin typeface="Avenir Light"/>
              <a:cs typeface="Avenir Ligh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" y="4144373"/>
            <a:ext cx="91439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prstClr val="white"/>
                </a:solidFill>
                <a:latin typeface="Avenir Heavy"/>
                <a:cs typeface="Avenir Heavy"/>
              </a:rPr>
              <a:t>Gwen Eldridge</a:t>
            </a:r>
            <a:endParaRPr lang="en-US" sz="1000" b="1" dirty="0">
              <a:solidFill>
                <a:prstClr val="white"/>
              </a:solidFill>
              <a:latin typeface="Avenir Heavy"/>
              <a:cs typeface="Avenir Heavy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" y="4593067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prstClr val="white"/>
                </a:solidFill>
                <a:latin typeface="Avenir Light"/>
                <a:cs typeface="Avenir Light"/>
              </a:rPr>
              <a:t>President</a:t>
            </a:r>
          </a:p>
          <a:p>
            <a:pPr algn="ctr"/>
            <a:r>
              <a:rPr lang="en-US" sz="2000" dirty="0">
                <a:solidFill>
                  <a:prstClr val="white"/>
                </a:solidFill>
                <a:latin typeface="Avenir Light"/>
                <a:cs typeface="Avenir Light"/>
              </a:rPr>
              <a:t>National Association for Developmental Education (NADE)</a:t>
            </a:r>
            <a:endParaRPr lang="en-US" sz="2000" dirty="0">
              <a:solidFill>
                <a:prstClr val="white"/>
              </a:solidFill>
              <a:latin typeface="Avenir Light"/>
              <a:cs typeface="Avenir Ligh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" y="5427739"/>
            <a:ext cx="91439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prstClr val="white"/>
                </a:solidFill>
                <a:latin typeface="Avenir Heavy"/>
                <a:cs typeface="Avenir Heavy"/>
              </a:rPr>
              <a:t>James Gray</a:t>
            </a:r>
            <a:endParaRPr lang="en-US" sz="1000" b="1" dirty="0">
              <a:solidFill>
                <a:prstClr val="white"/>
              </a:solidFill>
              <a:latin typeface="Avenir Heavy"/>
              <a:cs typeface="Avenir Heavy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" y="5876433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prstClr val="white"/>
                </a:solidFill>
                <a:latin typeface="Avenir Light"/>
                <a:cs typeface="Avenir Light"/>
              </a:rPr>
              <a:t>Chair, Mathematics Department</a:t>
            </a:r>
          </a:p>
          <a:p>
            <a:pPr algn="ctr"/>
            <a:r>
              <a:rPr lang="en-US" sz="2000" dirty="0">
                <a:solidFill>
                  <a:prstClr val="white"/>
                </a:solidFill>
                <a:latin typeface="Avenir Light"/>
                <a:cs typeface="Avenir Light"/>
              </a:rPr>
              <a:t>Community College of Aurora</a:t>
            </a:r>
            <a:endParaRPr lang="en-US" sz="2000" dirty="0">
              <a:solidFill>
                <a:prstClr val="white"/>
              </a:solidFill>
              <a:latin typeface="Avenir Light"/>
              <a:cs typeface="Avenir Light"/>
            </a:endParaRPr>
          </a:p>
        </p:txBody>
      </p:sp>
    </p:spTree>
    <p:extLst>
      <p:ext uri="{BB962C8B-B14F-4D97-AF65-F5344CB8AC3E}">
        <p14:creationId xmlns:p14="http://schemas.microsoft.com/office/powerpoint/2010/main" val="3089907166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1774191"/>
              </p:ext>
            </p:extLst>
          </p:nvPr>
        </p:nvGraphicFramePr>
        <p:xfrm>
          <a:off x="152400" y="1143000"/>
          <a:ext cx="88392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0" y="0"/>
            <a:ext cx="9144000" cy="974435"/>
          </a:xfrm>
          <a:prstGeom prst="roundRect">
            <a:avLst>
              <a:gd name="adj" fmla="val 553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/>
            <a:r>
              <a:rPr lang="en-US" sz="3200" dirty="0">
                <a:solidFill>
                  <a:prstClr val="white"/>
                </a:solidFill>
                <a:latin typeface="Calibri"/>
              </a:rPr>
              <a:t>   </a:t>
            </a:r>
            <a:r>
              <a:rPr lang="en-US" sz="3200" b="1" dirty="0">
                <a:solidFill>
                  <a:srgbClr val="82302E"/>
                </a:solidFill>
                <a:latin typeface="Calibri"/>
              </a:rPr>
              <a:t>English Composition Completion Rates</a:t>
            </a:r>
            <a:endParaRPr lang="en-US" sz="3200" b="1" dirty="0">
              <a:solidFill>
                <a:srgbClr val="82302E"/>
              </a:solidFill>
              <a:latin typeface="Calibri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38" b="23924"/>
          <a:stretch/>
        </p:blipFill>
        <p:spPr>
          <a:xfrm>
            <a:off x="7086600" y="103169"/>
            <a:ext cx="1906516" cy="768096"/>
          </a:xfrm>
          <a:prstGeom prst="rect">
            <a:avLst/>
          </a:prstGeom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741838937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9144000" cy="974435"/>
          </a:xfrm>
          <a:prstGeom prst="roundRect">
            <a:avLst>
              <a:gd name="adj" fmla="val 553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/>
            <a:r>
              <a:rPr lang="en-US" sz="3200" dirty="0">
                <a:solidFill>
                  <a:prstClr val="white"/>
                </a:solidFill>
                <a:latin typeface="Calibri"/>
              </a:rPr>
              <a:t>   </a:t>
            </a:r>
            <a:r>
              <a:rPr lang="en-US" sz="3200" b="1" dirty="0">
                <a:solidFill>
                  <a:srgbClr val="82302E"/>
                </a:solidFill>
                <a:latin typeface="Calibri"/>
              </a:rPr>
              <a:t>English Composition Completion Rates</a:t>
            </a:r>
            <a:endParaRPr lang="en-US" sz="3200" b="1" dirty="0">
              <a:solidFill>
                <a:srgbClr val="82302E"/>
              </a:solidFill>
              <a:latin typeface="Calibri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38" b="23924"/>
          <a:stretch/>
        </p:blipFill>
        <p:spPr>
          <a:xfrm>
            <a:off x="7086600" y="103169"/>
            <a:ext cx="1906516" cy="768096"/>
          </a:xfrm>
          <a:prstGeom prst="rect">
            <a:avLst/>
          </a:prstGeom>
          <a:effectLst>
            <a:softEdge rad="31750"/>
          </a:effectLst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9061605"/>
              </p:ext>
            </p:extLst>
          </p:nvPr>
        </p:nvGraphicFramePr>
        <p:xfrm>
          <a:off x="76200" y="974435"/>
          <a:ext cx="8991600" cy="5807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6756508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Custom 37">
      <a:dk1>
        <a:sysClr val="windowText" lastClr="000000"/>
      </a:dk1>
      <a:lt1>
        <a:sysClr val="window" lastClr="FFFFFF"/>
      </a:lt1>
      <a:dk2>
        <a:srgbClr val="005AAC"/>
      </a:dk2>
      <a:lt2>
        <a:srgbClr val="EEECE1"/>
      </a:lt2>
      <a:accent1>
        <a:srgbClr val="AE241C"/>
      </a:accent1>
      <a:accent2>
        <a:srgbClr val="BD521E"/>
      </a:accent2>
      <a:accent3>
        <a:srgbClr val="548B31"/>
      </a:accent3>
      <a:accent4>
        <a:srgbClr val="285189"/>
      </a:accent4>
      <a:accent5>
        <a:srgbClr val="938965"/>
      </a:accent5>
      <a:accent6>
        <a:srgbClr val="2D7571"/>
      </a:accent6>
      <a:hlink>
        <a:srgbClr val="002C65"/>
      </a:hlink>
      <a:folHlink>
        <a:srgbClr val="002C65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50</Words>
  <Application>Microsoft Macintosh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2_Office Theme</vt:lpstr>
      <vt:lpstr>5_Office Theme</vt:lpstr>
      <vt:lpstr>PowerPoint Presentation</vt:lpstr>
      <vt:lpstr>PowerPoint Presentation</vt:lpstr>
      <vt:lpstr>PowerPoint Presentation</vt:lpstr>
    </vt:vector>
  </TitlesOfParts>
  <Company>Complete College America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Blake Johnson</dc:creator>
  <cp:lastModifiedBy>Blake Johnson</cp:lastModifiedBy>
  <cp:revision>1</cp:revision>
  <dcterms:created xsi:type="dcterms:W3CDTF">2015-10-19T19:25:15Z</dcterms:created>
  <dcterms:modified xsi:type="dcterms:W3CDTF">2015-10-19T19:26:58Z</dcterms:modified>
</cp:coreProperties>
</file>