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8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3375045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669341950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6039752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9940491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6308638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9856744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5627477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1048969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3796928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7" y="2130426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4853714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564708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8933535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4" y="416994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13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130"/>
            <a:fld id="{5CC96201-275A-0447-B6BC-465BF6A90E68}" type="slidenum">
              <a:rPr lang="en-US" smtClean="0">
                <a:latin typeface="Rockwell"/>
              </a:rPr>
              <a:pPr defTabSz="457130"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4593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xmlns:p14="http://schemas.microsoft.com/office/powerpoint/2010/main" spd="slow">
    <p:wipe dir="r"/>
  </p:transition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8" y="416992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457011"/>
            <a:endParaRPr lang="en-US" sz="1100">
              <a:solidFill>
                <a:srgbClr val="FFFFFF"/>
              </a:solidFill>
              <a:latin typeface="Rockwell"/>
              <a:sym typeface="Helvetic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7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011"/>
            <a:endParaRPr lang="en-US" dirty="0">
              <a:solidFill>
                <a:prstClr val="white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011"/>
            <a:fld id="{5CC96201-275A-0447-B6BC-465BF6A90E68}" type="slidenum">
              <a:rPr lang="en-US" smtClean="0">
                <a:latin typeface="Rockwell"/>
                <a:ea typeface="Helvetica"/>
                <a:cs typeface="Helvetica"/>
                <a:sym typeface="Helvetica"/>
              </a:rPr>
              <a:pPr defTabSz="457011"/>
              <a:t>‹#›</a:t>
            </a:fld>
            <a:endParaRPr lang="en-US" dirty="0">
              <a:latin typeface="Rockwell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1955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xmlns:p14="http://schemas.microsoft.com/office/powerpoint/2010/main" spd="slow">
    <p:wipe dir="r"/>
  </p:transition>
  <p:hf sldNum="0" hdr="0" ftr="0" dt="0"/>
  <p:txStyles>
    <p:titleStyle>
      <a:lvl1pPr algn="l" defTabSz="457011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761" indent="-342761" algn="l" defTabSz="457011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45701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4570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45701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45701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0" name="Picture 19" descr="denverskyline.png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42342"/>
            <a:ext cx="5427579" cy="64031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" y="445985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venir Heavy"/>
                <a:cs typeface="Avenir Heavy"/>
              </a:rPr>
              <a:t>Julie Johnson</a:t>
            </a:r>
            <a:endParaRPr lang="en-US" sz="105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" y="5020539"/>
            <a:ext cx="91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Avenir Light"/>
                <a:cs typeface="Avenir Light"/>
              </a:rPr>
              <a:t>Vice President | Complete College America</a:t>
            </a:r>
            <a:endParaRPr lang="en-US" sz="22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74415" y="6418815"/>
            <a:ext cx="30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Rockwell Extra Bold"/>
                <a:cs typeface="Rockwell Extra Bold"/>
              </a:rPr>
              <a:t>COMPLETE COLLEGE</a:t>
            </a:r>
            <a:endParaRPr lang="en-US" b="1" dirty="0">
              <a:solidFill>
                <a:prstClr val="white"/>
              </a:solidFill>
              <a:latin typeface="Rockwell Extra Bold"/>
              <a:cs typeface="Rockwell Extra Bol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8155" y="6418815"/>
            <a:ext cx="124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Times New Roman"/>
                <a:cs typeface="Times New Roman"/>
              </a:rPr>
              <a:t>AMERICA</a:t>
            </a:r>
            <a:endParaRPr lang="en-US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391" y="1161212"/>
            <a:ext cx="9165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  <a:t>STRUCTURED</a:t>
            </a:r>
            <a:b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</a:br>
            <a: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  <a:t>SCHEDULES</a:t>
            </a:r>
            <a:endParaRPr lang="en-US" sz="6600" b="1" dirty="0">
              <a:solidFill>
                <a:srgbClr val="7A9FBD"/>
              </a:solidFill>
              <a:latin typeface="Avenir Heavy"/>
              <a:cs typeface="Avenir Heavy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84422" y="4259335"/>
            <a:ext cx="5775158" cy="0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" y="3137824"/>
            <a:ext cx="91439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i="1" dirty="0">
                <a:solidFill>
                  <a:prstClr val="white"/>
                </a:solidFill>
                <a:latin typeface="Avenir Light"/>
                <a:cs typeface="Avenir Light"/>
              </a:rPr>
              <a:t>Building Success Into Programs</a:t>
            </a:r>
            <a:endParaRPr lang="en-US" sz="4600" i="1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721977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venir Book"/>
                <a:cs typeface="Avenir Book"/>
              </a:rPr>
              <a:t>TCAT Program Structure</a:t>
            </a:r>
            <a:endParaRPr lang="en-US" sz="5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30994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45734"/>
            <a:ext cx="8045115" cy="4303740"/>
          </a:xfrm>
          <a:prstGeom prst="rect">
            <a:avLst/>
          </a:prstGeom>
        </p:spPr>
        <p:txBody>
          <a:bodyPr>
            <a:normAutofit/>
          </a:bodyPr>
          <a:lstStyle>
            <a:lvl1pPr marL="342761" indent="-342761" algn="l" defTabSz="457011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6" indent="-285632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30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44" indent="-228505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60" indent="-228505" algn="l" defTabSz="45701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73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4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8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09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7A9FB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Year around schedule- no big breaks</a:t>
            </a:r>
          </a:p>
          <a:p>
            <a:pPr>
              <a:spcAft>
                <a:spcPts val="1200"/>
              </a:spcAft>
              <a:buClr>
                <a:srgbClr val="7A9FB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Small classrooms and labs</a:t>
            </a:r>
          </a:p>
          <a:p>
            <a:pPr>
              <a:spcAft>
                <a:spcPts val="1200"/>
              </a:spcAft>
              <a:buClr>
                <a:srgbClr val="7A9FB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Competency based</a:t>
            </a:r>
          </a:p>
          <a:p>
            <a:pPr>
              <a:spcAft>
                <a:spcPts val="1200"/>
              </a:spcAft>
              <a:buClr>
                <a:srgbClr val="7A9FB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Attendance is taken</a:t>
            </a:r>
          </a:p>
          <a:p>
            <a:pPr>
              <a:spcBef>
                <a:spcPts val="768"/>
              </a:spcBef>
              <a:buClr>
                <a:srgbClr val="7A9FB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Requires a commitment of </a:t>
            </a:r>
          </a:p>
          <a:p>
            <a:pPr marL="0" indent="0">
              <a:spcBef>
                <a:spcPts val="768"/>
              </a:spcBef>
              <a:buClr>
                <a:srgbClr val="7A9FBD"/>
              </a:buClr>
              <a:buFont typeface="Wingdings" charset="2"/>
              <a:buNone/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the institution and student </a:t>
            </a:r>
          </a:p>
        </p:txBody>
      </p:sp>
      <p:pic>
        <p:nvPicPr>
          <p:cNvPr id="10" name="Picture 9" descr="game changers color.png"/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9" r="20327"/>
          <a:stretch/>
        </p:blipFill>
        <p:spPr>
          <a:xfrm rot="1083322">
            <a:off x="5930449" y="3511339"/>
            <a:ext cx="2875729" cy="27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356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venir Book"/>
                <a:cs typeface="Avenir Book"/>
              </a:rPr>
              <a:t>Students want structure…</a:t>
            </a:r>
            <a:endParaRPr lang="en-US" sz="5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30994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95" y="1600806"/>
            <a:ext cx="78178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/>
            <a:r>
              <a:rPr lang="en-US" sz="4000" dirty="0">
                <a:solidFill>
                  <a:srgbClr val="FFFFFF"/>
                </a:solidFill>
                <a:latin typeface="Avenir Book"/>
                <a:cs typeface="Avenir Book"/>
              </a:rPr>
              <a:t>“That (block scheduling) would be fabulous – if you knew you could schedule your courses every semester at the same time, wouldn’t that be a dream come true?”</a:t>
            </a:r>
          </a:p>
          <a:p>
            <a:pPr defTabSz="457130"/>
            <a:r>
              <a:rPr lang="en-US" sz="4000" dirty="0">
                <a:solidFill>
                  <a:srgbClr val="FFFFFF"/>
                </a:solidFill>
                <a:latin typeface="Avenir Book"/>
                <a:cs typeface="Avenir Book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5857" y="5479063"/>
            <a:ext cx="6743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30"/>
            <a:r>
              <a:rPr lang="en-US" sz="2000" dirty="0">
                <a:solidFill>
                  <a:srgbClr val="7A9FBD"/>
                </a:solidFill>
                <a:latin typeface="Avenir Book"/>
                <a:cs typeface="Avenir Book"/>
              </a:rPr>
              <a:t>Guided Pathways to Success</a:t>
            </a:r>
          </a:p>
          <a:p>
            <a:pPr algn="r" defTabSz="457130"/>
            <a:r>
              <a:rPr lang="en-US" sz="2000" dirty="0">
                <a:solidFill>
                  <a:srgbClr val="7A9FBD"/>
                </a:solidFill>
                <a:latin typeface="Avenir Book"/>
                <a:cs typeface="Avenir Book"/>
              </a:rPr>
              <a:t>Perspectives from Indiana College Students and Advisors</a:t>
            </a:r>
          </a:p>
        </p:txBody>
      </p:sp>
    </p:spTree>
    <p:extLst>
      <p:ext uri="{BB962C8B-B14F-4D97-AF65-F5344CB8AC3E}">
        <p14:creationId xmlns:p14="http://schemas.microsoft.com/office/powerpoint/2010/main" val="275313491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venir Book"/>
                <a:cs typeface="Avenir Book"/>
              </a:rPr>
              <a:t>Students want structure…</a:t>
            </a:r>
            <a:endParaRPr lang="en-US" sz="5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30994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053" y="1706736"/>
            <a:ext cx="7817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/>
            <a:r>
              <a:rPr lang="en-US" sz="2400" dirty="0">
                <a:solidFill>
                  <a:prstClr val="white"/>
                </a:solidFill>
                <a:latin typeface="Avenir Book"/>
                <a:cs typeface="Avenir Book"/>
              </a:rPr>
              <a:t>“I actually like that approach because I’ve had the days where I go to class for an hour, and then I have two hours off.  Well, I really don’t want to drive home just to drive all the way back.  Yes, it might suck to be in class for four hours straight, but I could go into a job and say, “I go Monday through Friday from eight to noon but I can come in at one thirty or two o’clock and work with you guys.”  I think employers would appreciate that more because I’ve actually missed out on a couple of jobs because of my school schedule.”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9815" y="5584993"/>
            <a:ext cx="6743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30"/>
            <a:r>
              <a:rPr lang="en-US" sz="2000" dirty="0">
                <a:solidFill>
                  <a:srgbClr val="7A9FBD"/>
                </a:solidFill>
                <a:latin typeface="Avenir Book"/>
                <a:cs typeface="Avenir Book"/>
              </a:rPr>
              <a:t>Guided Pathways to Success</a:t>
            </a:r>
          </a:p>
          <a:p>
            <a:pPr algn="r" defTabSz="457130"/>
            <a:r>
              <a:rPr lang="en-US" sz="2000" dirty="0">
                <a:solidFill>
                  <a:srgbClr val="7A9FBD"/>
                </a:solidFill>
                <a:latin typeface="Avenir Book"/>
                <a:cs typeface="Avenir Book"/>
              </a:rPr>
              <a:t>Perspectives from Indiana College Students and Advisors</a:t>
            </a:r>
          </a:p>
        </p:txBody>
      </p:sp>
    </p:spTree>
    <p:extLst>
      <p:ext uri="{BB962C8B-B14F-4D97-AF65-F5344CB8AC3E}">
        <p14:creationId xmlns:p14="http://schemas.microsoft.com/office/powerpoint/2010/main" val="96577758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1067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Texas Legislation HB1583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203004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0305" y="1580283"/>
            <a:ext cx="783541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To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facilitate timely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degree completion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by students at public junior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colleges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in the following associate degrees or certificate programs:</a:t>
            </a:r>
          </a:p>
          <a:p>
            <a:pPr defTabSz="457130"/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285750" indent="-285750" defTabSz="45713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allied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health</a:t>
            </a: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285750" indent="-285750" defTabSz="45713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n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ursing</a:t>
            </a:r>
          </a:p>
          <a:p>
            <a:pPr marL="285750" indent="-285750" defTabSz="45713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career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and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technology</a:t>
            </a: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defTabSz="457130"/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The college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shall establish, for at least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five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programs not</a:t>
            </a:r>
          </a:p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previously offered as a block schedule curriculum, a block schedule</a:t>
            </a:r>
          </a:p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curriculum under which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:</a:t>
            </a:r>
          </a:p>
          <a:p>
            <a:pPr defTabSz="457130"/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(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1)  courses required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are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offered each semester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in scheduled blocks</a:t>
            </a:r>
          </a:p>
          <a:p>
            <a:pPr marL="1538288" indent="-1538288"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         -  morning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, full-day, afternoon, evening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, or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weekend block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schedule</a:t>
            </a:r>
          </a:p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	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 - designed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to provide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scheduling predictability </a:t>
            </a:r>
          </a:p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             </a:t>
            </a: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(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2)  students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may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enroll in an entire block schedule</a:t>
            </a:r>
          </a:p>
          <a:p>
            <a:pPr defTabSz="457130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curriculum offered under the program in a 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semester</a:t>
            </a: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0111572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What are Structured Schedules?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1789" y="1724525"/>
            <a:ext cx="7820527" cy="4973052"/>
          </a:xfrm>
          <a:prstGeom prst="rect">
            <a:avLst/>
          </a:prstGeom>
        </p:spPr>
        <p:txBody>
          <a:bodyPr>
            <a:normAutofit/>
          </a:bodyPr>
          <a:lstStyle>
            <a:lvl1pPr marL="342761" indent="-342761" algn="l" defTabSz="457011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6" indent="-285632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30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44" indent="-228505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60" indent="-228505" algn="l" defTabSz="45701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73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4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8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09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Predictable schedule, constant throughout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Block schedules and sequenced courses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Students choose programs, not courses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Students go full-time as the default or part-time year round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6489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Structured Schedules Options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719666" y="1721556"/>
            <a:ext cx="7507111" cy="4607257"/>
          </a:xfrm>
          <a:prstGeom prst="rect">
            <a:avLst/>
          </a:prstGeom>
        </p:spPr>
        <p:txBody>
          <a:bodyPr/>
          <a:lstStyle>
            <a:lvl1pPr marL="342761" indent="-342761" algn="l" defTabSz="457011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6" indent="-285632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30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44" indent="-228505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60" indent="-228505" algn="l" defTabSz="45701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73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4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8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09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Morning, afternoon, evening or weekend blocks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5-days a week or certain days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Shorter term courses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Organized by program</a:t>
            </a:r>
          </a:p>
        </p:txBody>
      </p:sp>
    </p:spTree>
    <p:extLst>
      <p:ext uri="{BB962C8B-B14F-4D97-AF65-F5344CB8AC3E}">
        <p14:creationId xmlns:p14="http://schemas.microsoft.com/office/powerpoint/2010/main" val="267117022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Why Structured Schedules?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719666" y="1721556"/>
            <a:ext cx="7507111" cy="4607257"/>
          </a:xfrm>
          <a:prstGeom prst="rect">
            <a:avLst/>
          </a:prstGeom>
        </p:spPr>
        <p:txBody>
          <a:bodyPr/>
          <a:lstStyle>
            <a:lvl1pPr marL="342761" indent="-342761" algn="l" defTabSz="457011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6" indent="-285632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30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44" indent="-228505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60" indent="-228505" algn="l" defTabSz="45701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73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4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8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09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To increase on-time completion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Reduce credits to degree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Support working and non-traditional students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rgbClr val="7A9FBD"/>
              </a:buClr>
            </a:pPr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Consistency facilitates progress</a:t>
            </a:r>
          </a:p>
        </p:txBody>
      </p:sp>
    </p:spTree>
    <p:extLst>
      <p:ext uri="{BB962C8B-B14F-4D97-AF65-F5344CB8AC3E}">
        <p14:creationId xmlns:p14="http://schemas.microsoft.com/office/powerpoint/2010/main" val="163365728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Baltimore City Community College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17626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9846" y="1408724"/>
            <a:ext cx="8683886" cy="519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054" r="1674" b="7922"/>
          <a:stretch/>
        </p:blipFill>
        <p:spPr>
          <a:xfrm>
            <a:off x="209846" y="1408724"/>
            <a:ext cx="8683886" cy="51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327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82500" lnSpcReduction="200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Where there is structure, there are significant results.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30994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0580" y="4144925"/>
            <a:ext cx="4617169" cy="769441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defTabSz="456988"/>
            <a:r>
              <a:rPr lang="en-US" sz="4400" b="1" dirty="0">
                <a:solidFill>
                  <a:srgbClr val="7A9FBD"/>
                </a:solidFill>
                <a:latin typeface="Rockwell"/>
                <a:ea typeface="Helvetica"/>
                <a:cs typeface="Helvetica"/>
                <a:sym typeface="Helvetica"/>
              </a:rPr>
              <a:t>85% completion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6226" y="4349442"/>
            <a:ext cx="3162840" cy="52322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defTabSz="456988"/>
            <a:r>
              <a:rPr lang="en-US" sz="2800" dirty="0">
                <a:solidFill>
                  <a:srgbClr val="FFFFFF"/>
                </a:solidFill>
                <a:latin typeface="Rockwell"/>
                <a:ea typeface="Helvetica"/>
                <a:cs typeface="Helvetica"/>
                <a:sym typeface="Helvetica"/>
              </a:rPr>
              <a:t>First Cohort: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226" y="2768686"/>
            <a:ext cx="6940512" cy="15081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marL="456988" indent="-456988" defTabSz="456988"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Rockwell"/>
                <a:ea typeface="Helvetica"/>
                <a:cs typeface="Helvetica"/>
                <a:sym typeface="Helvetica"/>
              </a:rPr>
              <a:t>Structured</a:t>
            </a:r>
            <a:r>
              <a:rPr lang="en-US" sz="2400" dirty="0">
                <a:solidFill>
                  <a:srgbClr val="FFFFFF"/>
                </a:solidFill>
                <a:latin typeface="Rockwell"/>
                <a:ea typeface="Helvetica"/>
                <a:cs typeface="Helvetica"/>
                <a:sym typeface="Helvetica"/>
              </a:rPr>
              <a:t> career certificate programs in welding, machine tool, automotive, HVAC, mechatronics, and office technology.</a:t>
            </a:r>
          </a:p>
          <a:p>
            <a:pPr defTabSz="456988"/>
            <a:endParaRPr lang="en-US" sz="2000" dirty="0">
              <a:solidFill>
                <a:srgbClr val="FFFFFF"/>
              </a:solidFill>
              <a:latin typeface="Rockwell"/>
              <a:ea typeface="Helvetica"/>
              <a:cs typeface="Helvetica"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963" y="1784093"/>
            <a:ext cx="6578243" cy="830997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algn="ctr" defTabSz="456988"/>
            <a:r>
              <a:rPr lang="en-US" sz="2400" u="sng" dirty="0">
                <a:solidFill>
                  <a:srgbClr val="FFFFFF"/>
                </a:solidFill>
                <a:latin typeface="Rockwell"/>
                <a:ea typeface="Helvetica"/>
                <a:cs typeface="Helvetica"/>
                <a:sym typeface="Helvetica"/>
              </a:rPr>
              <a:t>IVY INSTITUTE OF TECHNOLOGY PROGRAM</a:t>
            </a:r>
          </a:p>
          <a:p>
            <a:pPr algn="ctr" defTabSz="456988"/>
            <a:r>
              <a:rPr lang="en-US" sz="2400" u="sng" dirty="0">
                <a:solidFill>
                  <a:srgbClr val="FFFFFF"/>
                </a:solidFill>
                <a:latin typeface="Rockwell"/>
                <a:ea typeface="Helvetica"/>
                <a:cs typeface="Helvetica"/>
                <a:sym typeface="Helvetica"/>
              </a:rPr>
              <a:t>IVY TECH COMMUNITY COLLEGE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0580" y="5263101"/>
            <a:ext cx="3988166" cy="769441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defTabSz="456988"/>
            <a:r>
              <a:rPr lang="en-US" sz="4400" b="1" dirty="0">
                <a:solidFill>
                  <a:srgbClr val="7A9FBD"/>
                </a:solidFill>
                <a:latin typeface="Rockwell"/>
                <a:ea typeface="Helvetica"/>
                <a:cs typeface="Helvetica"/>
                <a:sym typeface="Helvetica"/>
              </a:rPr>
              <a:t>90% retention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6226" y="5440893"/>
            <a:ext cx="3162840" cy="52322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defTabSz="456988"/>
            <a:r>
              <a:rPr lang="en-US" sz="2800" dirty="0">
                <a:solidFill>
                  <a:srgbClr val="FFFFFF"/>
                </a:solidFill>
                <a:latin typeface="Rockwell"/>
                <a:ea typeface="Helvetica"/>
                <a:cs typeface="Helvetica"/>
                <a:sym typeface="Helvetica"/>
              </a:rPr>
              <a:t>New Cohorts: </a:t>
            </a:r>
          </a:p>
        </p:txBody>
      </p:sp>
    </p:spTree>
    <p:extLst>
      <p:ext uri="{BB962C8B-B14F-4D97-AF65-F5344CB8AC3E}">
        <p14:creationId xmlns:p14="http://schemas.microsoft.com/office/powerpoint/2010/main" val="30566945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82500" lnSpcReduction="200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venir Book"/>
                <a:cs typeface="Avenir Book"/>
              </a:rPr>
              <a:t>Where there is structure, there are significant results.</a:t>
            </a:r>
            <a:endParaRPr lang="en-US" sz="4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30994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7882" y="2281971"/>
            <a:ext cx="2715829" cy="156966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defTabSz="456988"/>
            <a:r>
              <a:rPr lang="en-US" sz="9600" b="1" dirty="0">
                <a:solidFill>
                  <a:srgbClr val="7A9FBD"/>
                </a:solidFill>
                <a:latin typeface="Rockwell"/>
                <a:ea typeface="Helvetica"/>
                <a:cs typeface="Helvetica"/>
                <a:sym typeface="Helvetica"/>
              </a:rPr>
              <a:t>75%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764" y="2477260"/>
            <a:ext cx="3162840" cy="120028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defTabSz="456988"/>
            <a:r>
              <a:rPr lang="en-US" sz="36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avg. </a:t>
            </a:r>
            <a:r>
              <a:rPr lang="en-US" sz="3600" u="sng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on-time</a:t>
            </a:r>
            <a:r>
              <a:rPr lang="en-US" sz="36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 graduate 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7881" y="4597704"/>
            <a:ext cx="2684148" cy="1569660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defTabSz="456988"/>
            <a:r>
              <a:rPr lang="en-US" sz="9600" b="1" dirty="0">
                <a:solidFill>
                  <a:srgbClr val="7A9FBD"/>
                </a:solidFill>
                <a:latin typeface="Rockwell"/>
                <a:ea typeface="Helvetica"/>
                <a:cs typeface="Helvetica"/>
                <a:sym typeface="Helvetica"/>
              </a:rPr>
              <a:t>14%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0764" y="4724174"/>
            <a:ext cx="3162840" cy="120028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defTabSz="456988"/>
            <a:r>
              <a:rPr lang="en-US" sz="36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avg. </a:t>
            </a:r>
            <a:r>
              <a:rPr lang="en-US" sz="3600" u="sng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on-time</a:t>
            </a:r>
            <a:r>
              <a:rPr lang="en-US" sz="36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 graduate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574" y="1763222"/>
            <a:ext cx="7596951" cy="461665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defTabSz="456988"/>
            <a:r>
              <a:rPr lang="en-US" sz="2400" u="sng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TENNESSEE COLLEGES OF APPLIED TECHNOLOGY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1245" y="4186304"/>
            <a:ext cx="5570455" cy="461665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defTabSz="456988"/>
            <a:r>
              <a:rPr lang="en-US" sz="2400" u="sng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TENNESSEE COMMUNITY COLLEGES</a:t>
            </a:r>
          </a:p>
        </p:txBody>
      </p:sp>
    </p:spTree>
    <p:extLst>
      <p:ext uri="{BB962C8B-B14F-4D97-AF65-F5344CB8AC3E}">
        <p14:creationId xmlns:p14="http://schemas.microsoft.com/office/powerpoint/2010/main" val="39063506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venir Book"/>
                <a:cs typeface="Avenir Book"/>
              </a:rPr>
              <a:t>TCAT Program Structure</a:t>
            </a:r>
            <a:endParaRPr lang="en-US" sz="5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30994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7882" y="2281971"/>
            <a:ext cx="2715829" cy="156966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defTabSz="456988"/>
            <a:r>
              <a:rPr lang="en-US" sz="9600" b="1" dirty="0">
                <a:solidFill>
                  <a:srgbClr val="7A9FBD"/>
                </a:solidFill>
                <a:latin typeface="Rockwell"/>
                <a:ea typeface="Helvetica"/>
                <a:cs typeface="Helvetica"/>
                <a:sym typeface="Helvetica"/>
              </a:rPr>
              <a:t>75%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764" y="2477260"/>
            <a:ext cx="3162840" cy="120028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defTabSz="456988"/>
            <a:r>
              <a:rPr lang="en-US" sz="36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avg. </a:t>
            </a:r>
            <a:r>
              <a:rPr lang="en-US" sz="3600" u="sng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on-time</a:t>
            </a:r>
            <a:r>
              <a:rPr lang="en-US" sz="36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 graduate 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7881" y="4597704"/>
            <a:ext cx="2684148" cy="1569660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defTabSz="456988"/>
            <a:r>
              <a:rPr lang="en-US" sz="9600" b="1" dirty="0">
                <a:solidFill>
                  <a:srgbClr val="7A9FBD"/>
                </a:solidFill>
                <a:latin typeface="Rockwell"/>
                <a:ea typeface="Helvetica"/>
                <a:cs typeface="Helvetica"/>
                <a:sym typeface="Helvetica"/>
              </a:rPr>
              <a:t>14%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0764" y="4724174"/>
            <a:ext cx="3162840" cy="120028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defTabSz="456988"/>
            <a:r>
              <a:rPr lang="en-US" sz="36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avg. </a:t>
            </a:r>
            <a:r>
              <a:rPr lang="en-US" sz="3600" u="sng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on-time</a:t>
            </a:r>
            <a:r>
              <a:rPr lang="en-US" sz="3600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 graduate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574" y="1763222"/>
            <a:ext cx="7596951" cy="461665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defTabSz="456988"/>
            <a:r>
              <a:rPr lang="en-US" sz="2400" u="sng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TENNESSEE COLLEGES OF APPLIED TECHNOLOGY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1245" y="4186304"/>
            <a:ext cx="5570455" cy="461665"/>
          </a:xfrm>
          <a:prstGeom prst="rect">
            <a:avLst/>
          </a:prstGeom>
          <a:noFill/>
        </p:spPr>
        <p:txBody>
          <a:bodyPr wrap="none" lIns="91397" tIns="45699" rIns="91397" bIns="45699" rtlCol="0">
            <a:spAutoFit/>
          </a:bodyPr>
          <a:lstStyle/>
          <a:p>
            <a:pPr defTabSz="456988"/>
            <a:r>
              <a:rPr lang="en-US" sz="2400" u="sng" dirty="0">
                <a:solidFill>
                  <a:prstClr val="white"/>
                </a:solidFill>
                <a:latin typeface="Rockwell"/>
                <a:ea typeface="Helvetica"/>
                <a:cs typeface="Helvetica"/>
                <a:sym typeface="Helvetica"/>
              </a:rPr>
              <a:t>TENNESSEE COMMUNITY COLLEGES</a:t>
            </a:r>
          </a:p>
        </p:txBody>
      </p:sp>
    </p:spTree>
    <p:extLst>
      <p:ext uri="{BB962C8B-B14F-4D97-AF65-F5344CB8AC3E}">
        <p14:creationId xmlns:p14="http://schemas.microsoft.com/office/powerpoint/2010/main" val="153831570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859"/>
            <a:ext cx="9144000" cy="9906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venir Book"/>
                <a:cs typeface="Avenir Book"/>
              </a:rPr>
              <a:t>TCAT Program Structure</a:t>
            </a:r>
            <a:endParaRPr lang="en-US" sz="5400" b="1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1789" y="1309948"/>
            <a:ext cx="7820527" cy="5191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2713790" y="1641158"/>
            <a:ext cx="5918514" cy="4655367"/>
          </a:xfrm>
          <a:prstGeom prst="rect">
            <a:avLst/>
          </a:prstGeom>
        </p:spPr>
        <p:txBody>
          <a:bodyPr>
            <a:noAutofit/>
          </a:bodyPr>
          <a:lstStyle>
            <a:lvl1pPr marL="342761" indent="-342761" algn="l" defTabSz="457011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6" indent="-285632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30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44" indent="-228505" algn="l" defTabSz="45701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60" indent="-228505" algn="l" defTabSz="45701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73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4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8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09" indent="-228505" algn="l" defTabSz="45701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7A9FBD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Avenir Book"/>
                <a:cs typeface="Avenir Book"/>
              </a:rPr>
              <a:t>Students enroll in academic programs</a:t>
            </a:r>
          </a:p>
          <a:p>
            <a:pPr>
              <a:spcAft>
                <a:spcPts val="1800"/>
              </a:spcAft>
              <a:buClr>
                <a:srgbClr val="7A9FBD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Avenir Book"/>
                <a:cs typeface="Avenir Book"/>
              </a:rPr>
              <a:t>Full-time programs are offered M-F 7:30 a.m. -2:30 p.m. or part-time options are available</a:t>
            </a:r>
          </a:p>
          <a:p>
            <a:pPr>
              <a:spcAft>
                <a:spcPts val="1800"/>
              </a:spcAft>
              <a:buClr>
                <a:srgbClr val="7A9FBD"/>
              </a:buClr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Avenir Book"/>
                <a:cs typeface="Avenir Book"/>
              </a:rPr>
              <a:t>Before they enroll, students know the program costs, the classes,  time frame to graduation and what jobs are available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635720"/>
            <a:ext cx="2222326" cy="46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1677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Macintosh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1</cp:revision>
  <dcterms:created xsi:type="dcterms:W3CDTF">2015-10-19T19:28:35Z</dcterms:created>
  <dcterms:modified xsi:type="dcterms:W3CDTF">2015-10-19T19:28:50Z</dcterms:modified>
</cp:coreProperties>
</file>