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80" r:id="rId3"/>
    <p:sldMasterId id="2147483692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0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Helvetica"/>
              </a:rPr>
              <a:t>Results of TBR Co-requisite Mathematics Pilot</a:t>
            </a:r>
          </a:p>
        </c:rich>
      </c:tx>
      <c:layout>
        <c:manualLayout>
          <c:xMode val="edge"/>
          <c:yMode val="edge"/>
          <c:x val="0.267648"/>
          <c:y val="0.005"/>
          <c:w val="0.464705"/>
          <c:h val="0.08250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520501"/>
          <c:y val="0.082503"/>
          <c:w val="0.94795"/>
          <c:h val="0.798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Pre-requisite Model AY 2012-13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-0.009716539697575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005031394520329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321691805065911"/>
                  <c:y val="0.001607837642055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0.00794833625430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9761496312373E-17"/>
                  <c:y val="0.00236083097202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160845902532956"/>
                  <c:y val="0.005154583613166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60845902532956"/>
                  <c:y val="0.007948336254307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321691805065923"/>
                  <c:y val="0.01353562155606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9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No ACT</c:v>
                </c:pt>
                <c:pt idx="7">
                  <c:v>Total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0.02682</c:v>
                </c:pt>
                <c:pt idx="1">
                  <c:v>0.038392</c:v>
                </c:pt>
                <c:pt idx="2">
                  <c:v>0.067901</c:v>
                </c:pt>
                <c:pt idx="3">
                  <c:v>0.114609</c:v>
                </c:pt>
                <c:pt idx="4">
                  <c:v>0.196816</c:v>
                </c:pt>
                <c:pt idx="5">
                  <c:v>0.256005</c:v>
                </c:pt>
                <c:pt idx="6">
                  <c:v>0.130745</c:v>
                </c:pt>
                <c:pt idx="7">
                  <c:v>0.123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Co-requisite Pilots: Fall 2014 and Spring 2015 Cohorts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0.005154583613166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05154583613166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05154583613166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9761496312373E-17"/>
                  <c:y val="-0.003226674310256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03226674310256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482537707598867"/>
                  <c:y val="0.007948336254308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160845902532956"/>
                  <c:y val="0.01912334681887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"/>
                  <c:y val="-0.006020426951397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9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No ACT</c:v>
                </c:pt>
                <c:pt idx="7">
                  <c:v>Total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0.583</c:v>
                </c:pt>
                <c:pt idx="1">
                  <c:v>0.362</c:v>
                </c:pt>
                <c:pt idx="2">
                  <c:v>0.569</c:v>
                </c:pt>
                <c:pt idx="3">
                  <c:v>0.594</c:v>
                </c:pt>
                <c:pt idx="4">
                  <c:v>0.707</c:v>
                </c:pt>
                <c:pt idx="5">
                  <c:v>0.784</c:v>
                </c:pt>
                <c:pt idx="6">
                  <c:v>0.648000000000001</c:v>
                </c:pt>
                <c:pt idx="7">
                  <c:v>0.633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068702840"/>
        <c:axId val="-2068705832"/>
      </c:barChart>
      <c:catAx>
        <c:axId val="-2068702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5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68705832"/>
        <c:crosses val="autoZero"/>
        <c:auto val="1"/>
        <c:lblAlgn val="ctr"/>
        <c:lblOffset val="100"/>
        <c:noMultiLvlLbl val="1"/>
      </c:catAx>
      <c:valAx>
        <c:axId val="-2068705832"/>
        <c:scaling>
          <c:orientation val="minMax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6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68702840"/>
        <c:crosses val="autoZero"/>
        <c:crossBetween val="between"/>
        <c:majorUnit val="0.1"/>
        <c:minorUnit val="0.0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17486"/>
          <c:y val="0.960713"/>
          <c:w val="0.872766"/>
          <c:h val="0.051787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700" b="0" i="0" u="none" strike="noStrike">
              <a:solidFill>
                <a:srgbClr val="000000"/>
              </a:solidFill>
              <a:effectLst/>
              <a:latin typeface="Helvetic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Helvetica"/>
              </a:rPr>
              <a:t>Results of TBR Co-requisite Writing Pilot</a:t>
            </a:r>
          </a:p>
        </c:rich>
      </c:tx>
      <c:layout>
        <c:manualLayout>
          <c:xMode val="edge"/>
          <c:yMode val="edge"/>
          <c:x val="0.278772"/>
          <c:y val="0.005"/>
          <c:w val="0.384637"/>
          <c:h val="0.0848714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519317"/>
          <c:y val="0.0848714"/>
          <c:w val="0.890249000000001"/>
          <c:h val="0.773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Pre-requisite Model AY 2012-13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0.01289359597185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52207110972407"/>
                  <c:y val="0.007406959388088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1563691426374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0.004663641096204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211235508475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152207110972407"/>
                  <c:y val="0.004663641096204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"/>
                  <c:y val="0.01563691426374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304426206756701"/>
                  <c:y val="0.01563691426374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No ACT</c:v>
                </c:pt>
                <c:pt idx="7">
                  <c:v>Total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0.220459</c:v>
                </c:pt>
                <c:pt idx="1">
                  <c:v>0.252924</c:v>
                </c:pt>
                <c:pt idx="2">
                  <c:v>0.278117</c:v>
                </c:pt>
                <c:pt idx="3">
                  <c:v>0.332438</c:v>
                </c:pt>
                <c:pt idx="4">
                  <c:v>0.368541</c:v>
                </c:pt>
                <c:pt idx="5">
                  <c:v>0.378182</c:v>
                </c:pt>
                <c:pt idx="6">
                  <c:v>0.251158</c:v>
                </c:pt>
                <c:pt idx="7">
                  <c:v>0.309401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Co-requisite Pilots: Fall 2014 and Spring 2015 Cohorts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00152207110972406"/>
                  <c:y val="-0.0008229954875654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1289359597185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01920322804319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304414221944808"/>
                  <c:y val="0.0211235508475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304414221944814"/>
                  <c:y val="0.01563691426374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0.004663641096204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52207110972407"/>
                  <c:y val="0.01289359597185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197869244264129"/>
                  <c:y val="0.007406959388088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No ACT</c:v>
                </c:pt>
                <c:pt idx="7">
                  <c:v>Total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0.727</c:v>
                </c:pt>
                <c:pt idx="1">
                  <c:v>0.54</c:v>
                </c:pt>
                <c:pt idx="2">
                  <c:v>0.631</c:v>
                </c:pt>
                <c:pt idx="3">
                  <c:v>0.684</c:v>
                </c:pt>
                <c:pt idx="4">
                  <c:v>0.704</c:v>
                </c:pt>
                <c:pt idx="5">
                  <c:v>0.688000000000001</c:v>
                </c:pt>
                <c:pt idx="6">
                  <c:v>0.667000000000001</c:v>
                </c:pt>
                <c:pt idx="7">
                  <c:v>0.669000000000001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049757080"/>
        <c:axId val="-2049753720"/>
      </c:barChart>
      <c:catAx>
        <c:axId val="-2049757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7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49753720"/>
        <c:crosses val="autoZero"/>
        <c:auto val="1"/>
        <c:lblAlgn val="ctr"/>
        <c:lblOffset val="100"/>
        <c:noMultiLvlLbl val="1"/>
      </c:catAx>
      <c:valAx>
        <c:axId val="-2049753720"/>
        <c:scaling>
          <c:orientation val="minMax"/>
          <c:max val="0.8"/>
        </c:scaling>
        <c:delete val="0"/>
        <c:axPos val="l"/>
        <c:majorGridlines>
          <c:spPr>
            <a:ln w="3175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7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49757080"/>
        <c:crosses val="autoZero"/>
        <c:crossBetween val="between"/>
        <c:majorUnit val="0.1"/>
        <c:minorUnit val="0.0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0110459"/>
          <c:y val="0.961422"/>
          <c:w val="0.988954"/>
          <c:h val="0.051077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700" b="0" i="0" u="none" strike="noStrike">
              <a:solidFill>
                <a:srgbClr val="000000"/>
              </a:solidFill>
              <a:effectLst/>
              <a:latin typeface="Helvetic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Helvetica"/>
              </a:rPr>
              <a:t>Results of TBR Co-requisite Mathematics Pilot - Minority Students</a:t>
            </a:r>
          </a:p>
        </c:rich>
      </c:tx>
      <c:layout>
        <c:manualLayout>
          <c:xMode val="edge"/>
          <c:yMode val="edge"/>
          <c:x val="0.16336"/>
          <c:y val="0.005"/>
          <c:w val="0.632952"/>
          <c:h val="0.08250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499511"/>
          <c:y val="0.082503"/>
          <c:w val="0.909722"/>
          <c:h val="0.78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Pre-requisite Model AY 2012-13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1"/>
              <c:layout>
                <c:manualLayout>
                  <c:x val="2.8298903519744E-17"/>
                  <c:y val="-0.01636566378323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02360829933352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154359438715049"/>
                  <c:y val="-0.01440167853864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463078316145147"/>
                  <c:y val="0.00794833275735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308718877430098"/>
                  <c:y val="-0.002733916736088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308718877430098"/>
                  <c:y val="0.0004118033577372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9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No ACT</c:v>
                </c:pt>
                <c:pt idx="6">
                  <c:v>Total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0.017</c:v>
                </c:pt>
                <c:pt idx="1">
                  <c:v>0.051</c:v>
                </c:pt>
                <c:pt idx="2">
                  <c:v>0.083</c:v>
                </c:pt>
                <c:pt idx="3">
                  <c:v>0.132</c:v>
                </c:pt>
                <c:pt idx="4">
                  <c:v>0.186</c:v>
                </c:pt>
                <c:pt idx="5">
                  <c:v>0.064</c:v>
                </c:pt>
                <c:pt idx="6">
                  <c:v>0.067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Co-requisite Pilots: Fall 2014 Cohort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0"/>
                  <c:y val="-0.008814175714644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0.005154581345351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00432921478646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00432921478646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154359438715049"/>
                  <c:y val="0.002360829933352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06020424302645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617437754860195"/>
                  <c:y val="-0.000432921478646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9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No ACT</c:v>
                </c:pt>
                <c:pt idx="6">
                  <c:v>Total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0.367</c:v>
                </c:pt>
                <c:pt idx="1">
                  <c:v>0.338</c:v>
                </c:pt>
                <c:pt idx="2">
                  <c:v>0.435</c:v>
                </c:pt>
                <c:pt idx="3">
                  <c:v>0.54</c:v>
                </c:pt>
                <c:pt idx="4">
                  <c:v>0.583</c:v>
                </c:pt>
                <c:pt idx="5">
                  <c:v>0.326</c:v>
                </c:pt>
                <c:pt idx="6">
                  <c:v>0.418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049836440"/>
        <c:axId val="-2049841720"/>
      </c:barChart>
      <c:catAx>
        <c:axId val="-204983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5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49841720"/>
        <c:crosses val="autoZero"/>
        <c:auto val="1"/>
        <c:lblAlgn val="ctr"/>
        <c:lblOffset val="100"/>
        <c:noMultiLvlLbl val="1"/>
      </c:catAx>
      <c:valAx>
        <c:axId val="-204984172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6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049836440"/>
        <c:crosses val="autoZero"/>
        <c:crossBetween val="between"/>
        <c:majorUnit val="0.15"/>
        <c:minorUnit val="0.0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12748"/>
          <c:y val="0.960713"/>
          <c:w val="0.887252"/>
          <c:h val="0.051787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700" b="0" i="0" u="none" strike="noStrike">
              <a:solidFill>
                <a:srgbClr val="000000"/>
              </a:solidFill>
              <a:effectLst/>
              <a:latin typeface="Helvetic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r>
              <a:rPr lang="en-US" sz="2000" b="0" i="0" u="none" strike="noStrike">
                <a:solidFill>
                  <a:srgbClr val="000000"/>
                </a:solidFill>
                <a:effectLst/>
                <a:latin typeface="Helvetica"/>
              </a:rPr>
              <a:t>Results of TBR Co-requisite Mathematics Pilot - Adult Students</a:t>
            </a:r>
          </a:p>
        </c:rich>
      </c:tx>
      <c:layout>
        <c:manualLayout>
          <c:xMode val="edge"/>
          <c:yMode val="edge"/>
          <c:x val="0.177121"/>
          <c:y val="0.005"/>
          <c:w val="0.604959000000001"/>
          <c:h val="0.082503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499265"/>
          <c:y val="0.082503"/>
          <c:w val="0.909275"/>
          <c:h val="0.78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Pre-requisite Model AY 2012-13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-0.00154283492881092"/>
                  <c:y val="0.000269476022023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154283492881092"/>
                  <c:y val="-0.003226672890646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54283492881092"/>
                  <c:y val="-0.000432921478646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462850478643277"/>
                  <c:y val="0.0219170898173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0.013535835581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02404386057728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54283492881092"/>
                  <c:y val="-0.0004329214786469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9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No ACT</c:v>
                </c:pt>
                <c:pt idx="6">
                  <c:v>Total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0.045</c:v>
                </c:pt>
                <c:pt idx="1">
                  <c:v>0.104</c:v>
                </c:pt>
                <c:pt idx="2">
                  <c:v>0.164</c:v>
                </c:pt>
                <c:pt idx="3">
                  <c:v>0.236</c:v>
                </c:pt>
                <c:pt idx="4">
                  <c:v>0.207</c:v>
                </c:pt>
                <c:pt idx="5">
                  <c:v>0.065</c:v>
                </c:pt>
                <c:pt idx="6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Co-requisite Pilots: Fall 2014 Cohort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1.41424901388472E-17"/>
                  <c:y val="-0.006020424302645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154283492881092"/>
                  <c:y val="0.002360829933352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54283492881092"/>
                  <c:y val="0.002360829933352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"/>
                  <c:y val="-0.000432921478646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154283492881092"/>
                  <c:y val="0.00794833275735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771417464405462"/>
                  <c:y val="0.00794833275735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%" sourceLinked="0"/>
            <c:txPr>
              <a:bodyPr/>
              <a:lstStyle/>
              <a:p>
                <a:pPr lvl="0">
                  <a:defRPr sz="1900" b="0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No ACT</c:v>
                </c:pt>
                <c:pt idx="6">
                  <c:v>Total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0.356</c:v>
                </c:pt>
                <c:pt idx="1">
                  <c:v>0.442</c:v>
                </c:pt>
                <c:pt idx="2">
                  <c:v>0.597</c:v>
                </c:pt>
                <c:pt idx="3">
                  <c:v>0.634</c:v>
                </c:pt>
                <c:pt idx="4">
                  <c:v>0.591</c:v>
                </c:pt>
                <c:pt idx="5">
                  <c:v>0.5</c:v>
                </c:pt>
                <c:pt idx="6">
                  <c:v>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117240152"/>
        <c:axId val="-2117246520"/>
      </c:barChart>
      <c:catAx>
        <c:axId val="-211724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5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117246520"/>
        <c:crosses val="autoZero"/>
        <c:auto val="1"/>
        <c:lblAlgn val="ctr"/>
        <c:lblOffset val="100"/>
        <c:noMultiLvlLbl val="1"/>
      </c:catAx>
      <c:valAx>
        <c:axId val="-211724652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6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-2117240152"/>
        <c:crosses val="autoZero"/>
        <c:crossBetween val="between"/>
        <c:majorUnit val="0.175"/>
        <c:minorUnit val="0.08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12693"/>
          <c:y val="0.960713"/>
          <c:w val="0.887306999999999"/>
          <c:h val="0.051787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700" b="0" i="0" u="none" strike="noStrike">
              <a:solidFill>
                <a:srgbClr val="000000"/>
              </a:solidFill>
              <a:effectLst/>
              <a:latin typeface="Helvetic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710945"/>
          <c:y val="0.043332"/>
          <c:w val="0.520187999999999"/>
          <c:h val="0.484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Completed Math Remediation - Non Corequisite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txPr>
              <a:bodyPr/>
              <a:lstStyle/>
              <a:p>
                <a:pPr lvl="0">
                  <a:defRPr sz="26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Retention %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0.473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Completed Math Course - CoRequisite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%" sourceLinked="0"/>
            <c:txPr>
              <a:bodyPr/>
              <a:lstStyle/>
              <a:p>
                <a:pPr lvl="0">
                  <a:defRPr sz="26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Retention %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0.685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094861624"/>
        <c:axId val="-2094855688"/>
      </c:barChart>
      <c:catAx>
        <c:axId val="-2094861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094855688"/>
        <c:crosses val="autoZero"/>
        <c:auto val="1"/>
        <c:lblAlgn val="ctr"/>
        <c:lblOffset val="100"/>
        <c:noMultiLvlLbl val="1"/>
      </c:catAx>
      <c:valAx>
        <c:axId val="-209485568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094861624"/>
        <c:crosses val="autoZero"/>
        <c:crossBetween val="between"/>
        <c:majorUnit val="0.1"/>
        <c:minorUnit val="0.0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02310083649291"/>
          <c:y val="0.844153026916527"/>
          <c:w val="0.668811000000001"/>
          <c:h val="0.10638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2200" b="0" i="0" u="none" strike="noStrike">
              <a:solidFill>
                <a:srgbClr val="000000"/>
              </a:solidFill>
              <a:effectLst/>
              <a:latin typeface="Helvetica Ligh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853324"/>
          <c:y val="0.0723283"/>
          <c:w val="0.914668"/>
          <c:h val="0.817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Completed Math Course - CoRequisite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sz="26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College Credit Hours Earned 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19.1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Completed Math Remediation - Non Corequisite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sz="2600" b="0" i="0" u="none" strike="noStrike">
                    <a:solidFill>
                      <a:srgbClr val="FFFFFF"/>
                    </a:solidFill>
                    <a:effectLst>
                      <a:outerShdw dist="38100" dir="2700000" rotWithShape="0">
                        <a:srgbClr val="000000"/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College Credit Hours Earned 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049889128"/>
        <c:axId val="-2049897320"/>
      </c:barChart>
      <c:catAx>
        <c:axId val="-2049889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049897320"/>
        <c:crosses val="autoZero"/>
        <c:auto val="1"/>
        <c:lblAlgn val="ctr"/>
        <c:lblOffset val="100"/>
        <c:noMultiLvlLbl val="1"/>
      </c:catAx>
      <c:valAx>
        <c:axId val="-2049897320"/>
        <c:scaling>
          <c:orientation val="minMax"/>
          <c:max val="24.0"/>
          <c:min val="15.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049889128"/>
        <c:crosses val="autoZero"/>
        <c:crossBetween val="between"/>
        <c:majorUnit val="3.0"/>
        <c:minorUnit val="1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8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7351240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3880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4608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325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955932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356210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5857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1135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1562100"/>
            <a:ext cx="2071688" cy="4564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62100"/>
            <a:ext cx="6064250" cy="4564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3279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562100"/>
            <a:ext cx="807878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96246700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C5FAEA-D608-BF46-99C2-DF9FD890F1B0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1D3D0D-F091-4242-9B08-D2BFEBB34EE6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587408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7986813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E99B10-86F1-7A4B-ADA5-D8BF519B2C4A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BE701A-7558-7B4A-BDB7-EA6533F7D33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5897431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09A3F0-5AB6-4247-9817-CF615761E372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353B5E-72F0-D94D-BB0D-D0446621721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5951466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192970-0CCB-8648-A91A-17878A447E6C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AA741D-28DF-DC46-9605-E13711C5B94E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0102270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801371-B66B-0B46-B34C-568B899A481D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D05180-B942-8645-9AC4-F696EC05AA4F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51411699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37963E-9BDC-CD4B-A57B-758D1EE5769D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0357DA-5B07-3740-8A6C-61E6843E22E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0418899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1A2587-EE20-3E4F-93A0-29A921F6BE33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F3BDC6-8434-844C-969A-3A1B954676E3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58889034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684D64-3C0A-D148-B9FA-389A1DE5730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352A-E2F4-8547-9B7E-01A50C0DBD3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34505930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011063-2274-D34C-89F0-C67B82E8A898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82C8FC-D36A-C940-9755-4293146446D0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9753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A0070A-7BEC-2846-B784-39FE957837DC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5881F1-DAD5-6F46-8BA0-3FF0047AE367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64648705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7B0DC2-3984-7C46-BD75-C348FE54892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CCB60F-BEC9-7840-B3DD-A63309A103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3704299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7673556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 algn="ctr" defTabSz="410751">
              <a:defRPr sz="56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160729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321457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482186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642915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7952940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lIns="0" tIns="0" rIns="0" bIns="0" anchor="b"/>
          <a:lstStyle>
            <a:lvl1pPr algn="ctr" defTabSz="410751">
              <a:defRPr sz="56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160729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321457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482186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642915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40836451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 lIns="0" tIns="0" rIns="0" bIns="0"/>
          <a:lstStyle>
            <a:lvl1pPr algn="ctr" defTabSz="410751">
              <a:defRPr sz="56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8467682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lIns="0" tIns="0" rIns="0" bIns="0" anchor="b"/>
          <a:lstStyle>
            <a:lvl1pPr algn="ctr" defTabSz="410751">
              <a:defRPr sz="42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160729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321457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482186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642915" algn="ctr" defTabSz="410751"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697303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 algn="ctr" defTabSz="410751">
              <a:defRPr sz="56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44653500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 algn="ctr" defTabSz="410751">
              <a:defRPr sz="56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 lIns="0" tIns="0" rIns="0" bIns="0" anchor="ctr"/>
          <a:lstStyle>
            <a:lvl1pPr marL="312528" indent="-312528" defTabSz="410751"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1pPr>
            <a:lvl2pPr marL="625056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2pPr>
            <a:lvl3pPr marL="937584" indent="-312528" defTabSz="410751">
              <a:spcBef>
                <a:spcPts val="2953"/>
              </a:spcBef>
              <a:buSzPct val="75000"/>
              <a:buFontTx/>
              <a:defRPr sz="2500">
                <a:latin typeface="+mn-lt"/>
                <a:ea typeface="+mn-ea"/>
                <a:cs typeface="+mn-cs"/>
                <a:sym typeface="Helvetica Light"/>
              </a:defRPr>
            </a:lvl3pPr>
            <a:lvl4pPr marL="1250112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4pPr>
            <a:lvl5pPr marL="1562640" indent="-312528" defTabSz="410751">
              <a:spcBef>
                <a:spcPts val="2953"/>
              </a:spcBef>
              <a:buSzPct val="75000"/>
              <a:buFontTx/>
              <a:buChar char="•"/>
              <a:defRPr sz="25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09287850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 algn="ctr" defTabSz="410751">
              <a:defRPr sz="56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 lIns="0" tIns="0" rIns="0" bIns="0" anchor="ctr"/>
          <a:lstStyle>
            <a:lvl1pPr marL="241093" indent="-241093" defTabSz="410751">
              <a:spcBef>
                <a:spcPts val="2250"/>
              </a:spcBef>
              <a:buSzPct val="75000"/>
              <a:buFontTx/>
              <a:defRPr sz="2000">
                <a:latin typeface="+mn-lt"/>
                <a:ea typeface="+mn-ea"/>
                <a:cs typeface="+mn-cs"/>
                <a:sym typeface="Helvetica Light"/>
              </a:defRPr>
            </a:lvl1pPr>
            <a:lvl2pPr marL="482186" indent="-241093" defTabSz="410751">
              <a:spcBef>
                <a:spcPts val="2250"/>
              </a:spcBef>
              <a:buSzPct val="75000"/>
              <a:buFontTx/>
              <a:buChar char="•"/>
              <a:defRPr sz="2000">
                <a:latin typeface="+mn-lt"/>
                <a:ea typeface="+mn-ea"/>
                <a:cs typeface="+mn-cs"/>
                <a:sym typeface="Helvetica Light"/>
              </a:defRPr>
            </a:lvl2pPr>
            <a:lvl3pPr marL="723279" indent="-241093" defTabSz="410751">
              <a:spcBef>
                <a:spcPts val="2250"/>
              </a:spcBef>
              <a:buSzPct val="75000"/>
              <a:buFontTx/>
              <a:defRPr sz="2000">
                <a:latin typeface="+mn-lt"/>
                <a:ea typeface="+mn-ea"/>
                <a:cs typeface="+mn-cs"/>
                <a:sym typeface="Helvetica Light"/>
              </a:defRPr>
            </a:lvl3pPr>
            <a:lvl4pPr marL="964372" indent="-241093" defTabSz="410751">
              <a:spcBef>
                <a:spcPts val="2250"/>
              </a:spcBef>
              <a:buSzPct val="75000"/>
              <a:buFontTx/>
              <a:buChar char="•"/>
              <a:defRPr sz="2000">
                <a:latin typeface="+mn-lt"/>
                <a:ea typeface="+mn-ea"/>
                <a:cs typeface="+mn-cs"/>
                <a:sym typeface="Helvetica Light"/>
              </a:defRPr>
            </a:lvl4pPr>
            <a:lvl5pPr marL="1205465" indent="-241093" defTabSz="410751">
              <a:spcBef>
                <a:spcPts val="2250"/>
              </a:spcBef>
              <a:buSzPct val="75000"/>
              <a:buFontTx/>
              <a:buChar char="•"/>
              <a:defRPr sz="20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4399986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09193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72247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95726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615638643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30587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53641" y="964406"/>
            <a:ext cx="7947422" cy="2464594"/>
          </a:xfrm>
          <a:prstGeom prst="rect">
            <a:avLst/>
          </a:prstGeom>
        </p:spPr>
        <p:txBody>
          <a:bodyPr lIns="0" tIns="0" rIns="0" bIns="0" anchor="b"/>
          <a:lstStyle>
            <a:lvl1pPr defTabSz="410751">
              <a:defRPr sz="5100" b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53641" y="3420070"/>
            <a:ext cx="7947422" cy="2116336"/>
          </a:xfrm>
          <a:prstGeom prst="rect">
            <a:avLst/>
          </a:prstGeom>
        </p:spPr>
        <p:txBody>
          <a:bodyPr lIns="0" tIns="0" rIns="0" bIns="0"/>
          <a:lstStyle>
            <a:lvl1pPr marL="0" indent="0" defTabSz="410751">
              <a:spcBef>
                <a:spcPts val="844"/>
              </a:spcBef>
              <a:buSzTx/>
              <a:buFont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0" defTabSz="410751">
              <a:spcBef>
                <a:spcPts val="844"/>
              </a:spcBef>
              <a:buSzTx/>
              <a:buFont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0" defTabSz="410751">
              <a:spcBef>
                <a:spcPts val="844"/>
              </a:spcBef>
              <a:buSzTx/>
              <a:buFont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0" defTabSz="410751">
              <a:spcBef>
                <a:spcPts val="844"/>
              </a:spcBef>
              <a:buSzTx/>
              <a:buFont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0" defTabSz="410751">
              <a:spcBef>
                <a:spcPts val="844"/>
              </a:spcBef>
              <a:buSzTx/>
              <a:buFontTx/>
              <a:buNone/>
              <a:def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75432674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364359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585391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199" y="-2"/>
            <a:ext cx="8229603" cy="1423169"/>
          </a:xfrm>
          <a:prstGeom prst="rect">
            <a:avLst/>
          </a:prstGeom>
        </p:spPr>
        <p:txBody>
          <a:bodyPr lIns="45717" tIns="45717" rIns="45717" bIns="45717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364359"/>
                </a:solidFill>
              </a:rP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29603" cy="5257801"/>
          </a:xfrm>
          <a:prstGeom prst="rect">
            <a:avLst/>
          </a:prstGeom>
        </p:spPr>
        <p:txBody>
          <a:bodyPr lIns="45717" tIns="45717" rIns="45717" bIns="45717"/>
          <a:lstStyle>
            <a:lvl1pPr marL="327197" indent="-327197"/>
            <a:lvl2pPr marL="639566" indent="-318108"/>
            <a:lvl4pPr marL="1269755" indent="-305383"/>
            <a:lvl5pPr marL="1591212" indent="-305383"/>
          </a:lstStyle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7010399" y="6254495"/>
            <a:ext cx="2133601" cy="215438"/>
          </a:xfrm>
          <a:prstGeom prst="rect">
            <a:avLst/>
          </a:prstGeom>
        </p:spPr>
        <p:txBody>
          <a:bodyPr lIns="45717" tIns="45717" rIns="45717" bIns="45717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418231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7358063" cy="5072063"/>
          </a:xfrm>
          <a:prstGeom prst="rect">
            <a:avLst/>
          </a:prstGeom>
        </p:spPr>
        <p:txBody>
          <a:bodyPr lIns="0" tIns="0" rIns="0" bIns="0" anchor="ctr"/>
          <a:lstStyle>
            <a:lvl1pPr marL="625056" indent="-401822" defTabSz="410751">
              <a:spcBef>
                <a:spcPts val="3375"/>
              </a:spcBef>
              <a:buSzPct val="171000"/>
              <a:buFontTx/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  <a:lvl2pPr marL="937584" indent="-401822" defTabSz="410751">
              <a:spcBef>
                <a:spcPts val="3375"/>
              </a:spcBef>
              <a:buSzPct val="171000"/>
              <a:buFontTx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lvl2pPr>
            <a:lvl3pPr marL="1250112" indent="-401822" defTabSz="410751">
              <a:spcBef>
                <a:spcPts val="3375"/>
              </a:spcBef>
              <a:buSzPct val="171000"/>
              <a:buFontTx/>
              <a:defRPr sz="3000">
                <a:latin typeface="Gill Sans"/>
                <a:ea typeface="Gill Sans"/>
                <a:cs typeface="Gill Sans"/>
                <a:sym typeface="Gill Sans"/>
              </a:defRPr>
            </a:lvl3pPr>
            <a:lvl4pPr marL="1562640" indent="-401822" defTabSz="410751">
              <a:spcBef>
                <a:spcPts val="3375"/>
              </a:spcBef>
              <a:buSzPct val="171000"/>
              <a:buFontTx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lvl4pPr>
            <a:lvl5pPr marL="1875168" indent="-401822" defTabSz="410751">
              <a:spcBef>
                <a:spcPts val="3375"/>
              </a:spcBef>
              <a:buSzPct val="171000"/>
              <a:buFontTx/>
              <a:buChar char="•"/>
              <a:defRPr sz="3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83620060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84FB-B405-6242-8F47-74B39474801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340910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54C81-053F-B040-BA38-F727D377F321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40698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79AF3-EB2C-F841-993B-E6D7F1AF977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51102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0015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0015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94606-0C72-2847-9C71-96776E5561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663495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AE251-5C14-F846-ADC4-3177A6A5F89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75900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67967396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F5EED-5B75-7846-8A82-27111E7DF5E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4588707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ED5E5-599B-0F4A-B4B6-973C4BB4FA6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82637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DF25A-5B0D-A545-9457-A8E5EA4FE0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97711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7962A-6337-A54A-A91C-AB50280A153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812402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760D3-3A58-8C42-9188-EE54957A0396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446459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7145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145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DE884-1B5C-3A48-8C72-2F9059FE23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92923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88157766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3433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068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700974"/>
      </p:ext>
    </p:extLst>
  </p:cSld>
  <p:clrMapOvr>
    <a:masterClrMapping/>
  </p:clrMapOvr>
  <p:transition xmlns:p14="http://schemas.microsoft.com/office/powerpoint/2010/main"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7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4" y="416994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457130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130"/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130"/>
            <a:fld id="{5CC96201-275A-0447-B6BC-465BF6A90E68}" type="slidenum">
              <a:rPr lang="en-US" smtClean="0">
                <a:latin typeface="Rockwell"/>
              </a:rPr>
              <a:pPr defTabSz="457130"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639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xmlns:p14="http://schemas.microsoft.com/office/powerpoint/2010/main" spd="slow">
    <p:wipe dir="r"/>
  </p:transition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1562100"/>
            <a:ext cx="8078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6148" name="Rectangle 20"/>
          <p:cNvSpPr>
            <a:spLocks noChangeArrowheads="1"/>
          </p:cNvSpPr>
          <p:nvPr userDrawn="1"/>
        </p:nvSpPr>
        <p:spPr bwMode="auto">
          <a:xfrm>
            <a:off x="2308225" y="-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2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3" descr="ivystRotary_inside3_c_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86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 xmlns:p14="http://schemas.microsoft.com/office/powerpoint/2010/main"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Grande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B300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7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4170E-D7EB-5943-8201-CF2E34AAF88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Calibri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10/19/15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D281C-0747-7B41-AE38-025E989C3FF4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Calibri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86444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xmlns:p14="http://schemas.microsoft.com/office/powerpoint/2010/main"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1" cy="1423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700" b="1">
                <a:solidFill>
                  <a:srgbClr val="364359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1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010400" y="6254495"/>
            <a:ext cx="2133600" cy="21544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321457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02424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 xmlns:p14="http://schemas.microsoft.com/office/powerpoint/2010/main" spd="slow">
    <p:wipe dir="r"/>
  </p:transition>
  <p:txStyles>
    <p:titleStyle>
      <a:lvl1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1pPr>
      <a:lvl2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2pPr>
      <a:lvl3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3pPr>
      <a:lvl4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4pPr>
      <a:lvl5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5pPr>
      <a:lvl6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6pPr>
      <a:lvl7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7pPr>
      <a:lvl8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8pPr>
      <a:lvl9pPr defTabSz="321457">
        <a:defRPr sz="2700" b="1">
          <a:solidFill>
            <a:srgbClr val="364359"/>
          </a:solidFill>
          <a:latin typeface="Verdana"/>
          <a:ea typeface="Verdana"/>
          <a:cs typeface="Verdana"/>
          <a:sym typeface="Verdana"/>
        </a:defRPr>
      </a:lvl9pPr>
    </p:titleStyle>
    <p:bodyStyle>
      <a:lvl1pPr marL="327197" indent="-327197" defTabSz="321457">
        <a:spcBef>
          <a:spcPts val="422"/>
        </a:spcBef>
        <a:buSzPct val="100000"/>
        <a:buFont typeface="Arial"/>
        <a:buChar char="•"/>
        <a:defRPr sz="2700">
          <a:latin typeface="Verdana"/>
          <a:ea typeface="Verdana"/>
          <a:cs typeface="Verdana"/>
          <a:sym typeface="Verdana"/>
        </a:defRPr>
      </a:lvl1pPr>
      <a:lvl2pPr marL="639566" indent="-318108" defTabSz="321457">
        <a:spcBef>
          <a:spcPts val="422"/>
        </a:spcBef>
        <a:buSzPct val="100000"/>
        <a:buFont typeface="Arial"/>
        <a:buChar char="–"/>
        <a:defRPr sz="2700">
          <a:latin typeface="Verdana"/>
          <a:ea typeface="Verdana"/>
          <a:cs typeface="Verdana"/>
          <a:sym typeface="Verdana"/>
        </a:defRPr>
      </a:lvl2pPr>
      <a:lvl3pPr marL="897402" indent="-254487" defTabSz="321457">
        <a:spcBef>
          <a:spcPts val="422"/>
        </a:spcBef>
        <a:buSzPct val="100000"/>
        <a:buFont typeface="Arial"/>
        <a:buChar char="•"/>
        <a:defRPr sz="2700">
          <a:latin typeface="Verdana"/>
          <a:ea typeface="Verdana"/>
          <a:cs typeface="Verdana"/>
          <a:sym typeface="Verdana"/>
        </a:defRPr>
      </a:lvl3pPr>
      <a:lvl4pPr marL="1269756" indent="-305384" defTabSz="321457">
        <a:spcBef>
          <a:spcPts val="422"/>
        </a:spcBef>
        <a:buSzPct val="100000"/>
        <a:buFont typeface="Arial"/>
        <a:buChar char="–"/>
        <a:defRPr sz="2700">
          <a:latin typeface="Verdana"/>
          <a:ea typeface="Verdana"/>
          <a:cs typeface="Verdana"/>
          <a:sym typeface="Verdana"/>
        </a:defRPr>
      </a:lvl4pPr>
      <a:lvl5pPr marL="1591213" indent="-305384" defTabSz="321457">
        <a:spcBef>
          <a:spcPts val="422"/>
        </a:spcBef>
        <a:buSzPct val="100000"/>
        <a:buFont typeface="Arial"/>
        <a:buChar char="»"/>
        <a:defRPr sz="2700">
          <a:latin typeface="Verdana"/>
          <a:ea typeface="Verdana"/>
          <a:cs typeface="Verdana"/>
          <a:sym typeface="Verdana"/>
        </a:defRPr>
      </a:lvl5pPr>
      <a:lvl6pPr marL="1912670" indent="-305384" defTabSz="321457">
        <a:spcBef>
          <a:spcPts val="422"/>
        </a:spcBef>
        <a:buSzPct val="100000"/>
        <a:buFont typeface="Arial"/>
        <a:buChar char="•"/>
        <a:defRPr sz="2700">
          <a:latin typeface="Verdana"/>
          <a:ea typeface="Verdana"/>
          <a:cs typeface="Verdana"/>
          <a:sym typeface="Verdana"/>
        </a:defRPr>
      </a:lvl6pPr>
      <a:lvl7pPr marL="2234128" indent="-305384" defTabSz="321457">
        <a:spcBef>
          <a:spcPts val="422"/>
        </a:spcBef>
        <a:buSzPct val="100000"/>
        <a:buFont typeface="Arial"/>
        <a:buChar char="•"/>
        <a:defRPr sz="2700">
          <a:latin typeface="Verdana"/>
          <a:ea typeface="Verdana"/>
          <a:cs typeface="Verdana"/>
          <a:sym typeface="Verdana"/>
        </a:defRPr>
      </a:lvl7pPr>
      <a:lvl8pPr marL="2555586" indent="-305384" defTabSz="321457">
        <a:spcBef>
          <a:spcPts val="422"/>
        </a:spcBef>
        <a:buSzPct val="100000"/>
        <a:buFont typeface="Arial"/>
        <a:buChar char="•"/>
        <a:defRPr sz="2700">
          <a:latin typeface="Verdana"/>
          <a:ea typeface="Verdana"/>
          <a:cs typeface="Verdana"/>
          <a:sym typeface="Verdana"/>
        </a:defRPr>
      </a:lvl8pPr>
      <a:lvl9pPr marL="2877043" indent="-305384" defTabSz="321457">
        <a:spcBef>
          <a:spcPts val="422"/>
        </a:spcBef>
        <a:buSzPct val="100000"/>
        <a:buFont typeface="Arial"/>
        <a:buChar char="•"/>
        <a:defRPr sz="2700">
          <a:latin typeface="Verdana"/>
          <a:ea typeface="Verdana"/>
          <a:cs typeface="Verdana"/>
          <a:sym typeface="Verdana"/>
        </a:defRPr>
      </a:lvl9pPr>
    </p:bodyStyle>
    <p:otherStyle>
      <a:lvl1pPr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321457"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642915"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964372"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285829"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1607287"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1928744"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2250201"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2571659" algn="r" defTabSz="321457">
        <a:defRPr sz="800" b="1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7145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0015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DE00E42-DB25-B147-9880-FD1476913AC6}" type="slidenum"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857250"/>
            <a:ext cx="9144000" cy="76200"/>
          </a:xfrm>
          <a:prstGeom prst="rect">
            <a:avLst/>
          </a:prstGeom>
          <a:solidFill>
            <a:srgbClr val="630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pic>
        <p:nvPicPr>
          <p:cNvPr id="4102" name="Picture 8" descr="CTCS LOGO - FIN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35650"/>
            <a:ext cx="1905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2438400" y="6324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6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 spd="slow">
    <p:wipe dir="r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  <a:ea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  <a:ea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  <a:ea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Zurich Ex BT" pitchFamily="34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50000"/>
        </a:spcAft>
        <a:buFont typeface="Wingdings" charset="0"/>
        <a:buBlip>
          <a:blip r:embed="rId14"/>
        </a:buBlip>
        <a:defRPr sz="22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2001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5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5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30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0" name="Picture 19" descr="denverskyline.png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42342"/>
            <a:ext cx="5427579" cy="64031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0" y="1625779"/>
            <a:ext cx="9165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venir Heavy"/>
                <a:cs typeface="Avenir Heavy"/>
              </a:rPr>
              <a:t>Rob Anderson</a:t>
            </a:r>
            <a:endParaRPr lang="en-US" sz="100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20744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venir Light"/>
                <a:cs typeface="Avenir Light"/>
              </a:rPr>
              <a:t>Vice Chancellor for Educational Access and Success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venir Light"/>
                <a:cs typeface="Avenir Light"/>
              </a:rPr>
              <a:t>University System of Georgia</a:t>
            </a:r>
            <a:endParaRPr lang="en-US" sz="20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2098"/>
            <a:ext cx="9165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A9FBD"/>
                </a:solidFill>
                <a:latin typeface="Avenir Heavy"/>
                <a:cs typeface="Avenir Heavy"/>
              </a:rPr>
              <a:t>SUCCESS AT SCALE</a:t>
            </a:r>
            <a:endParaRPr lang="en-US" sz="6600" b="1" dirty="0">
              <a:solidFill>
                <a:srgbClr val="7A9FBD"/>
              </a:solidFill>
              <a:latin typeface="Avenir Heavy"/>
              <a:cs typeface="Avenir Heavy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8421" y="1465367"/>
            <a:ext cx="7820526" cy="0"/>
          </a:xfrm>
          <a:prstGeom prst="line">
            <a:avLst/>
          </a:prstGeom>
          <a:ln>
            <a:solidFill>
              <a:schemeClr val="bg1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2894343"/>
            <a:ext cx="9165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venir Heavy"/>
                <a:cs typeface="Avenir Heavy"/>
              </a:rPr>
              <a:t>Tristan </a:t>
            </a:r>
            <a:r>
              <a:rPr lang="en-US" sz="3200" b="1" dirty="0" err="1">
                <a:solidFill>
                  <a:prstClr val="white"/>
                </a:solidFill>
                <a:latin typeface="Avenir Heavy"/>
                <a:cs typeface="Avenir Heavy"/>
              </a:rPr>
              <a:t>Denley</a:t>
            </a:r>
            <a:endParaRPr lang="en-US" sz="100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43037"/>
            <a:ext cx="916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venir Light"/>
                <a:cs typeface="Avenir Light"/>
              </a:rPr>
              <a:t>Vice Chancellor for Academic Affairs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venir Light"/>
                <a:cs typeface="Avenir Light"/>
              </a:rPr>
              <a:t>Tennessee Board of Regents</a:t>
            </a:r>
            <a:endParaRPr lang="en-US" sz="20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144373"/>
            <a:ext cx="9165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venir Heavy"/>
                <a:cs typeface="Avenir Heavy"/>
              </a:rPr>
              <a:t>Saundra King</a:t>
            </a:r>
            <a:endParaRPr lang="en-US" sz="100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459306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venir Light"/>
                <a:cs typeface="Avenir Light"/>
              </a:rPr>
              <a:t>Assistant Vice President of Remediation and Innovation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venir Light"/>
                <a:cs typeface="Avenir Light"/>
              </a:rPr>
              <a:t>Ivy Tech Community College</a:t>
            </a:r>
            <a:endParaRPr lang="en-US" sz="20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277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Avenir Heavy"/>
                <a:cs typeface="Avenir Heavy"/>
              </a:rPr>
              <a:t>Sarah Tucker</a:t>
            </a:r>
            <a:endParaRPr lang="en-US" sz="1000" b="1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" y="587643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Avenir Light"/>
                <a:cs typeface="Avenir Light"/>
              </a:rPr>
              <a:t>Interim Chancellor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venir Light"/>
                <a:cs typeface="Avenir Light"/>
              </a:rPr>
              <a:t>West Virginia Community and Technical College System</a:t>
            </a:r>
            <a:endParaRPr lang="en-US" sz="2000" dirty="0">
              <a:solidFill>
                <a:prstClr val="whit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2711102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Zurich Ex BT" charset="0"/>
              </a:rPr>
              <a:t>Results- English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143000"/>
          <a:ext cx="8458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743200"/>
                <a:gridCol w="2819400"/>
              </a:tblGrid>
              <a:tr h="9144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Traditional Model, Fall 2011- Gateway Success after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years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One Semester Model,</a:t>
                      </a:r>
                    </a:p>
                    <a:p>
                      <a:r>
                        <a:rPr lang="en-US" sz="1800" dirty="0" smtClean="0"/>
                        <a:t>Fall 2014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Blue Ridge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BridgeValley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Eastern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Mountwest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 River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Pierpont</a:t>
                      </a:r>
                      <a:r>
                        <a:rPr lang="en-US" sz="1800" baseline="0" dirty="0" smtClean="0"/>
                        <a:t> CTC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Southern WV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WV Northern CC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WVU at Parkersburg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System-wide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314950" y="5322887"/>
            <a:ext cx="750887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88326" y="5322887"/>
            <a:ext cx="750887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65837" y="5614988"/>
            <a:ext cx="212248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7228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Zurich Ex BT" charset="0"/>
              </a:rPr>
              <a:t>Results- Math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143000"/>
          <a:ext cx="8458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743200"/>
                <a:gridCol w="2819400"/>
              </a:tblGrid>
              <a:tr h="9144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Traditional Model, Fall 2011- Gateway Success after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years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One Semester Model,</a:t>
                      </a:r>
                    </a:p>
                    <a:p>
                      <a:r>
                        <a:rPr lang="en-US" sz="1800" dirty="0" smtClean="0"/>
                        <a:t>Fall 2014- Gateway Success first semester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Blue Ridge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BridgeValley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Eastern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Mountwest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 River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Pierpont</a:t>
                      </a:r>
                      <a:r>
                        <a:rPr lang="en-US" sz="1800" baseline="0" dirty="0" smtClean="0"/>
                        <a:t> CTC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Southern WV CTC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WV Northern CC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WVU at Parkersburg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System-wide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314950" y="5322887"/>
            <a:ext cx="750887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86738" y="5322887"/>
            <a:ext cx="750887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>
            <a:off x="6065837" y="5647531"/>
            <a:ext cx="212090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1438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32040"/>
            <a:ext cx="6752087" cy="479444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In the past, for every 100 students attempting Writing remediation…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48940" y="1178412"/>
            <a:ext cx="5883033" cy="1610640"/>
            <a:chOff x="-1446404" y="1907140"/>
            <a:chExt cx="12466248" cy="4188289"/>
          </a:xfrm>
        </p:grpSpPr>
        <p:grpSp>
          <p:nvGrpSpPr>
            <p:cNvPr id="4" name="Group 4"/>
            <p:cNvGrpSpPr/>
            <p:nvPr/>
          </p:nvGrpSpPr>
          <p:grpSpPr>
            <a:xfrm>
              <a:off x="-1446404" y="1907140"/>
              <a:ext cx="12466248" cy="4188289"/>
              <a:chOff x="-1653679" y="2359507"/>
              <a:chExt cx="12467461" cy="4137291"/>
            </a:xfrm>
          </p:grpSpPr>
          <p:grpSp>
            <p:nvGrpSpPr>
              <p:cNvPr id="5" name="Group 9"/>
              <p:cNvGrpSpPr/>
              <p:nvPr/>
            </p:nvGrpSpPr>
            <p:grpSpPr>
              <a:xfrm>
                <a:off x="1049806" y="3205677"/>
                <a:ext cx="9763976" cy="2120900"/>
                <a:chOff x="1152837" y="3875378"/>
                <a:chExt cx="9763976" cy="2120900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837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7829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2821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7813" y="3875378"/>
                  <a:ext cx="2159000" cy="2120900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 10"/>
              <p:cNvSpPr/>
              <p:nvPr/>
            </p:nvSpPr>
            <p:spPr>
              <a:xfrm>
                <a:off x="4061146" y="2437452"/>
                <a:ext cx="1206300" cy="5027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62</a:t>
                </a:r>
                <a:endParaRPr lang="en-US" b="1" dirty="0">
                  <a:solidFill>
                    <a:srgbClr val="000000"/>
                  </a:solidFill>
                  <a:latin typeface="B Franklin Gothic Dem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655976" y="2437452"/>
                <a:ext cx="1083714" cy="6066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48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146835" y="2359507"/>
                <a:ext cx="943917" cy="684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2D2D8A">
                        <a:lumMod val="50000"/>
                      </a:srgbClr>
                    </a:solidFill>
                    <a:latin typeface="B Franklin Gothic Demi"/>
                  </a:rPr>
                  <a:t>37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538157" y="2499245"/>
                <a:ext cx="1238430" cy="53451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100</a:t>
                </a:r>
                <a:endParaRPr lang="en-US" b="1" dirty="0">
                  <a:solidFill>
                    <a:srgbClr val="000000"/>
                  </a:solidFill>
                  <a:latin typeface="B Franklin Gothic Demi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1653679" y="3537830"/>
                <a:ext cx="2638266" cy="2958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B Franklin Gothic Demi"/>
                  </a:rPr>
                  <a:t>Leave Pipeline</a:t>
                </a:r>
                <a:r>
                  <a:rPr lang="en-US" sz="900" b="1" dirty="0">
                    <a:solidFill>
                      <a:srgbClr val="000000"/>
                    </a:solidFill>
                    <a:latin typeface="B Franklin Gothic Demi"/>
                  </a:rPr>
                  <a:t>: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75527" y="5401540"/>
                <a:ext cx="998979" cy="8625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38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739528" y="5401541"/>
                <a:ext cx="1080917" cy="8625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14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278790" y="5415138"/>
                <a:ext cx="1099022" cy="8489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11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2965904" y="4981404"/>
                <a:ext cx="459348" cy="436507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5632850" y="4977235"/>
                <a:ext cx="459348" cy="436507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8266473" y="5107157"/>
                <a:ext cx="459348" cy="436507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591213" y="3127770"/>
              <a:ext cx="1571226" cy="132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Attempted remedial writing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49480" y="3111978"/>
              <a:ext cx="1571226" cy="132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Completed remedial writing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4464" y="3180181"/>
              <a:ext cx="1571226" cy="132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Attempted gateway English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97968" y="3127770"/>
              <a:ext cx="1571226" cy="132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Completed gateway English</a:t>
              </a:r>
            </a:p>
          </p:txBody>
        </p:sp>
      </p:grpSp>
      <p:sp>
        <p:nvSpPr>
          <p:cNvPr id="26" name="Left Brace 25"/>
          <p:cNvSpPr/>
          <p:nvPr/>
        </p:nvSpPr>
        <p:spPr>
          <a:xfrm rot="16200000">
            <a:off x="4153238" y="-318260"/>
            <a:ext cx="293619" cy="5919952"/>
          </a:xfrm>
          <a:prstGeom prst="leftBrace">
            <a:avLst>
              <a:gd name="adj1" fmla="val 8333"/>
              <a:gd name="adj2" fmla="val 493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B Franklin Gothic Dem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46311" y="2793819"/>
            <a:ext cx="47415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2009 ATD cohort                              Time lapse: 1 to 3 years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0713" y="3075414"/>
            <a:ext cx="800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D2D8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In Fall 2014 co-req. model expansion</a:t>
            </a:r>
            <a:r>
              <a:rPr lang="en-US" sz="1600" dirty="0">
                <a:solidFill>
                  <a:srgbClr val="2D2D8A">
                    <a:lumMod val="50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, for every 100 students attempting Writing remediation…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26602" y="4191657"/>
            <a:ext cx="316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Attempted re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0902" y="4305957"/>
            <a:ext cx="316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Attempted re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34"/>
          <p:cNvGrpSpPr/>
          <p:nvPr/>
        </p:nvGrpSpPr>
        <p:grpSpPr>
          <a:xfrm>
            <a:off x="3028372" y="3459192"/>
            <a:ext cx="2284432" cy="1197548"/>
            <a:chOff x="2738198" y="2578870"/>
            <a:chExt cx="5101954" cy="2838205"/>
          </a:xfrm>
        </p:grpSpPr>
        <p:grpSp>
          <p:nvGrpSpPr>
            <p:cNvPr id="27" name="Group 35"/>
            <p:cNvGrpSpPr/>
            <p:nvPr/>
          </p:nvGrpSpPr>
          <p:grpSpPr>
            <a:xfrm>
              <a:off x="2738198" y="3295483"/>
              <a:ext cx="2158171" cy="2121592"/>
              <a:chOff x="1758558" y="3295483"/>
              <a:chExt cx="2158171" cy="212159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58558" y="3295483"/>
                <a:ext cx="2158171" cy="2121592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52035" y="3631840"/>
                <a:ext cx="1571220" cy="1385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Arial" pitchFamily="34" charset="0"/>
                  </a:rPr>
                  <a:t>Attempted remedial &amp; gateway Englis</a:t>
                </a:r>
                <a:r>
                  <a:rPr lang="en-US" sz="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3031675" y="2578870"/>
              <a:ext cx="1571221" cy="501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B Franklin Gothic Demi"/>
                </a:rPr>
                <a:t>100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981" y="3295483"/>
              <a:ext cx="2158171" cy="212159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975455" y="3631841"/>
              <a:ext cx="1571223" cy="1094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Completed gateway English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04597" y="2648276"/>
              <a:ext cx="1435555" cy="479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2D2D8A">
                      <a:lumMod val="50000"/>
                    </a:srgbClr>
                  </a:solidFill>
                  <a:latin typeface="B Franklin Gothic Demi"/>
                </a:rPr>
                <a:t>55</a:t>
              </a:r>
            </a:p>
          </p:txBody>
        </p:sp>
      </p:grpSp>
      <p:sp>
        <p:nvSpPr>
          <p:cNvPr id="44" name="Left Brace 43"/>
          <p:cNvSpPr/>
          <p:nvPr/>
        </p:nvSpPr>
        <p:spPr>
          <a:xfrm rot="16200000">
            <a:off x="3857239" y="2311689"/>
            <a:ext cx="553763" cy="5003442"/>
          </a:xfrm>
          <a:prstGeom prst="leftBrace">
            <a:avLst>
              <a:gd name="adj1" fmla="val 8333"/>
              <a:gd name="adj2" fmla="val 503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B Franklin Gothic Dem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05333" y="4528611"/>
            <a:ext cx="1303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Leave Pipeline: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977602" y="4450683"/>
            <a:ext cx="207553" cy="19568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34121" y="4450683"/>
            <a:ext cx="86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45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87654" y="1505753"/>
            <a:ext cx="1351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Fall 2014: 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1,886 students (56%) of remedial writing students were enrolled in co-req. English.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Spring 2015: 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1,267 (60%) of remedial writing students are enrolled in co-req. English.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Fall 2015 Target Enrollment: 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75% of writing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enrollment.</a:t>
            </a:r>
            <a:b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en-US" sz="11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Fall </a:t>
            </a:r>
            <a:r>
              <a:rPr lang="en-US" sz="11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2016 Target Enrollment: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100% of writing enrollment.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88090" y="4873905"/>
            <a:ext cx="1926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Time lapse:  1 semester</a:t>
            </a:r>
          </a:p>
        </p:txBody>
      </p:sp>
      <p:sp>
        <p:nvSpPr>
          <p:cNvPr id="45" name="Oval 44"/>
          <p:cNvSpPr/>
          <p:nvPr/>
        </p:nvSpPr>
        <p:spPr>
          <a:xfrm>
            <a:off x="5646725" y="1004355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B Franklin Gothic Demi"/>
              <a:sym typeface="Helvetica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27385" y="3239866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B Franklin Gothic Dem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659375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2" y="584953"/>
            <a:ext cx="6714179" cy="56636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In the past, for every 100 students attempting Math remediation…</a:t>
            </a:r>
          </a:p>
        </p:txBody>
      </p:sp>
      <p:grpSp>
        <p:nvGrpSpPr>
          <p:cNvPr id="7" name="Group 26"/>
          <p:cNvGrpSpPr/>
          <p:nvPr/>
        </p:nvGrpSpPr>
        <p:grpSpPr>
          <a:xfrm>
            <a:off x="972677" y="1111542"/>
            <a:ext cx="5838027" cy="1770849"/>
            <a:chOff x="-1288667" y="1689973"/>
            <a:chExt cx="12308511" cy="4183257"/>
          </a:xfrm>
        </p:grpSpPr>
        <p:grpSp>
          <p:nvGrpSpPr>
            <p:cNvPr id="20" name="Group 23"/>
            <p:cNvGrpSpPr/>
            <p:nvPr/>
          </p:nvGrpSpPr>
          <p:grpSpPr>
            <a:xfrm>
              <a:off x="-1288667" y="1689973"/>
              <a:ext cx="12308511" cy="4183257"/>
              <a:chOff x="-1495926" y="2144984"/>
              <a:chExt cx="12309708" cy="4132320"/>
            </a:xfrm>
          </p:grpSpPr>
          <p:grpSp>
            <p:nvGrpSpPr>
              <p:cNvPr id="24" name="Group 6"/>
              <p:cNvGrpSpPr/>
              <p:nvPr/>
            </p:nvGrpSpPr>
            <p:grpSpPr>
              <a:xfrm>
                <a:off x="1049806" y="3205677"/>
                <a:ext cx="9763976" cy="2120900"/>
                <a:chOff x="1152837" y="3875378"/>
                <a:chExt cx="9763976" cy="212090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2837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7829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2821" y="3875378"/>
                  <a:ext cx="2159000" cy="2120900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7813" y="3875378"/>
                  <a:ext cx="2159000" cy="2120900"/>
                </a:xfrm>
                <a:prstGeom prst="rect">
                  <a:avLst/>
                </a:prstGeom>
              </p:spPr>
            </p:pic>
          </p:grpSp>
          <p:sp>
            <p:nvSpPr>
              <p:cNvPr id="12" name="Rectangle 11"/>
              <p:cNvSpPr/>
              <p:nvPr/>
            </p:nvSpPr>
            <p:spPr>
              <a:xfrm>
                <a:off x="4106395" y="2169955"/>
                <a:ext cx="1184767" cy="7159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       49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25809" y="2196632"/>
                <a:ext cx="1417976" cy="6626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        36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991730" y="2144984"/>
                <a:ext cx="1462723" cy="765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B050"/>
                    </a:solidFill>
                    <a:latin typeface="B Franklin Gothic Demi"/>
                  </a:rPr>
                  <a:t>       29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12583" y="2159494"/>
                <a:ext cx="1687175" cy="7707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       100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-1495926" y="4959390"/>
                <a:ext cx="2774894" cy="7226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Leave Pipeline: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85786" y="5556812"/>
                <a:ext cx="1202947" cy="501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51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24471" y="5449894"/>
                <a:ext cx="1103628" cy="8274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13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278791" y="5543992"/>
                <a:ext cx="1028010" cy="7201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B Franklin Gothic Demi"/>
                  </a:rPr>
                  <a:t>7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2914917" y="5326577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514124" y="5323246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8049116" y="5269889"/>
                <a:ext cx="459348" cy="43650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591214" y="3127771"/>
              <a:ext cx="1571221" cy="119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Attempted remedial math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49479" y="3111976"/>
              <a:ext cx="1571221" cy="119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Completed remedial math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44467" y="3180178"/>
              <a:ext cx="1571221" cy="119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Attempted gateway math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97969" y="3127771"/>
              <a:ext cx="1571221" cy="119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Completed gateway math</a:t>
              </a:r>
            </a:p>
          </p:txBody>
        </p:sp>
      </p:grpSp>
      <p:sp>
        <p:nvSpPr>
          <p:cNvPr id="28" name="Left Brace 27"/>
          <p:cNvSpPr/>
          <p:nvPr/>
        </p:nvSpPr>
        <p:spPr>
          <a:xfrm rot="16200000">
            <a:off x="4224652" y="-65543"/>
            <a:ext cx="426687" cy="5833244"/>
          </a:xfrm>
          <a:prstGeom prst="leftBrace">
            <a:avLst>
              <a:gd name="adj1" fmla="val 51190"/>
              <a:gd name="adj2" fmla="val 503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B Franklin Gothic Dem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700" y="2912332"/>
            <a:ext cx="2579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Time lapse: 1 to 3 years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1373" y="2897636"/>
            <a:ext cx="7329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2009 ATD cohort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559672" y="3195001"/>
            <a:ext cx="79142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D2D8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1500" b="1" dirty="0">
                <a:solidFill>
                  <a:srgbClr val="2D2D8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In Fall 2014 co-req. model expansion</a:t>
            </a:r>
            <a:r>
              <a:rPr lang="en-US" sz="1500" dirty="0">
                <a:solidFill>
                  <a:srgbClr val="2D2D8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for every 100 students attempting Math </a:t>
            </a:r>
            <a:r>
              <a:rPr lang="en-US" sz="1500" dirty="0">
                <a:solidFill>
                  <a:srgbClr val="2D2D8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	remediation</a:t>
            </a:r>
            <a:r>
              <a:rPr lang="en-US" sz="1500" dirty="0">
                <a:solidFill>
                  <a:srgbClr val="2D2D8A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32"/>
          <p:cNvGrpSpPr/>
          <p:nvPr/>
        </p:nvGrpSpPr>
        <p:grpSpPr>
          <a:xfrm>
            <a:off x="3215412" y="3607811"/>
            <a:ext cx="2445166" cy="1051364"/>
            <a:chOff x="2738200" y="2243301"/>
            <a:chExt cx="5101952" cy="3305062"/>
          </a:xfrm>
        </p:grpSpPr>
        <p:grpSp>
          <p:nvGrpSpPr>
            <p:cNvPr id="27" name="Group 33"/>
            <p:cNvGrpSpPr/>
            <p:nvPr/>
          </p:nvGrpSpPr>
          <p:grpSpPr>
            <a:xfrm>
              <a:off x="2738200" y="3295483"/>
              <a:ext cx="2158171" cy="2252880"/>
              <a:chOff x="1758560" y="3295483"/>
              <a:chExt cx="2158171" cy="225288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58560" y="3295483"/>
                <a:ext cx="2158171" cy="2121592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051131" y="3516562"/>
                <a:ext cx="1571221" cy="203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Arial" pitchFamily="34" charset="0"/>
                  </a:rPr>
                  <a:t>Attempted remedial </a:t>
                </a:r>
                <a:r>
                  <a:rPr lang="en-US" sz="9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&amp; gateway math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195120" y="2479102"/>
              <a:ext cx="1345186" cy="5659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B Franklin Gothic Demi"/>
                </a:rPr>
                <a:t>100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981" y="3295483"/>
              <a:ext cx="2158171" cy="212159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975456" y="3631845"/>
              <a:ext cx="1571224" cy="1596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Arial" pitchFamily="34" charset="0"/>
                </a:rPr>
                <a:t>Completed gateway math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08535" y="2243301"/>
              <a:ext cx="1208279" cy="884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B050"/>
                  </a:solidFill>
                  <a:latin typeface="B Franklin Gothic Demi"/>
                </a:rPr>
                <a:t>64</a:t>
              </a:r>
            </a:p>
          </p:txBody>
        </p:sp>
      </p:grpSp>
      <p:sp>
        <p:nvSpPr>
          <p:cNvPr id="42" name="Left Brace 41"/>
          <p:cNvSpPr/>
          <p:nvPr/>
        </p:nvSpPr>
        <p:spPr>
          <a:xfrm rot="16200000">
            <a:off x="4176676" y="2339119"/>
            <a:ext cx="679019" cy="4920122"/>
          </a:xfrm>
          <a:prstGeom prst="leftBrace">
            <a:avLst>
              <a:gd name="adj1" fmla="val 8333"/>
              <a:gd name="adj2" fmla="val 508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B Franklin Gothic Dem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4093" y="4128029"/>
            <a:ext cx="172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Leave Pipeline: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154303" y="4381163"/>
            <a:ext cx="225230" cy="24956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37832" y="4479595"/>
            <a:ext cx="66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8700" y="4861691"/>
            <a:ext cx="2166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Time lapse:  1 semester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38937" y="3250020"/>
            <a:ext cx="1626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Fall 2014: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691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students enrolled in MATH 080/123.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Spring 2015: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2,019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students enrolled in MATH 080/123.</a:t>
            </a:r>
          </a:p>
        </p:txBody>
      </p:sp>
      <p:sp>
        <p:nvSpPr>
          <p:cNvPr id="44" name="Oval 43"/>
          <p:cNvSpPr/>
          <p:nvPr/>
        </p:nvSpPr>
        <p:spPr>
          <a:xfrm>
            <a:off x="5944629" y="1056573"/>
            <a:ext cx="695659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B Franklin Gothic Demi"/>
              <a:sym typeface="Helvetica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878608" y="3397167"/>
            <a:ext cx="579081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B Franklin Gothic Demi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189818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2749" y="93719"/>
            <a:ext cx="6541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rgbClr val="C00000"/>
                </a:solidFill>
                <a:latin typeface="Calibri" charset="0"/>
                <a:ea typeface="ＭＳ Ｐゴシック" charset="0"/>
              </a:rPr>
              <a:t>Corequisite</a:t>
            </a:r>
            <a:r>
              <a:rPr lang="en-US" sz="27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 Remediation: University System of Georgia 2014-2015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7648" y="671513"/>
            <a:ext cx="2623352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For the cohort of remedial students entering in Fall 2010, only </a:t>
            </a:r>
            <a:r>
              <a:rPr lang="en-US" sz="20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21%</a:t>
            </a:r>
            <a:r>
              <a:rPr lang="en-US" sz="2000" dirty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completed gateway courses within 2 years.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42749" y="1248078"/>
          <a:ext cx="3395401" cy="211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401"/>
              </a:tblGrid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Vanguard Institutions “At Scale” for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Corequisite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Remediation 2014 – 2015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Albany State University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Bainbridge State College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College of Coastal Georgia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Georgia Highlands College</a:t>
                      </a:r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Gordon State College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 smtClean="0"/>
                    </a:p>
                  </a:txBody>
                  <a:tcPr marL="51435" marR="51435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98" y="2781955"/>
            <a:ext cx="3768462" cy="12802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509" y="4378963"/>
            <a:ext cx="5908371" cy="199060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Oval 6"/>
          <p:cNvSpPr/>
          <p:nvPr/>
        </p:nvSpPr>
        <p:spPr>
          <a:xfrm>
            <a:off x="5943600" y="1452901"/>
            <a:ext cx="500063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Gill Sans MT"/>
              <a:sym typeface="Helvetica Ligh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43662" y="4972050"/>
            <a:ext cx="818217" cy="1397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6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09005096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28651" y="420810"/>
            <a:ext cx="7886701" cy="994174"/>
          </a:xfrm>
          <a:prstGeom prst="rect">
            <a:avLst/>
          </a:prstGeom>
        </p:spPr>
        <p:txBody>
          <a:bodyPr/>
          <a:lstStyle/>
          <a:p>
            <a:pPr algn="ctr" defTabSz="458615">
              <a:defRPr sz="1800" b="0">
                <a:solidFill>
                  <a:srgbClr val="000000"/>
                </a:solidFill>
              </a:defRPr>
            </a:pPr>
            <a:r>
              <a:rPr sz="2300" dirty="0"/>
              <a:t>Completion of Gateway Math by ACT Sub-score</a:t>
            </a:r>
            <a:br>
              <a:rPr sz="2300" dirty="0"/>
            </a:br>
            <a:r>
              <a:rPr sz="1300" dirty="0"/>
              <a:t>Community College Pre-requisite Model vs. Co-requisite Pilots</a:t>
            </a:r>
          </a:p>
        </p:txBody>
      </p:sp>
      <p:graphicFrame>
        <p:nvGraphicFramePr>
          <p:cNvPr id="51" name="Chart 51"/>
          <p:cNvGraphicFramePr/>
          <p:nvPr/>
        </p:nvGraphicFramePr>
        <p:xfrm>
          <a:off x="385764" y="1209602"/>
          <a:ext cx="8529636" cy="454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8043866" y="2077270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7724780" y="4214813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7594791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1" y="162134"/>
            <a:ext cx="8229601" cy="1098901"/>
          </a:xfrm>
          <a:prstGeom prst="rect">
            <a:avLst/>
          </a:prstGeom>
        </p:spPr>
        <p:txBody>
          <a:bodyPr/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100" dirty="0"/>
              <a:t>Completion of Gateway English by ACT Sub-score</a:t>
            </a:r>
            <a:br>
              <a:rPr sz="2100" dirty="0"/>
            </a:br>
            <a:r>
              <a:rPr sz="1500" dirty="0"/>
              <a:t>Community College Pre-requisite Model vs. Co-requisite Pilots</a:t>
            </a:r>
          </a:p>
        </p:txBody>
      </p:sp>
      <p:graphicFrame>
        <p:nvGraphicFramePr>
          <p:cNvPr id="54" name="Chart 54"/>
          <p:cNvGraphicFramePr/>
          <p:nvPr/>
        </p:nvGraphicFramePr>
        <p:xfrm>
          <a:off x="670736" y="1100299"/>
          <a:ext cx="8343894" cy="462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8071658" y="1514071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00172" y="3200400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646042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28649" y="420810"/>
            <a:ext cx="7886703" cy="994174"/>
          </a:xfrm>
          <a:prstGeom prst="rect">
            <a:avLst/>
          </a:prstGeom>
        </p:spPr>
        <p:txBody>
          <a:bodyPr/>
          <a:lstStyle/>
          <a:p>
            <a:pPr algn="ctr" defTabSz="458615">
              <a:defRPr sz="1800" b="0">
                <a:solidFill>
                  <a:srgbClr val="000000"/>
                </a:solidFill>
              </a:defRPr>
            </a:pPr>
            <a:r>
              <a:rPr sz="2300" dirty="0"/>
              <a:t>Completion of Gateway Math by ACT Sub-score</a:t>
            </a:r>
            <a:br>
              <a:rPr sz="2300" dirty="0"/>
            </a:br>
            <a:r>
              <a:rPr sz="1300" dirty="0"/>
              <a:t>Community College Pre-requisite Model vs. Co-requisite Pilots</a:t>
            </a:r>
          </a:p>
        </p:txBody>
      </p:sp>
      <p:graphicFrame>
        <p:nvGraphicFramePr>
          <p:cNvPr id="57" name="Chart 57"/>
          <p:cNvGraphicFramePr/>
          <p:nvPr/>
        </p:nvGraphicFramePr>
        <p:xfrm>
          <a:off x="619596" y="1209601"/>
          <a:ext cx="8227550" cy="454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7386638" y="4271963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04174" y="2653124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3059088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628649" y="420810"/>
            <a:ext cx="7886703" cy="994174"/>
          </a:xfrm>
          <a:prstGeom prst="rect">
            <a:avLst/>
          </a:prstGeom>
        </p:spPr>
        <p:txBody>
          <a:bodyPr/>
          <a:lstStyle/>
          <a:p>
            <a:pPr algn="ctr" defTabSz="458615">
              <a:defRPr sz="1800" b="0">
                <a:solidFill>
                  <a:srgbClr val="000000"/>
                </a:solidFill>
              </a:defRPr>
            </a:pPr>
            <a:r>
              <a:rPr sz="2300" dirty="0"/>
              <a:t>Completion of Gateway Math by ACT Sub-score</a:t>
            </a:r>
            <a:br>
              <a:rPr sz="2300" dirty="0"/>
            </a:br>
            <a:r>
              <a:rPr sz="1300" dirty="0"/>
              <a:t>Community College Pre-requisite Model vs. Co-requisite Pilots</a:t>
            </a:r>
          </a:p>
        </p:txBody>
      </p:sp>
      <p:graphicFrame>
        <p:nvGraphicFramePr>
          <p:cNvPr id="60" name="Chart 60"/>
          <p:cNvGraphicFramePr/>
          <p:nvPr/>
        </p:nvGraphicFramePr>
        <p:xfrm>
          <a:off x="619596" y="1209601"/>
          <a:ext cx="8231600" cy="454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8043866" y="1985559"/>
            <a:ext cx="942972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72380" y="4014788"/>
            <a:ext cx="742945" cy="663615"/>
          </a:xfrm>
          <a:prstGeom prst="ellipse">
            <a:avLst/>
          </a:prstGeom>
          <a:noFill/>
          <a:ln w="254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US" sz="24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0396694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2"/>
          <p:cNvGraphicFramePr/>
          <p:nvPr>
            <p:extLst>
              <p:ext uri="{D42A27DB-BD31-4B8C-83A1-F6EECF244321}">
                <p14:modId xmlns:p14="http://schemas.microsoft.com/office/powerpoint/2010/main" val="3630744010"/>
              </p:ext>
            </p:extLst>
          </p:nvPr>
        </p:nvGraphicFramePr>
        <p:xfrm>
          <a:off x="98226" y="1154167"/>
          <a:ext cx="7036282" cy="513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Chart 63"/>
          <p:cNvGraphicFramePr/>
          <p:nvPr/>
        </p:nvGraphicFramePr>
        <p:xfrm>
          <a:off x="4572000" y="2191610"/>
          <a:ext cx="4001662" cy="296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Shape 64"/>
          <p:cNvSpPr/>
          <p:nvPr/>
        </p:nvSpPr>
        <p:spPr>
          <a:xfrm>
            <a:off x="1146471" y="513024"/>
            <a:ext cx="1867491" cy="34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>
              <a:defRPr sz="1800"/>
            </a:pPr>
            <a:r>
              <a:rPr kern="0" dirty="0">
                <a:solidFill>
                  <a:sysClr val="windowText" lastClr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One Year later….</a:t>
            </a:r>
          </a:p>
        </p:txBody>
      </p:sp>
      <p:grpSp>
        <p:nvGrpSpPr>
          <p:cNvPr id="2" name="Group 67"/>
          <p:cNvGrpSpPr/>
          <p:nvPr/>
        </p:nvGrpSpPr>
        <p:grpSpPr>
          <a:xfrm>
            <a:off x="3013962" y="2598324"/>
            <a:ext cx="892971" cy="892970"/>
            <a:chOff x="304" y="304"/>
            <a:chExt cx="1270001" cy="1270001"/>
          </a:xfrm>
        </p:grpSpPr>
        <p:sp>
          <p:nvSpPr>
            <p:cNvPr id="65" name="Shape 65"/>
            <p:cNvSpPr/>
            <p:nvPr/>
          </p:nvSpPr>
          <p:spPr>
            <a:xfrm rot="16198352">
              <a:off x="304" y="304"/>
              <a:ext cx="127000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3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285924" y="493091"/>
              <a:ext cx="474204" cy="284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457200">
                <a:defRPr sz="23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1300" kern="0" dirty="0">
                  <a:solidFill>
                    <a:srgbClr val="000000"/>
                  </a:solidFill>
                </a:rPr>
                <a:t>45%</a:t>
              </a:r>
            </a:p>
          </p:txBody>
        </p:sp>
      </p:grpSp>
      <p:grpSp>
        <p:nvGrpSpPr>
          <p:cNvPr id="3" name="Group 70"/>
          <p:cNvGrpSpPr/>
          <p:nvPr/>
        </p:nvGrpSpPr>
        <p:grpSpPr>
          <a:xfrm>
            <a:off x="7134722" y="3491508"/>
            <a:ext cx="892970" cy="892971"/>
            <a:chOff x="304" y="304"/>
            <a:chExt cx="1270001" cy="1270001"/>
          </a:xfrm>
        </p:grpSpPr>
        <p:sp>
          <p:nvSpPr>
            <p:cNvPr id="68" name="Shape 68"/>
            <p:cNvSpPr/>
            <p:nvPr/>
          </p:nvSpPr>
          <p:spPr>
            <a:xfrm rot="16198352">
              <a:off x="304" y="304"/>
              <a:ext cx="1270001" cy="1270001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3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311325" y="429591"/>
              <a:ext cx="474204" cy="284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457200">
                <a:defRPr sz="23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1300" kern="0" dirty="0">
                  <a:solidFill>
                    <a:srgbClr val="000000"/>
                  </a:solidFill>
                </a:rPr>
                <a:t>12%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0559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nimBg="1" advAuto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ro/agency">
  <a:themeElements>
    <a:clrScheme name="intro/agenc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/agency">
      <a:majorFont>
        <a:latin typeface="Lucida Grande"/>
        <a:ea typeface=""/>
        <a:cs typeface=""/>
      </a:majorFont>
      <a:minorFont>
        <a:latin typeface="B Franklin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9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89C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intro/ag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/ag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/ag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Zurich Ex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Macintosh PowerPoint</Application>
  <PresentationFormat>On-screen Show (4:3)</PresentationFormat>
  <Paragraphs>210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2_Office Theme</vt:lpstr>
      <vt:lpstr>intro/agency</vt:lpstr>
      <vt:lpstr>Solstice</vt:lpstr>
      <vt:lpstr>White</vt:lpstr>
      <vt:lpstr>Default Design</vt:lpstr>
      <vt:lpstr>PowerPoint Presentation</vt:lpstr>
      <vt:lpstr>In the past, for every 100 students attempting Writing remediation…</vt:lpstr>
      <vt:lpstr>In the past, for every 100 students attempting Math remediation…</vt:lpstr>
      <vt:lpstr>PowerPoint Presentation</vt:lpstr>
      <vt:lpstr>Completion of Gateway Math by ACT Sub-score Community College Pre-requisite Model vs. Co-requisite Pilots</vt:lpstr>
      <vt:lpstr>Completion of Gateway English by ACT Sub-score Community College Pre-requisite Model vs. Co-requisite Pilots</vt:lpstr>
      <vt:lpstr>Completion of Gateway Math by ACT Sub-score Community College Pre-requisite Model vs. Co-requisite Pilots</vt:lpstr>
      <vt:lpstr>Completion of Gateway Math by ACT Sub-score Community College Pre-requisite Model vs. Co-requisite Pilots</vt:lpstr>
      <vt:lpstr>PowerPoint Presentation</vt:lpstr>
      <vt:lpstr>Results- English </vt:lpstr>
      <vt:lpstr>Results- Math 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1</cp:revision>
  <dcterms:created xsi:type="dcterms:W3CDTF">2015-10-19T19:22:46Z</dcterms:created>
  <dcterms:modified xsi:type="dcterms:W3CDTF">2015-10-19T19:23:04Z</dcterms:modified>
</cp:coreProperties>
</file>