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0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ce\AppData\Local\Microsoft\Windows\Temporary%20Internet%20Files\Content.Outlook\VHC6WO4G\RemedialTablesForConven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ce\AppData\Local\Microsoft\Windows\Temporary%20Internet%20Files\Content.Outlook\VHC6WO4G\RemedialTablesForConven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ce\AppData\Local\Microsoft\Windows\Temporary%20Internet%20Files\Content.Outlook\VHC6WO4G\RemedialTablesForConven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ce\AppData\Local\Microsoft\Windows\Temporary%20Internet%20Files\Content.Outlook\VHC6WO4G\RemedialTablesForConven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334"/>
              </a:solidFill>
            </c:spPr>
          </c:dPt>
          <c:dPt>
            <c:idx val="2"/>
            <c:invertIfNegative val="0"/>
            <c:bubble3D val="0"/>
            <c:spPr>
              <a:solidFill>
                <a:srgbClr val="634EAD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Sheet1!$A$1:$D$1</c:f>
              <c:strCache>
                <c:ptCount val="4"/>
                <c:pt idx="0">
                  <c:v>White, non-Hispanic</c:v>
                </c:pt>
                <c:pt idx="1">
                  <c:v>Hispanic</c:v>
                </c:pt>
                <c:pt idx="2">
                  <c:v>Black, non-Hispanic</c:v>
                </c:pt>
                <c:pt idx="3">
                  <c:v>Received Pell Grant</c:v>
                </c:pt>
              </c:strCache>
            </c:strRef>
          </c:cat>
          <c:val>
            <c:numRef>
              <c:f>Sheet1!$A$2:$D$2</c:f>
              <c:numCache>
                <c:formatCode>0%</c:formatCode>
                <c:ptCount val="4"/>
                <c:pt idx="0">
                  <c:v>0.532761578044597</c:v>
                </c:pt>
                <c:pt idx="1">
                  <c:v>0.627005347593583</c:v>
                </c:pt>
                <c:pt idx="2">
                  <c:v>0.700250312891114</c:v>
                </c:pt>
                <c:pt idx="3">
                  <c:v>0.688098671728739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"/>
        <c:axId val="-2098221592"/>
        <c:axId val="-2098641768"/>
      </c:barChart>
      <c:catAx>
        <c:axId val="-20982215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en-US"/>
          </a:p>
        </c:txPr>
        <c:crossAx val="-2098641768"/>
        <c:crosses val="autoZero"/>
        <c:auto val="1"/>
        <c:lblAlgn val="ctr"/>
        <c:lblOffset val="25"/>
        <c:tickLblSkip val="1"/>
        <c:noMultiLvlLbl val="0"/>
      </c:catAx>
      <c:valAx>
        <c:axId val="-20986417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en-US"/>
          </a:p>
        </c:txPr>
        <c:crossAx val="-2098221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334"/>
              </a:solidFill>
            </c:spPr>
          </c:dPt>
          <c:dPt>
            <c:idx val="2"/>
            <c:invertIfNegative val="0"/>
            <c:bubble3D val="0"/>
            <c:spPr>
              <a:solidFill>
                <a:srgbClr val="634EAD"/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Sheet1!$A$8:$D$8</c:f>
              <c:strCache>
                <c:ptCount val="4"/>
                <c:pt idx="0">
                  <c:v>White, non-Hispanic</c:v>
                </c:pt>
                <c:pt idx="1">
                  <c:v>Hispanic</c:v>
                </c:pt>
                <c:pt idx="2">
                  <c:v>Black, non-Hispanic</c:v>
                </c:pt>
                <c:pt idx="3">
                  <c:v>Received Pell Grant</c:v>
                </c:pt>
              </c:strCache>
            </c:strRef>
          </c:cat>
          <c:val>
            <c:numRef>
              <c:f>Sheet1!$A$9:$D$9</c:f>
              <c:numCache>
                <c:formatCode>0%</c:formatCode>
                <c:ptCount val="4"/>
                <c:pt idx="0">
                  <c:v>0.226857414201264</c:v>
                </c:pt>
                <c:pt idx="1">
                  <c:v>0.350993377483444</c:v>
                </c:pt>
                <c:pt idx="2">
                  <c:v>0.437411369480348</c:v>
                </c:pt>
                <c:pt idx="3">
                  <c:v>0.371909758893995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2120889768"/>
        <c:axId val="2120815592"/>
      </c:barChart>
      <c:catAx>
        <c:axId val="2120889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en-US"/>
          </a:p>
        </c:txPr>
        <c:crossAx val="2120815592"/>
        <c:crosses val="autoZero"/>
        <c:auto val="1"/>
        <c:lblAlgn val="ctr"/>
        <c:lblOffset val="100"/>
        <c:noMultiLvlLbl val="0"/>
      </c:catAx>
      <c:valAx>
        <c:axId val="2120815592"/>
        <c:scaling>
          <c:orientation val="minMax"/>
          <c:max val="0.8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en-US"/>
          </a:p>
        </c:txPr>
        <c:crossAx val="2120889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Both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Sheet1!$B$11:$E$11</c:f>
              <c:strCache>
                <c:ptCount val="4"/>
                <c:pt idx="0">
                  <c:v>White, non-Hispanic</c:v>
                </c:pt>
                <c:pt idx="1">
                  <c:v>Hispanic</c:v>
                </c:pt>
                <c:pt idx="2">
                  <c:v>Black, non-Hispanic</c:v>
                </c:pt>
                <c:pt idx="3">
                  <c:v>Received Pell Grant</c:v>
                </c:pt>
              </c:strCache>
            </c:strRef>
          </c:cat>
          <c:val>
            <c:numRef>
              <c:f>Sheet1!$B$12:$E$12</c:f>
              <c:numCache>
                <c:formatCode>0%</c:formatCode>
                <c:ptCount val="4"/>
                <c:pt idx="0">
                  <c:v>0.199798944458407</c:v>
                </c:pt>
                <c:pt idx="1">
                  <c:v>0.297822765469825</c:v>
                </c:pt>
                <c:pt idx="2">
                  <c:v>0.397498101524622</c:v>
                </c:pt>
                <c:pt idx="3">
                  <c:v>0.323820129291173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Sheet1!$B$11:$E$11</c:f>
              <c:strCache>
                <c:ptCount val="4"/>
                <c:pt idx="0">
                  <c:v>White, non-Hispanic</c:v>
                </c:pt>
                <c:pt idx="1">
                  <c:v>Hispanic</c:v>
                </c:pt>
                <c:pt idx="2">
                  <c:v>Black, non-Hispanic</c:v>
                </c:pt>
                <c:pt idx="3">
                  <c:v>Received Pell Grant</c:v>
                </c:pt>
              </c:strCache>
            </c:strRef>
          </c:cat>
          <c:val>
            <c:numRef>
              <c:f>Sheet1!$B$13:$E$13</c:f>
              <c:numCache>
                <c:formatCode>0%</c:formatCode>
                <c:ptCount val="4"/>
                <c:pt idx="0">
                  <c:v>0.4956637735849</c:v>
                </c:pt>
                <c:pt idx="1">
                  <c:v>0.5442561252737</c:v>
                </c:pt>
                <c:pt idx="2">
                  <c:v>0.5932233898351</c:v>
                </c:pt>
                <c:pt idx="3">
                  <c:v>0.596292815267349</c:v>
                </c:pt>
              </c:numCache>
            </c:numRef>
          </c:val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English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Sheet1!$B$11:$E$11</c:f>
              <c:strCache>
                <c:ptCount val="4"/>
                <c:pt idx="0">
                  <c:v>White, non-Hispanic</c:v>
                </c:pt>
                <c:pt idx="1">
                  <c:v>Hispanic</c:v>
                </c:pt>
                <c:pt idx="2">
                  <c:v>Black, non-Hispanic</c:v>
                </c:pt>
                <c:pt idx="3">
                  <c:v>Received Pell Grant</c:v>
                </c:pt>
              </c:strCache>
            </c:strRef>
          </c:cat>
          <c:val>
            <c:numRef>
              <c:f>Sheet1!$B$14:$E$14</c:f>
              <c:numCache>
                <c:formatCode>0%</c:formatCode>
                <c:ptCount val="4"/>
                <c:pt idx="0">
                  <c:v>0.2419215291255</c:v>
                </c:pt>
                <c:pt idx="1">
                  <c:v>0.36955724377688</c:v>
                </c:pt>
                <c:pt idx="2">
                  <c:v>0.503211822636755</c:v>
                </c:pt>
                <c:pt idx="3">
                  <c:v>0.403826173598733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6337880"/>
        <c:axId val="-2045986264"/>
      </c:barChart>
      <c:catAx>
        <c:axId val="-2046337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en-US"/>
          </a:p>
        </c:txPr>
        <c:crossAx val="-2045986264"/>
        <c:crosses val="autoZero"/>
        <c:auto val="1"/>
        <c:lblAlgn val="ctr"/>
        <c:lblOffset val="100"/>
        <c:noMultiLvlLbl val="0"/>
      </c:catAx>
      <c:valAx>
        <c:axId val="-20459862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en-US"/>
          </a:p>
        </c:txPr>
        <c:crossAx val="-2046337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481955035918"/>
          <c:y val="0.381546591435429"/>
          <c:w val="0.134518004810068"/>
          <c:h val="0.233564307970862"/>
        </c:manualLayout>
      </c:layout>
      <c:overlay val="0"/>
      <c:txPr>
        <a:bodyPr/>
        <a:lstStyle/>
        <a:p>
          <a:pPr>
            <a:defRPr sz="14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334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8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Sheet1!$A$17:$D$17</c:f>
              <c:strCache>
                <c:ptCount val="4"/>
                <c:pt idx="0">
                  <c:v>White, non-Hispanic</c:v>
                </c:pt>
                <c:pt idx="1">
                  <c:v>Hispanic</c:v>
                </c:pt>
                <c:pt idx="2">
                  <c:v>Black, non-Hispanic</c:v>
                </c:pt>
                <c:pt idx="3">
                  <c:v>Received Pell Grant</c:v>
                </c:pt>
              </c:strCache>
            </c:strRef>
          </c:cat>
          <c:val>
            <c:numRef>
              <c:f>Sheet1!$A$18:$D$18</c:f>
              <c:numCache>
                <c:formatCode>0%</c:formatCode>
                <c:ptCount val="4"/>
                <c:pt idx="0">
                  <c:v>0.228546028691758</c:v>
                </c:pt>
                <c:pt idx="1">
                  <c:v>0.201634877384196</c:v>
                </c:pt>
                <c:pt idx="2">
                  <c:v>0.110896965879048</c:v>
                </c:pt>
                <c:pt idx="3">
                  <c:v>0.187359711785534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7810856"/>
        <c:axId val="-2067842232"/>
      </c:barChart>
      <c:catAx>
        <c:axId val="-2067810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FFFFFF"/>
                </a:solidFill>
              </a:defRPr>
            </a:pPr>
            <a:endParaRPr lang="en-US"/>
          </a:p>
        </c:txPr>
        <c:crossAx val="-2067842232"/>
        <c:crosses val="autoZero"/>
        <c:auto val="1"/>
        <c:lblAlgn val="ctr"/>
        <c:lblOffset val="100"/>
        <c:noMultiLvlLbl val="0"/>
      </c:catAx>
      <c:valAx>
        <c:axId val="-20678422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FFFFFF"/>
                </a:solidFill>
              </a:defRPr>
            </a:pPr>
            <a:endParaRPr lang="en-US"/>
          </a:p>
        </c:txPr>
        <c:crossAx val="-2067810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1F2FA-7710-2F48-B173-F75CF3EDE319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720CB-E7ED-DB4B-9B80-3560AD4A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9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A4EE-505F-EB4D-BA92-D95AB77CD5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56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A4EE-505F-EB4D-BA92-D95AB77CD5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56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A4EE-505F-EB4D-BA92-D95AB77CD5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74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A4EE-505F-EB4D-BA92-D95AB77CD5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8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0595611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4085563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187619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8610556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70009163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64584863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7299771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64148092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8303075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5" y="2130439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2304665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1998868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3283213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4" y="416994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13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457130"/>
            <a:fld id="{5CC96201-275A-0447-B6BC-465BF6A90E68}" type="slidenum">
              <a:rPr lang="en-US" smtClean="0">
                <a:latin typeface="Rockwell"/>
              </a:rPr>
              <a:pPr defTabSz="457130"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3387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xmlns:p14="http://schemas.microsoft.com/office/powerpoint/2010/main" spd="slow">
    <p:wipe dir="r"/>
  </p:transition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10" y="417004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457106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9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106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457106"/>
            <a:fld id="{5CC96201-275A-0447-B6BC-465BF6A90E68}" type="slidenum">
              <a:rPr lang="en-US" smtClean="0">
                <a:latin typeface="Rockwell"/>
              </a:rPr>
              <a:pPr defTabSz="457106"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419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xmlns:p14="http://schemas.microsoft.com/office/powerpoint/2010/main" spd="slow">
    <p:wipe dir="r"/>
  </p:transition>
  <p:hf sldNum="0" hdr="0" ftr="0" dt="0"/>
  <p:txStyles>
    <p:titleStyle>
      <a:lvl1pPr algn="l" defTabSz="457106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457106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45710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45710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45710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45710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0" name="Picture 19" descr="denverskyline.png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42342"/>
            <a:ext cx="5427579" cy="640319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" y="445985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venir Heavy"/>
                <a:cs typeface="Avenir Heavy"/>
              </a:rPr>
              <a:t>Bruce Vandal</a:t>
            </a:r>
            <a:endParaRPr lang="en-US" sz="1050" b="1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" y="5020539"/>
            <a:ext cx="9143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white"/>
                </a:solidFill>
                <a:latin typeface="Avenir Light"/>
                <a:cs typeface="Avenir Light"/>
              </a:rPr>
              <a:t>Senior Vice President | Complete College America</a:t>
            </a:r>
            <a:endParaRPr lang="en-US" sz="22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74415" y="6418815"/>
            <a:ext cx="305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Rockwell Extra Bold"/>
                <a:cs typeface="Rockwell Extra Bold"/>
              </a:rPr>
              <a:t>COMPLETE COLLEGE</a:t>
            </a:r>
            <a:endParaRPr lang="en-US" b="1" dirty="0">
              <a:solidFill>
                <a:prstClr val="white"/>
              </a:solidFill>
              <a:latin typeface="Rockwell Extra Bold"/>
              <a:cs typeface="Rockwell Extra Bol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8155" y="6418815"/>
            <a:ext cx="124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Times New Roman"/>
                <a:cs typeface="Times New Roman"/>
              </a:rPr>
              <a:t>AMERICA</a:t>
            </a:r>
            <a:endParaRPr lang="en-US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391" y="1161212"/>
            <a:ext cx="9165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A9FBD"/>
                </a:solidFill>
                <a:latin typeface="Avenir Heavy"/>
                <a:cs typeface="Avenir Heavy"/>
              </a:rPr>
              <a:t>COREQUISITE </a:t>
            </a:r>
          </a:p>
          <a:p>
            <a:pPr algn="ctr"/>
            <a:r>
              <a:rPr lang="en-US" sz="6600" b="1" dirty="0">
                <a:solidFill>
                  <a:srgbClr val="7A9FBD"/>
                </a:solidFill>
                <a:latin typeface="Avenir Heavy"/>
                <a:cs typeface="Avenir Heavy"/>
              </a:rPr>
              <a:t>REMEDIATION</a:t>
            </a:r>
            <a:endParaRPr lang="en-US" sz="6600" b="1" dirty="0">
              <a:solidFill>
                <a:srgbClr val="7A9FBD"/>
              </a:solidFill>
              <a:latin typeface="Avenir Heavy"/>
              <a:cs typeface="Avenir Heavy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84422" y="4259335"/>
            <a:ext cx="5775158" cy="0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" y="3070982"/>
            <a:ext cx="914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i="1" dirty="0">
                <a:solidFill>
                  <a:prstClr val="white"/>
                </a:solidFill>
                <a:latin typeface="Avenir Light"/>
                <a:cs typeface="Avenir Light"/>
              </a:rPr>
              <a:t>Spanning the Divide</a:t>
            </a:r>
            <a:endParaRPr lang="en-US" sz="5000" i="1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20133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9" y="11239"/>
            <a:ext cx="8874125" cy="68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35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133" y="1713113"/>
            <a:ext cx="8238667" cy="3630862"/>
          </a:xfrm>
          <a:ln>
            <a:noFill/>
          </a:ln>
        </p:spPr>
        <p:txBody>
          <a:bodyPr/>
          <a:lstStyle/>
          <a:p>
            <a:pPr algn="ctr">
              <a:buNone/>
            </a:pPr>
            <a:endParaRPr lang="en-US" sz="3600" dirty="0">
              <a:solidFill>
                <a:schemeClr val="accent4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>
              <a:buNone/>
            </a:pPr>
            <a:endParaRPr lang="en-US" sz="1000" dirty="0">
              <a:solidFill>
                <a:schemeClr val="accent4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>
              <a:buNone/>
            </a:pPr>
            <a:r>
              <a:rPr lang="en-US" sz="4800" dirty="0">
                <a:solidFill>
                  <a:srgbClr val="FFFFFF"/>
                </a:solidFill>
                <a:latin typeface="Avenir Book"/>
                <a:cs typeface="Avenir Book"/>
              </a:rPr>
              <a:t>Provide academic support as a </a:t>
            </a:r>
            <a:r>
              <a:rPr lang="en-US" sz="4800" u="sng" dirty="0">
                <a:solidFill>
                  <a:srgbClr val="7A9FBD"/>
                </a:solidFill>
                <a:latin typeface="Avenir Heavy"/>
                <a:cs typeface="Avenir Heavy"/>
              </a:rPr>
              <a:t>Corequisite</a:t>
            </a:r>
            <a:r>
              <a:rPr lang="en-US" sz="4800" dirty="0">
                <a:latin typeface="Avenir Book"/>
                <a:cs typeface="Avenir Book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Avenir Book"/>
                <a:cs typeface="Avenir Book"/>
              </a:rPr>
              <a:t>not as a </a:t>
            </a:r>
          </a:p>
          <a:p>
            <a:pPr algn="ctr">
              <a:buNone/>
            </a:pPr>
            <a:r>
              <a:rPr lang="en-US" sz="4800" dirty="0">
                <a:solidFill>
                  <a:srgbClr val="7A9FBD"/>
                </a:solidFill>
                <a:latin typeface="Avenir Heavy"/>
                <a:cs typeface="Avenir Heavy"/>
              </a:rPr>
              <a:t>prerequisite</a:t>
            </a:r>
            <a:endParaRPr lang="en-CA" dirty="0">
              <a:solidFill>
                <a:srgbClr val="7A9FBD"/>
              </a:solidFill>
              <a:latin typeface="Avenir Heavy"/>
              <a:cs typeface="Avenir Heavy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0422"/>
            <a:ext cx="8284464" cy="1143000"/>
          </a:xfrm>
          <a:prstGeom prst="rect">
            <a:avLst/>
          </a:prstGeom>
          <a:noFill/>
        </p:spPr>
        <p:txBody>
          <a:bodyPr vert="horz" lIns="91425" tIns="45713" rIns="91425" bIns="45713" rtlCol="0" anchor="ctr">
            <a:normAutofit fontScale="97500"/>
          </a:bodyPr>
          <a:lstStyle/>
          <a:p>
            <a:pPr algn="ctr" defTabSz="457106">
              <a:spcBef>
                <a:spcPct val="0"/>
              </a:spcBef>
              <a:buClr>
                <a:prstClr val="white"/>
              </a:buClr>
              <a:defRPr/>
            </a:pPr>
            <a:r>
              <a:rPr lang="en-US" sz="4000" dirty="0" err="1">
                <a:solidFill>
                  <a:prstClr val="white"/>
                </a:solidFill>
                <a:latin typeface="Avenir Book"/>
                <a:cs typeface="Avenir Book"/>
              </a:rPr>
              <a:t>Corequisite</a:t>
            </a:r>
            <a:r>
              <a:rPr lang="en-US" sz="4000" dirty="0">
                <a:solidFill>
                  <a:prstClr val="white"/>
                </a:solidFill>
                <a:latin typeface="Avenir Book"/>
                <a:cs typeface="Avenir Book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venir Book"/>
                <a:cs typeface="Avenir Book"/>
              </a:rPr>
              <a:t>Remediation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17626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3134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133" y="1713113"/>
            <a:ext cx="8238667" cy="3630862"/>
          </a:xfrm>
          <a:ln>
            <a:noFill/>
          </a:ln>
        </p:spPr>
        <p:txBody>
          <a:bodyPr/>
          <a:lstStyle/>
          <a:p>
            <a:pPr algn="ctr">
              <a:buNone/>
            </a:pPr>
            <a:endParaRPr lang="en-US" sz="3600" dirty="0">
              <a:solidFill>
                <a:schemeClr val="accent4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>
              <a:buNone/>
            </a:pPr>
            <a:endParaRPr lang="en-US" sz="1000" dirty="0">
              <a:solidFill>
                <a:schemeClr val="accent4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FFFFFF"/>
                </a:solidFill>
                <a:latin typeface="Avenir Book"/>
                <a:cs typeface="Avenir Book"/>
              </a:rPr>
              <a:t>More </a:t>
            </a:r>
            <a:r>
              <a:rPr lang="en-US" sz="4800" u="sng" dirty="0" smtClean="0">
                <a:solidFill>
                  <a:srgbClr val="7A9FBD"/>
                </a:solidFill>
                <a:latin typeface="Avenir Heavy"/>
                <a:cs typeface="Avenir Heavy"/>
              </a:rPr>
              <a:t>time on task </a:t>
            </a:r>
            <a:r>
              <a:rPr lang="en-US" sz="4800" dirty="0" smtClean="0">
                <a:solidFill>
                  <a:srgbClr val="FFFFFF"/>
                </a:solidFill>
                <a:latin typeface="Avenir Book"/>
                <a:cs typeface="Avenir Book"/>
              </a:rPr>
              <a:t>and help for students when they need it (just in time).</a:t>
            </a:r>
            <a:endParaRPr lang="en-CA" dirty="0">
              <a:solidFill>
                <a:srgbClr val="7A9FBD"/>
              </a:solidFill>
              <a:latin typeface="Avenir Heavy"/>
              <a:cs typeface="Avenir Heavy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0422"/>
            <a:ext cx="8284464" cy="1143000"/>
          </a:xfrm>
          <a:prstGeom prst="rect">
            <a:avLst/>
          </a:prstGeom>
          <a:noFill/>
        </p:spPr>
        <p:txBody>
          <a:bodyPr vert="horz" lIns="91425" tIns="45713" rIns="91425" bIns="45713" rtlCol="0" anchor="ctr">
            <a:normAutofit fontScale="97500"/>
          </a:bodyPr>
          <a:lstStyle/>
          <a:p>
            <a:pPr algn="ctr" defTabSz="457106">
              <a:spcBef>
                <a:spcPct val="0"/>
              </a:spcBef>
              <a:buClr>
                <a:prstClr val="white"/>
              </a:buClr>
              <a:defRPr/>
            </a:pPr>
            <a:r>
              <a:rPr lang="en-US" sz="4000" dirty="0">
                <a:solidFill>
                  <a:prstClr val="white"/>
                </a:solidFill>
                <a:latin typeface="Avenir Book"/>
                <a:cs typeface="Avenir Book"/>
              </a:rPr>
              <a:t>The </a:t>
            </a:r>
            <a:r>
              <a:rPr lang="en-US" sz="4000" dirty="0" err="1">
                <a:solidFill>
                  <a:prstClr val="white"/>
                </a:solidFill>
                <a:latin typeface="Avenir Book"/>
                <a:cs typeface="Avenir Book"/>
              </a:rPr>
              <a:t>Corequisite</a:t>
            </a:r>
            <a:r>
              <a:rPr lang="en-US" sz="4000" dirty="0">
                <a:solidFill>
                  <a:prstClr val="white"/>
                </a:solidFill>
                <a:latin typeface="Avenir Book"/>
                <a:cs typeface="Avenir Book"/>
              </a:rPr>
              <a:t> Strategy</a:t>
            </a:r>
            <a:endParaRPr lang="en-US" sz="4000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17626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46713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One Semester Corequisite Results</a:t>
            </a:r>
            <a:endParaRPr lang="en-CA" dirty="0">
              <a:latin typeface="Avenir Book"/>
              <a:cs typeface="Avenir Book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749811"/>
              </p:ext>
            </p:extLst>
          </p:nvPr>
        </p:nvGraphicFramePr>
        <p:xfrm>
          <a:off x="457203" y="1417638"/>
          <a:ext cx="8289469" cy="504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347"/>
                <a:gridCol w="1796562"/>
                <a:gridCol w="1886390"/>
                <a:gridCol w="1965170"/>
              </a:tblGrid>
              <a:tr h="964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Institution</a:t>
                      </a:r>
                      <a:endParaRPr lang="en-CA" sz="2400" dirty="0"/>
                    </a:p>
                  </a:txBody>
                  <a:tcPr anchor="ctr">
                    <a:solidFill>
                      <a:srgbClr val="9389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Subject</a:t>
                      </a:r>
                      <a:endParaRPr lang="en-CA" sz="2400" dirty="0"/>
                    </a:p>
                  </a:txBody>
                  <a:tcPr anchor="ctr">
                    <a:solidFill>
                      <a:srgbClr val="9389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Traditional Model</a:t>
                      </a:r>
                      <a:endParaRPr lang="en-CA" sz="2400" dirty="0"/>
                    </a:p>
                  </a:txBody>
                  <a:tcPr anchor="ctr">
                    <a:solidFill>
                      <a:srgbClr val="9389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Corequisite</a:t>
                      </a:r>
                      <a:r>
                        <a:rPr lang="en-US" sz="2400" baseline="0" dirty="0" smtClean="0"/>
                        <a:t> Model</a:t>
                      </a:r>
                      <a:endParaRPr lang="en-CA" sz="2400" dirty="0"/>
                    </a:p>
                  </a:txBody>
                  <a:tcPr anchor="ctr">
                    <a:solidFill>
                      <a:srgbClr val="938965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CC of Baltimore</a:t>
                      </a:r>
                      <a:r>
                        <a:rPr lang="en-US" sz="2800" baseline="0" dirty="0" smtClean="0"/>
                        <a:t> County</a:t>
                      </a:r>
                      <a:endParaRPr lang="en-CA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English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33%</a:t>
                      </a:r>
                      <a:endParaRPr lang="en-CA" sz="2800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74%</a:t>
                      </a:r>
                      <a:endParaRPr lang="en-CA" sz="280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80776">
                <a:tc rowSpan="3">
                  <a:txBody>
                    <a:bodyPr/>
                    <a:lstStyle/>
                    <a:p>
                      <a:r>
                        <a:rPr lang="en-US" sz="2800" dirty="0" smtClean="0"/>
                        <a:t>Austin </a:t>
                      </a:r>
                      <a:r>
                        <a:rPr lang="en-US" sz="2800" dirty="0" err="1" smtClean="0"/>
                        <a:t>Peay</a:t>
                      </a:r>
                      <a:r>
                        <a:rPr lang="en-US" sz="2800" baseline="0" dirty="0" smtClean="0"/>
                        <a:t> State University </a:t>
                      </a:r>
                      <a:endParaRPr lang="en-CA" sz="2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English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49%</a:t>
                      </a:r>
                      <a:endParaRPr lang="en-CA" sz="2800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70%</a:t>
                      </a:r>
                      <a:endParaRPr lang="en-CA" sz="280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4489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Quantitative Reasoning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11%</a:t>
                      </a:r>
                      <a:endParaRPr lang="en-CA" sz="2800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78%</a:t>
                      </a:r>
                      <a:endParaRPr lang="en-CA" sz="280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80776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Statistics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8%</a:t>
                      </a:r>
                      <a:endParaRPr lang="en-CA" sz="2800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65%</a:t>
                      </a:r>
                      <a:endParaRPr lang="en-CA" sz="280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>
                <a:latin typeface="Rockwell"/>
              </a:rPr>
              <a:pPr/>
              <a:t>13</a:t>
            </a:fld>
            <a:endParaRPr lang="en-US" dirty="0">
              <a:latin typeface="Rockwel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14925" y="2571750"/>
            <a:ext cx="1438275" cy="3907741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15163" y="2571750"/>
            <a:ext cx="1438275" cy="3907741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2987433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100854"/>
            <a:ext cx="8289469" cy="1143000"/>
          </a:xfrm>
          <a:noFill/>
        </p:spPr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The Movement to </a:t>
            </a:r>
            <a:r>
              <a:rPr lang="en-US" dirty="0" err="1" smtClean="0">
                <a:latin typeface="Avenir Book"/>
                <a:cs typeface="Avenir Book"/>
              </a:rPr>
              <a:t>Corequisite</a:t>
            </a:r>
            <a:r>
              <a:rPr lang="en-US" dirty="0" smtClean="0">
                <a:latin typeface="Avenir Book"/>
                <a:cs typeface="Avenir Book"/>
              </a:rPr>
              <a:t> at Scale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Five States Have Achieved Scale</a:t>
            </a:r>
          </a:p>
          <a:p>
            <a:pPr lvl="1">
              <a:buClr>
                <a:srgbClr val="7A9FBD"/>
              </a:buClr>
            </a:pPr>
            <a:r>
              <a:rPr lang="en-US" sz="2400" dirty="0" smtClean="0">
                <a:solidFill>
                  <a:srgbClr val="FFFFFF"/>
                </a:solidFill>
                <a:latin typeface="Avenir Book"/>
                <a:cs typeface="Avenir Book"/>
              </a:rPr>
              <a:t>Colorado, Georgia, Indiana, Tennessee and West Virginia</a:t>
            </a:r>
          </a:p>
          <a:p>
            <a:pPr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Moving to Scale</a:t>
            </a:r>
          </a:p>
          <a:p>
            <a:pPr lvl="1">
              <a:buClr>
                <a:srgbClr val="7A9FBD"/>
              </a:buClr>
            </a:pPr>
            <a:r>
              <a:rPr lang="en-US" sz="2400" dirty="0" smtClean="0">
                <a:solidFill>
                  <a:srgbClr val="FFFFFF"/>
                </a:solidFill>
                <a:latin typeface="Avenir Book"/>
                <a:cs typeface="Avenir Book"/>
              </a:rPr>
              <a:t>Texas, Nevada, Kentucky</a:t>
            </a:r>
          </a:p>
          <a:p>
            <a:pPr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13 Alliance Members Committed to Scale by 2018</a:t>
            </a:r>
          </a:p>
          <a:p>
            <a:pPr lvl="1">
              <a:buClr>
                <a:srgbClr val="7A9FBD"/>
              </a:buClr>
            </a:pPr>
            <a:r>
              <a:rPr lang="en-US" sz="2400" dirty="0" smtClean="0">
                <a:solidFill>
                  <a:srgbClr val="FFFFFF"/>
                </a:solidFill>
                <a:latin typeface="Avenir Book"/>
                <a:cs typeface="Avenir Book"/>
              </a:rPr>
              <a:t>Hawaii, Oklahoma, Ohio, New Mexico, Idaho, Missouri, Montana, DC, Illinois, CVHEC, Massachusetts, Rhode Island, Maryland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14</a:t>
            </a:fld>
            <a:endParaRPr lang="en-US">
              <a:latin typeface="Rockwel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1789" y="117626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944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6" name="Picture 5" descr="CCA-Remediation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39" y="424918"/>
            <a:ext cx="4678535" cy="60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208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368" y="271067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Avenir Heavy"/>
                <a:cs typeface="Avenir Heavy"/>
              </a:rPr>
              <a:t>Remediation</a:t>
            </a:r>
            <a:endParaRPr lang="en-US" sz="4000" b="1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30994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291672" y="1804737"/>
            <a:ext cx="5210644" cy="4528938"/>
          </a:xfrm>
          <a:prstGeom prst="rect">
            <a:avLst/>
          </a:prstGeom>
        </p:spPr>
        <p:txBody>
          <a:bodyPr>
            <a:noAutofit/>
          </a:bodyPr>
          <a:lstStyle>
            <a:lvl1pPr marL="342830" indent="-342830" algn="l" defTabSz="457106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8" indent="-285692" algn="l" defTabSz="45710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65" indent="-228552" algn="l" defTabSz="45710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72" indent="-228552" algn="l" defTabSz="45710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0" indent="-228552" algn="l" defTabSz="45710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87" indent="-228552" algn="l" defTabSz="4571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4571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4571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4571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68"/>
              </a:spcBef>
              <a:buClr>
                <a:srgbClr val="BD521E"/>
              </a:buClr>
              <a:buFont typeface="Wingdings" charset="2"/>
              <a:buNone/>
            </a:pPr>
            <a:r>
              <a:rPr lang="en-US" sz="6000" b="1" baseline="30000" dirty="0" smtClean="0">
                <a:solidFill>
                  <a:srgbClr val="FFFFFF"/>
                </a:solidFill>
                <a:latin typeface="Avenir Book"/>
                <a:cs typeface="Avenir Book"/>
              </a:rPr>
              <a:t>Too many students start college in remediation.</a:t>
            </a:r>
          </a:p>
          <a:p>
            <a:pPr marL="0" indent="0">
              <a:spcBef>
                <a:spcPts val="3768"/>
              </a:spcBef>
              <a:buClr>
                <a:srgbClr val="BD521E"/>
              </a:buClr>
              <a:buFont typeface="Wingdings" charset="2"/>
              <a:buNone/>
            </a:pPr>
            <a:r>
              <a:rPr lang="en-US" sz="6000" b="1" baseline="30000" dirty="0" smtClean="0">
                <a:solidFill>
                  <a:prstClr val="white"/>
                </a:solidFill>
                <a:latin typeface="Avenir Heavy"/>
                <a:cs typeface="Avenir Heavy"/>
              </a:rPr>
              <a:t>61% in 2-year</a:t>
            </a:r>
          </a:p>
          <a:p>
            <a:pPr marL="1147763" indent="-1147763">
              <a:spcBef>
                <a:spcPts val="3768"/>
              </a:spcBef>
              <a:buClr>
                <a:srgbClr val="BD521E"/>
              </a:buClr>
              <a:buFont typeface="Wingdings" charset="2"/>
              <a:buNone/>
            </a:pPr>
            <a:r>
              <a:rPr lang="en-US" sz="6000" b="1" baseline="30000" dirty="0" smtClean="0">
                <a:solidFill>
                  <a:prstClr val="white"/>
                </a:solidFill>
                <a:latin typeface="Avenir Heavy"/>
                <a:cs typeface="Avenir Heavy"/>
              </a:rPr>
              <a:t>28% in 4-year non-    flagship</a:t>
            </a:r>
          </a:p>
          <a:p>
            <a:pPr marL="0" indent="0">
              <a:spcBef>
                <a:spcPts val="3768"/>
              </a:spcBef>
              <a:buClr>
                <a:srgbClr val="BD521E"/>
              </a:buClr>
              <a:buFont typeface="Wingdings" charset="2"/>
              <a:buNone/>
            </a:pPr>
            <a:endParaRPr lang="en-US" sz="9600" b="1" baseline="300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0" indent="0">
              <a:spcBef>
                <a:spcPts val="3768"/>
              </a:spcBef>
              <a:buClr>
                <a:srgbClr val="BD521E"/>
              </a:buClr>
              <a:buFont typeface="Wingdings" charset="2"/>
              <a:buNone/>
            </a:pPr>
            <a:endParaRPr lang="en-US" sz="9600" b="1" baseline="300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0" indent="0">
              <a:spcBef>
                <a:spcPts val="3768"/>
              </a:spcBef>
              <a:buClr>
                <a:srgbClr val="BD521E"/>
              </a:buClr>
              <a:buFont typeface="Wingdings" charset="2"/>
              <a:buNone/>
            </a:pPr>
            <a:endParaRPr lang="en-US" sz="4400" b="1" baseline="300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0" indent="0">
              <a:spcBef>
                <a:spcPts val="3768"/>
              </a:spcBef>
              <a:buClr>
                <a:srgbClr val="BD521E"/>
              </a:buClr>
              <a:buFont typeface="Wingdings" charset="2"/>
              <a:buNone/>
            </a:pPr>
            <a:endParaRPr lang="en-US" sz="4400" b="1" baseline="30000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pic>
        <p:nvPicPr>
          <p:cNvPr id="11" name="Picture 10" descr="exit 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48" y="1944911"/>
            <a:ext cx="2207540" cy="28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1646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154326"/>
            <a:ext cx="8289469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African Americans, Hispanics and Pell Students are Over Represented 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518656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6"/>
            <a:r>
              <a:rPr lang="en-US" u="sng" dirty="0">
                <a:solidFill>
                  <a:srgbClr val="FFFFFF"/>
                </a:solidFill>
                <a:latin typeface="Avenir Book"/>
                <a:cs typeface="Avenir Book"/>
              </a:rPr>
              <a:t>2-year Students</a:t>
            </a:r>
            <a:endParaRPr lang="en-US" u="sng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89178325"/>
              </p:ext>
            </p:extLst>
          </p:nvPr>
        </p:nvGraphicFramePr>
        <p:xfrm>
          <a:off x="347579" y="1808213"/>
          <a:ext cx="8399099" cy="236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48560" y="4248533"/>
            <a:ext cx="419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6"/>
            <a:r>
              <a:rPr lang="en-US" u="sng" dirty="0">
                <a:solidFill>
                  <a:srgbClr val="FFFFFF"/>
                </a:solidFill>
                <a:latin typeface="Avenir Book"/>
                <a:cs typeface="Avenir Book"/>
              </a:rPr>
              <a:t>4-year Non-Flagship Students</a:t>
            </a:r>
            <a:endParaRPr lang="en-US" u="sng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68580632"/>
              </p:ext>
            </p:extLst>
          </p:nvPr>
        </p:nvGraphicFramePr>
        <p:xfrm>
          <a:off x="347579" y="4585368"/>
          <a:ext cx="8399099" cy="209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/>
          <p:cNvSpPr/>
          <p:nvPr/>
        </p:nvSpPr>
        <p:spPr>
          <a:xfrm>
            <a:off x="7646736" y="2517407"/>
            <a:ext cx="563880" cy="274320"/>
          </a:xfrm>
          <a:prstGeom prst="ellipse">
            <a:avLst/>
          </a:prstGeom>
          <a:noFill/>
          <a:ln w="25400" cap="flat" cmpd="sng" algn="ctr">
            <a:solidFill>
              <a:srgbClr val="AE24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25901" y="5224311"/>
            <a:ext cx="563880" cy="274320"/>
          </a:xfrm>
          <a:prstGeom prst="ellipse">
            <a:avLst/>
          </a:prstGeom>
          <a:noFill/>
          <a:ln w="25400" cap="flat" cmpd="sng" algn="ctr">
            <a:solidFill>
              <a:srgbClr val="AE24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40323" y="2059338"/>
            <a:ext cx="563880" cy="274320"/>
          </a:xfrm>
          <a:prstGeom prst="ellipse">
            <a:avLst/>
          </a:prstGeom>
          <a:noFill/>
          <a:ln w="25400" cap="flat" cmpd="sng" algn="ctr">
            <a:solidFill>
              <a:srgbClr val="AE24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42752" y="3021330"/>
            <a:ext cx="563880" cy="274320"/>
          </a:xfrm>
          <a:prstGeom prst="ellipse">
            <a:avLst/>
          </a:prstGeom>
          <a:noFill/>
          <a:ln w="25400" cap="flat" cmpd="sng" algn="ctr">
            <a:solidFill>
              <a:srgbClr val="AE24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0959" y="4812831"/>
            <a:ext cx="563880" cy="274320"/>
          </a:xfrm>
          <a:prstGeom prst="ellipse">
            <a:avLst/>
          </a:prstGeom>
          <a:noFill/>
          <a:ln w="25400" cap="flat" cmpd="sng" algn="ctr">
            <a:solidFill>
              <a:srgbClr val="AE24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92283" y="5599159"/>
            <a:ext cx="845820" cy="274320"/>
          </a:xfrm>
          <a:prstGeom prst="ellipse">
            <a:avLst/>
          </a:prstGeom>
          <a:noFill/>
          <a:ln w="25400" cap="flat" cmpd="sng" algn="ctr">
            <a:solidFill>
              <a:srgbClr val="AE24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1789" y="1403524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19876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93590216"/>
              </p:ext>
            </p:extLst>
          </p:nvPr>
        </p:nvGraphicFramePr>
        <p:xfrm>
          <a:off x="360947" y="1696720"/>
          <a:ext cx="8385731" cy="480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72080" y="169672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6"/>
            <a:r>
              <a:rPr lang="en-US" dirty="0">
                <a:solidFill>
                  <a:srgbClr val="FFFFFF"/>
                </a:solidFill>
                <a:latin typeface="Rockwell"/>
              </a:rPr>
              <a:t>2-year Students</a:t>
            </a:r>
            <a:endParaRPr lang="en-US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35232" y="2778006"/>
            <a:ext cx="574040" cy="27432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45720" y="2210432"/>
            <a:ext cx="594360" cy="274320"/>
          </a:xfrm>
          <a:prstGeom prst="ellipse">
            <a:avLst/>
          </a:prstGeom>
          <a:noFill/>
          <a:ln w="15875" cap="flat" cmpd="sng" algn="ctr">
            <a:solidFill>
              <a:srgbClr val="AE24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39104" y="2237168"/>
            <a:ext cx="563880" cy="274320"/>
          </a:xfrm>
          <a:prstGeom prst="ellipse">
            <a:avLst/>
          </a:prstGeom>
          <a:noFill/>
          <a:ln w="15875" cap="flat" cmpd="sng" algn="ctr">
            <a:solidFill>
              <a:srgbClr val="AE24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20324" y="2511488"/>
            <a:ext cx="563880" cy="274320"/>
          </a:xfrm>
          <a:prstGeom prst="ellipse">
            <a:avLst/>
          </a:prstGeom>
          <a:noFill/>
          <a:ln w="15875" cap="flat" cmpd="sng" algn="ctr">
            <a:solidFill>
              <a:srgbClr val="AE24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41260" y="3391930"/>
            <a:ext cx="528320" cy="274320"/>
          </a:xfrm>
          <a:prstGeom prst="ellipse">
            <a:avLst/>
          </a:prstGeom>
          <a:noFill/>
          <a:ln w="15875" cap="flat" cmpd="sng" algn="ctr">
            <a:solidFill>
              <a:srgbClr val="AE241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9" y="154326"/>
            <a:ext cx="8289469" cy="1143000"/>
          </a:xfrm>
          <a:prstGeom prst="rect">
            <a:avLst/>
          </a:prstGeom>
          <a:noFill/>
        </p:spPr>
        <p:txBody>
          <a:bodyPr vert="horz" lIns="91421" tIns="45711" rIns="91421" bIns="45711" rtlCol="0" anchor="ctr">
            <a:normAutofit fontScale="97500" lnSpcReduction="10000"/>
          </a:bodyPr>
          <a:lstStyle>
            <a:lvl1pPr algn="l" defTabSz="457106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venir Book"/>
                <a:cs typeface="Avenir Book"/>
              </a:rPr>
              <a:t>Most are in Math – Far Too Many Require Both Math and English </a:t>
            </a:r>
            <a:endParaRPr lang="en-US" dirty="0">
              <a:latin typeface="Avenir Book"/>
              <a:cs typeface="Avenir Book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1789" y="1403524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1931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venir Book"/>
                <a:cs typeface="Avenir Book"/>
              </a:rPr>
              <a:t>Access to College or Remediation</a:t>
            </a:r>
            <a:endParaRPr lang="en-US" sz="4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1789" y="2366211"/>
            <a:ext cx="7820527" cy="1724528"/>
          </a:xfrm>
          <a:prstGeom prst="rect">
            <a:avLst/>
          </a:prstGeom>
        </p:spPr>
        <p:txBody>
          <a:bodyPr>
            <a:noAutofit/>
          </a:bodyPr>
          <a:lstStyle>
            <a:lvl1pPr marL="342761" indent="-342761" algn="l" defTabSz="457011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46" indent="-285632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30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44" indent="-228505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60" indent="-228505" algn="l" defTabSz="45701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73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4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8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09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  <a:buFont typeface="Wingdings" charset="2"/>
              <a:buNone/>
            </a:pPr>
            <a:r>
              <a:rPr lang="en-US" sz="4400" dirty="0" smtClean="0">
                <a:solidFill>
                  <a:prstClr val="white"/>
                </a:solidFill>
                <a:latin typeface="Avenir Heavy"/>
                <a:cs typeface="Avenir Heavy"/>
              </a:rPr>
              <a:t>For too many students, a remedial class is their first and their last college experience.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17626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5999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latin typeface="Avenir Book"/>
                <a:cs typeface="Avenir Book"/>
              </a:rPr>
              <a:t>The System Does Not Work, Particularly for African Americans</a:t>
            </a:r>
            <a:endParaRPr lang="en-US" sz="3500" dirty="0"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1346" y="1680836"/>
            <a:ext cx="45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6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Gateway Course Completion in 2 years</a:t>
            </a:r>
          </a:p>
          <a:p>
            <a:pPr algn="ctr" defTabSz="457106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2-year college remedial students</a:t>
            </a:r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94640704"/>
              </p:ext>
            </p:extLst>
          </p:nvPr>
        </p:nvGraphicFramePr>
        <p:xfrm>
          <a:off x="457209" y="2214879"/>
          <a:ext cx="8289469" cy="428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5387306" y="4037846"/>
            <a:ext cx="714375" cy="40005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6"/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8789222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>
                <a:latin typeface="Rockwell"/>
              </a:rPr>
              <a:pPr/>
              <a:t>8</a:t>
            </a:fld>
            <a:endParaRPr lang="en-US" dirty="0">
              <a:latin typeface="Rockwell"/>
            </a:endParaRPr>
          </a:p>
        </p:txBody>
      </p:sp>
      <p:pic>
        <p:nvPicPr>
          <p:cNvPr id="8" name="Picture 7" descr="exit 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48" y="1944911"/>
            <a:ext cx="2207540" cy="28449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74118"/>
            <a:ext cx="8305002" cy="1143000"/>
          </a:xfrm>
          <a:noFill/>
        </p:spPr>
        <p:txBody>
          <a:bodyPr>
            <a:normAutofit/>
          </a:bodyPr>
          <a:lstStyle/>
          <a:p>
            <a:pPr algn="ctr">
              <a:buClr>
                <a:schemeClr val="bg1"/>
              </a:buClr>
            </a:pPr>
            <a:r>
              <a:rPr lang="en-US" sz="4000" dirty="0">
                <a:solidFill>
                  <a:schemeClr val="bg1"/>
                </a:solidFill>
                <a:latin typeface="Avenir Book"/>
                <a:cs typeface="Avenir Book"/>
              </a:rPr>
              <a:t>        Remediation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4693" y="2126356"/>
            <a:ext cx="5461348" cy="212365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06"/>
            <a:r>
              <a:rPr lang="en-US" sz="4400" b="1" dirty="0">
                <a:solidFill>
                  <a:srgbClr val="FFFFFF"/>
                </a:solidFill>
                <a:latin typeface="Avenir Heavy"/>
                <a:cs typeface="Avenir Heavy"/>
              </a:rPr>
              <a:t>Student attrition is at the heart of the matter.</a:t>
            </a:r>
            <a:endParaRPr lang="en-CA" sz="4400" b="1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17626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8031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9" y="11239"/>
            <a:ext cx="8874125" cy="68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8740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278</Words>
  <Application>Microsoft Macintosh PowerPoint</Application>
  <PresentationFormat>On-screen Show (4:3)</PresentationFormat>
  <Paragraphs>67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2_Office Theme</vt:lpstr>
      <vt:lpstr>4_Office Theme</vt:lpstr>
      <vt:lpstr>PowerPoint Presentation</vt:lpstr>
      <vt:lpstr>PowerPoint Presentation</vt:lpstr>
      <vt:lpstr>PowerPoint Presentation</vt:lpstr>
      <vt:lpstr>African Americans, Hispanics and Pell Students are Over Represented </vt:lpstr>
      <vt:lpstr>PowerPoint Presentation</vt:lpstr>
      <vt:lpstr>PowerPoint Presentation</vt:lpstr>
      <vt:lpstr>The System Does Not Work, Particularly for African Americans</vt:lpstr>
      <vt:lpstr>        Remediation</vt:lpstr>
      <vt:lpstr>PowerPoint Presentation</vt:lpstr>
      <vt:lpstr>PowerPoint Presentation</vt:lpstr>
      <vt:lpstr>PowerPoint Presentation</vt:lpstr>
      <vt:lpstr>PowerPoint Presentation</vt:lpstr>
      <vt:lpstr>One Semester Corequisite Results</vt:lpstr>
      <vt:lpstr>The Movement to Corequisite at Scale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1</cp:revision>
  <dcterms:created xsi:type="dcterms:W3CDTF">2015-10-19T19:20:45Z</dcterms:created>
  <dcterms:modified xsi:type="dcterms:W3CDTF">2015-10-19T19:22:08Z</dcterms:modified>
</cp:coreProperties>
</file>