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wdp" ContentType="image/vnd.ms-photo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40" r:id="rId2"/>
    <p:sldMasterId id="2147483753" r:id="rId3"/>
    <p:sldMasterId id="2147483765" r:id="rId4"/>
    <p:sldMasterId id="2147483777" r:id="rId5"/>
  </p:sldMasterIdLst>
  <p:notesMasterIdLst>
    <p:notesMasterId r:id="rId33"/>
  </p:notesMasterIdLst>
  <p:sldIdLst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17" r:id="rId29"/>
    <p:sldId id="418" r:id="rId30"/>
    <p:sldId id="419" r:id="rId31"/>
    <p:sldId id="420" r:id="rId32"/>
  </p:sldIdLst>
  <p:sldSz cx="9144000" cy="6858000" type="screen4x3"/>
  <p:notesSz cx="6858000" cy="9144000"/>
  <p:defaultTextStyle>
    <a:defPPr>
      <a:defRPr lang="en-US"/>
    </a:defPPr>
    <a:lvl1pPr marL="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334"/>
    <a:srgbClr val="F16828"/>
    <a:srgbClr val="634EAD"/>
    <a:srgbClr val="8166DF"/>
    <a:srgbClr val="3A24CB"/>
    <a:srgbClr val="3621B4"/>
    <a:srgbClr val="3420A2"/>
    <a:srgbClr val="4329C8"/>
    <a:srgbClr val="DE6025"/>
    <a:srgbClr val="005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0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6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uce\AppData\Local\Microsoft\Windows\Temporary%20Internet%20Files\Content.Outlook\VHC6WO4G\Fall%202014%20Co-Req%20%20enrollment%20(2).xlsx" TargetMode="External"/><Relationship Id="rId2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uce\AppData\Local\Microsoft\Windows\Temporary%20Internet%20Files\Content.Outlook\VHC6WO4G\Fall%202014%20Co-Req%20%20enrollment%20(2).xlsx" TargetMode="External"/><Relationship Id="rId2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uce\AppData\Local\Microsoft\Windows\Temporary%20Internet%20Files\Content.Outlook\VHC6WO4G\Fall%202014%20Co-Req%20%20enrollment%20(2).xlsx" TargetMode="External"/><Relationship Id="rId2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5143192"/>
        <c:axId val="2085128344"/>
      </c:barChart>
      <c:catAx>
        <c:axId val="2085143192"/>
        <c:scaling>
          <c:orientation val="minMax"/>
        </c:scaling>
        <c:delete val="1"/>
        <c:axPos val="b"/>
        <c:majorTickMark val="out"/>
        <c:minorTickMark val="none"/>
        <c:tickLblPos val="nextTo"/>
        <c:crossAx val="2085128344"/>
        <c:crosses val="autoZero"/>
        <c:auto val="1"/>
        <c:lblAlgn val="ctr"/>
        <c:lblOffset val="100"/>
        <c:noMultiLvlLbl val="0"/>
      </c:catAx>
      <c:valAx>
        <c:axId val="2085128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85143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5144616"/>
        <c:axId val="2085134856"/>
      </c:barChart>
      <c:catAx>
        <c:axId val="2085144616"/>
        <c:scaling>
          <c:orientation val="minMax"/>
        </c:scaling>
        <c:delete val="1"/>
        <c:axPos val="b"/>
        <c:majorTickMark val="out"/>
        <c:minorTickMark val="none"/>
        <c:tickLblPos val="nextTo"/>
        <c:crossAx val="2085134856"/>
        <c:crosses val="autoZero"/>
        <c:auto val="1"/>
        <c:lblAlgn val="ctr"/>
        <c:lblOffset val="100"/>
        <c:noMultiLvlLbl val="0"/>
      </c:catAx>
      <c:valAx>
        <c:axId val="2085134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85144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9032440"/>
        <c:axId val="-2059029464"/>
      </c:barChart>
      <c:catAx>
        <c:axId val="-2059032440"/>
        <c:scaling>
          <c:orientation val="minMax"/>
        </c:scaling>
        <c:delete val="1"/>
        <c:axPos val="b"/>
        <c:majorTickMark val="out"/>
        <c:minorTickMark val="none"/>
        <c:tickLblPos val="nextTo"/>
        <c:crossAx val="-2059029464"/>
        <c:crosses val="autoZero"/>
        <c:auto val="1"/>
        <c:lblAlgn val="ctr"/>
        <c:lblOffset val="100"/>
        <c:noMultiLvlLbl val="0"/>
      </c:catAx>
      <c:valAx>
        <c:axId val="-2059029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59032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9004376"/>
        <c:axId val="-2059001400"/>
      </c:barChart>
      <c:catAx>
        <c:axId val="-2059004376"/>
        <c:scaling>
          <c:orientation val="minMax"/>
        </c:scaling>
        <c:delete val="1"/>
        <c:axPos val="b"/>
        <c:majorTickMark val="out"/>
        <c:minorTickMark val="none"/>
        <c:tickLblPos val="nextTo"/>
        <c:crossAx val="-2059001400"/>
        <c:crosses val="autoZero"/>
        <c:auto val="1"/>
        <c:lblAlgn val="ctr"/>
        <c:lblOffset val="100"/>
        <c:noMultiLvlLbl val="0"/>
      </c:catAx>
      <c:valAx>
        <c:axId val="-2059001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59004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'Eng Spring 2014'!$A$19:$A$20</c:f>
              <c:strCache>
                <c:ptCount val="2"/>
                <c:pt idx="0">
                  <c:v>Corequisite</c:v>
                </c:pt>
                <c:pt idx="1">
                  <c:v>Traditional</c:v>
                </c:pt>
              </c:strCache>
            </c:strRef>
          </c:cat>
          <c:val>
            <c:numRef>
              <c:f>'Eng Spring 2014'!$B$19:$B$20</c:f>
              <c:numCache>
                <c:formatCode>0%</c:formatCode>
                <c:ptCount val="2"/>
                <c:pt idx="0">
                  <c:v>0.358503401360544</c:v>
                </c:pt>
                <c:pt idx="1">
                  <c:v>0.641496598639456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'Eng Spring 2014'!$B$22</c:f>
              <c:strCache>
                <c:ptCount val="1"/>
                <c:pt idx="0">
                  <c:v>Fall, 2014</c:v>
                </c:pt>
              </c:strCache>
            </c:strRef>
          </c:tx>
          <c:cat>
            <c:strRef>
              <c:f>'Eng Spring 2014'!$A$23:$A$24</c:f>
              <c:strCache>
                <c:ptCount val="2"/>
                <c:pt idx="0">
                  <c:v>Corequisite</c:v>
                </c:pt>
                <c:pt idx="1">
                  <c:v>Traditional</c:v>
                </c:pt>
              </c:strCache>
            </c:strRef>
          </c:cat>
          <c:val>
            <c:numRef>
              <c:f>'Eng Spring 2014'!$B$23:$B$24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'Eng Spring 2014'!$A$26:$A$27</c:f>
              <c:strCache>
                <c:ptCount val="2"/>
                <c:pt idx="0">
                  <c:v>Corequisite</c:v>
                </c:pt>
                <c:pt idx="1">
                  <c:v>Traditional</c:v>
                </c:pt>
              </c:strCache>
            </c:strRef>
          </c:cat>
          <c:val>
            <c:numRef>
              <c:f>'Eng Spring 2014'!$B$26:$B$27</c:f>
              <c:numCache>
                <c:formatCode>0%</c:formatCode>
                <c:ptCount val="2"/>
                <c:pt idx="0">
                  <c:v>1.0</c:v>
                </c:pt>
                <c:pt idx="1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0.14484</cdr:x>
      <cdr:y>0.4589</cdr:y>
    </cdr:from>
    <cdr:to>
      <cdr:x>0.5011</cdr:x>
      <cdr:y>0.69615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0635" y="1344168"/>
          <a:ext cx="1231392" cy="694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 smtClean="0"/>
            <a:t>Traditional 64%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0.49206</cdr:x>
      <cdr:y>0.31634</cdr:y>
    </cdr:from>
    <cdr:to>
      <cdr:x>0.84832</cdr:x>
      <cdr:y>0.55359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700784" y="926592"/>
          <a:ext cx="1231392" cy="694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600" dirty="0" err="1" smtClean="0"/>
            <a:t>Corequisite</a:t>
          </a:r>
          <a:r>
            <a:rPr lang="en-US" sz="1600" dirty="0" smtClean="0"/>
            <a:t> 36%</a:t>
          </a:r>
          <a:endParaRPr lang="en-US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0.51496</cdr:x>
      <cdr:y>0.5005</cdr:y>
    </cdr:from>
    <cdr:to>
      <cdr:x>0.83389</cdr:x>
      <cdr:y>0.71803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06417" y="1514856"/>
          <a:ext cx="1304544" cy="658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 err="1" smtClean="0"/>
            <a:t>Corequisite</a:t>
          </a:r>
          <a:r>
            <a:rPr lang="en-US" sz="1600" dirty="0" smtClean="0"/>
            <a:t> 60%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0.21094</cdr:x>
      <cdr:y>0.31521</cdr:y>
    </cdr:from>
    <cdr:to>
      <cdr:x>0.48516</cdr:x>
      <cdr:y>0.5287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2833" y="954024"/>
          <a:ext cx="1121664" cy="646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 smtClean="0"/>
            <a:t>Traditional 40%</a:t>
          </a:r>
          <a:endParaRPr lang="en-US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0.34266</cdr:x>
      <cdr:y>0.3238</cdr:y>
    </cdr:from>
    <cdr:to>
      <cdr:x>0.67638</cdr:x>
      <cdr:y>0.59402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0912" y="1001592"/>
          <a:ext cx="1257216" cy="8358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 err="1" smtClean="0"/>
            <a:t>Corequisite</a:t>
          </a:r>
          <a:r>
            <a:rPr lang="en-US" sz="1600" dirty="0" smtClean="0"/>
            <a:t> 100%</a:t>
          </a:r>
          <a:endParaRPr 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8041F-4EEC-DF4B-A4D8-848EB9070202}" type="datetimeFigureOut">
              <a:rPr lang="en-US" smtClean="0"/>
              <a:t>12/9/14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7B9EF-B578-CA4C-B8D3-92D72BE9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7B9EF-B578-CA4C-B8D3-92D72BE9765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2" y="2130426"/>
            <a:ext cx="82950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6021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5438" y="750887"/>
            <a:ext cx="8417597" cy="3841433"/>
          </a:xfrm>
        </p:spPr>
        <p:txBody>
          <a:bodyPr anchor="t"/>
          <a:lstStyle>
            <a:lvl1pPr>
              <a:spcBef>
                <a:spcPts val="0"/>
              </a:spcBef>
              <a:defRPr sz="60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4" y="4591050"/>
            <a:ext cx="5473170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23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0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MONTH XX, 2012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0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MONTH XX, 2012</a:t>
            </a:r>
            <a:endParaRPr lang="en-US" sz="700" dirty="0" smtClean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700" dirty="0" smtClean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1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2002154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002154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5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334965" y="2379662"/>
            <a:ext cx="3979863" cy="3831591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84703" y="2113915"/>
            <a:ext cx="3979862" cy="4097338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415328"/>
            <a:ext cx="3979333" cy="379465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39761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2415328"/>
            <a:ext cx="3979333" cy="380481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4964" y="2113915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284163" indent="-111125" algn="l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85232" y="2113915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46075" indent="-234950" algn="l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8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4520" cy="114966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29920" y="310896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79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50888"/>
            <a:ext cx="8229601" cy="114966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1989986"/>
            <a:ext cx="3979333" cy="422729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1981519"/>
            <a:ext cx="3995737" cy="4235766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0638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6" y="2201332"/>
            <a:ext cx="3995737" cy="410580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34963" y="2201332"/>
            <a:ext cx="3995737" cy="410580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7013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21D9-23C5-4843-9719-B43C16F819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987-87BF-5B44-9455-F435A5F2E2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36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89468" cy="4742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39011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21D9-23C5-4843-9719-B43C16F819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987-87BF-5B44-9455-F435A5F2E2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6255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21D9-23C5-4843-9719-B43C16F819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987-87BF-5B44-9455-F435A5F2E2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191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21D9-23C5-4843-9719-B43C16F819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987-87BF-5B44-9455-F435A5F2E2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207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21D9-23C5-4843-9719-B43C16F819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987-87BF-5B44-9455-F435A5F2E2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8337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21D9-23C5-4843-9719-B43C16F819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987-87BF-5B44-9455-F435A5F2E2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2412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21D9-23C5-4843-9719-B43C16F819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987-87BF-5B44-9455-F435A5F2E2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571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21D9-23C5-4843-9719-B43C16F819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987-87BF-5B44-9455-F435A5F2E2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1237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21D9-23C5-4843-9719-B43C16F819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987-87BF-5B44-9455-F435A5F2E2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2173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21D9-23C5-4843-9719-B43C16F819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987-87BF-5B44-9455-F435A5F2E2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384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21D9-23C5-4843-9719-B43C16F819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987-87BF-5B44-9455-F435A5F2E2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15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378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40CB-D9BE-4CAD-8786-2BD38EB44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EDAC-9D66-4EBB-B362-E451319793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2238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40CB-D9BE-4CAD-8786-2BD38EB44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EDAC-9D66-4EBB-B362-E451319793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6315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40CB-D9BE-4CAD-8786-2BD38EB44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EDAC-9D66-4EBB-B362-E451319793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639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40CB-D9BE-4CAD-8786-2BD38EB44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EDAC-9D66-4EBB-B362-E451319793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298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40CB-D9BE-4CAD-8786-2BD38EB44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EDAC-9D66-4EBB-B362-E451319793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632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40CB-D9BE-4CAD-8786-2BD38EB44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EDAC-9D66-4EBB-B362-E451319793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9029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40CB-D9BE-4CAD-8786-2BD38EB44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EDAC-9D66-4EBB-B362-E451319793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01016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40CB-D9BE-4CAD-8786-2BD38EB44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EDAC-9D66-4EBB-B362-E451319793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793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40CB-D9BE-4CAD-8786-2BD38EB44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EDAC-9D66-4EBB-B362-E451319793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9180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40CB-D9BE-4CAD-8786-2BD38EB44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EDAC-9D66-4EBB-B362-E451319793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035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1953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40CB-D9BE-4CAD-8786-2BD38EB44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EDAC-9D66-4EBB-B362-E451319793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821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10519-C524-47B6-9B07-51226CE174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12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C0EB4-E242-4CE2-BE31-3D5611ECC7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71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18D84-02E1-4822-9B0E-5B7D00BD56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78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0015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20015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00DD6-78EE-4AB4-B7C1-005D73C529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7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47841-BEF1-4F9A-92E6-1052376A0B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422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237CF-4C4D-40C2-8555-B4DD4AF534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605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E315F-C7C4-42F1-9C01-AF6A075B37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86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09640-1860-4148-AE0B-35E8B54EBA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390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FEA22-3BB6-4A40-A7F0-6676520936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4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28724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E6C6A-91A6-41B7-BAF8-566BFDE8C2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624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71450"/>
            <a:ext cx="20574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1450"/>
            <a:ext cx="6019800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DF5E2-0D3E-4E13-9A7E-68EFFEE51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0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2109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210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14400" algn="l"/>
              </a:tabLst>
              <a:defRPr sz="20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5800" algn="l"/>
              </a:tabLst>
              <a:defRPr sz="1000" b="1">
                <a:solidFill>
                  <a:srgbClr val="FFFFFF"/>
                </a:solidFill>
              </a:defRPr>
            </a:lvl2pPr>
            <a:lvl3pPr marL="914400" indent="-914400">
              <a:spcAft>
                <a:spcPts val="0"/>
              </a:spcAft>
              <a:buFontTx/>
              <a:buNone/>
              <a:tabLst/>
              <a:defRPr sz="1000" b="0">
                <a:solidFill>
                  <a:srgbClr val="FFFFFF"/>
                </a:solidFill>
              </a:defRPr>
            </a:lvl3pPr>
            <a:lvl4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4pPr>
            <a:lvl5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88"/>
            <a:ext cx="8229600" cy="2506133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433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800" b="1" kern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MONTH XX, 2012</a:t>
            </a: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1" y="91440"/>
            <a:ext cx="3145536" cy="106161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569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210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14400" algn="l"/>
              </a:tabLst>
              <a:defRPr sz="20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5800" algn="l"/>
              </a:tabLst>
              <a:defRPr sz="1000" b="1">
                <a:solidFill>
                  <a:srgbClr val="FFFFFF"/>
                </a:solidFill>
              </a:defRPr>
            </a:lvl2pPr>
            <a:lvl3pPr marL="914400" indent="-914400">
              <a:spcAft>
                <a:spcPts val="0"/>
              </a:spcAft>
              <a:buFontTx/>
              <a:buNone/>
              <a:tabLst/>
              <a:defRPr sz="1000" b="0">
                <a:solidFill>
                  <a:srgbClr val="FFFFFF"/>
                </a:solidFill>
              </a:defRPr>
            </a:lvl3pPr>
            <a:lvl4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4pPr>
            <a:lvl5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1449388"/>
            <a:ext cx="8229600" cy="2506133"/>
          </a:xfrm>
        </p:spPr>
        <p:txBody>
          <a:bodyPr anchor="t"/>
          <a:lstStyle>
            <a:lvl1pPr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End-User Adoption of IPAS (Integrated Planning and Advising Services)</a:t>
            </a:r>
            <a:endParaRPr lang="en-US" dirty="0"/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433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800" b="1" kern="0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CCRC Brown Bag March 26, 2014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1" y="91440"/>
            <a:ext cx="3145536" cy="1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8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2163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CCRC Brown Bag / March 26, 2014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852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3" y="416992"/>
            <a:ext cx="8289469" cy="5939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10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89469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9491"/>
            <a:ext cx="5562600" cy="24198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9491"/>
            <a:ext cx="2133600" cy="24198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9524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l" defTabSz="45713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Clr>
          <a:schemeClr val="accent2"/>
        </a:buClr>
        <a:buSzPct val="106000"/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CCA Convening / December 1, 2014</a:t>
            </a:r>
            <a:endParaRPr lang="en-US" sz="700" dirty="0" smtClean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141313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700" dirty="0" smtClean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50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50721D9-23C5-4843-9719-B43C16F819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BCA7987-87BF-5B44-9455-F435A5F2E2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988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4540CB-D9BE-4CAD-8786-2BD38EB44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41EDAC-9D66-4EBB-B362-E451319793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47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7145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20015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642A0E6-ED0D-49CF-8B47-C5EC79CBF625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857250"/>
            <a:ext cx="9144000" cy="76200"/>
          </a:xfrm>
          <a:prstGeom prst="rect">
            <a:avLst/>
          </a:prstGeom>
          <a:solidFill>
            <a:srgbClr val="630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8" descr="CTCS LOGO - FINAL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5835650"/>
            <a:ext cx="1905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2438400" y="63246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313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Zurich Ex BT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Zurich Ex BT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Zurich Ex BT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Zurich Ex BT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Zurich Ex BT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Zurich Ex BT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Zurich Ex BT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Zurich Ex BT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50000"/>
        </a:spcAft>
        <a:buFont typeface="Wingdings" pitchFamily="2" charset="2"/>
        <a:buBlip>
          <a:blip r:embed="rId14"/>
        </a:buBlip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001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png"/><Relationship Id="rId3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png"/><Relationship Id="rId3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.png"/><Relationship Id="rId3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png"/><Relationship Id="rId3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.png"/><Relationship Id="rId3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.png"/><Relationship Id="rId3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png"/><Relationship Id="rId3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.png"/><Relationship Id="rId3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png"/><Relationship Id="rId3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4.png"/><Relationship Id="rId3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12.png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3.xls"/><Relationship Id="rId4" Type="http://schemas.openxmlformats.org/officeDocument/2006/relationships/image" Target="../media/image14.png"/><Relationship Id="rId5" Type="http://schemas.openxmlformats.org/officeDocument/2006/relationships/oleObject" Target="../embeddings/Microsoft_Excel_97_-_2004_Worksheet4.xls"/><Relationship Id="rId6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5.xls"/><Relationship Id="rId4" Type="http://schemas.openxmlformats.org/officeDocument/2006/relationships/image" Target="../media/image16.png"/><Relationship Id="rId5" Type="http://schemas.openxmlformats.org/officeDocument/2006/relationships/oleObject" Target="../embeddings/Microsoft_Excel_97_-_2004_Worksheet6.xls"/><Relationship Id="rId6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3.wdp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png"/><Relationship Id="rId3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png"/><Relationship Id="rId3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22" name="Picture 21" descr="CCA_pri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59" y="464624"/>
            <a:ext cx="2592491" cy="1157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501" y="2224425"/>
            <a:ext cx="7302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FF"/>
                </a:solidFill>
              </a:rPr>
              <a:t>Corequisite</a:t>
            </a:r>
            <a:r>
              <a:rPr lang="en-US" sz="3200" dirty="0" smtClean="0">
                <a:solidFill>
                  <a:srgbClr val="FFFFFF"/>
                </a:solidFill>
              </a:rPr>
              <a:t> Remediation At Scale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50" y="3281125"/>
            <a:ext cx="825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Bruce Vandal | Vice President, Complete College America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Deborah Lott | Student, Ivy Tech Community College of Indiana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Mary </a:t>
            </a:r>
            <a:r>
              <a:rPr lang="en-US" sz="2000" dirty="0" err="1" smtClean="0">
                <a:solidFill>
                  <a:srgbClr val="FFFFFF"/>
                </a:solidFill>
              </a:rPr>
              <a:t>Ostrye</a:t>
            </a:r>
            <a:r>
              <a:rPr lang="en-US" sz="2000" dirty="0" smtClean="0">
                <a:solidFill>
                  <a:srgbClr val="FFFFFF"/>
                </a:solidFill>
              </a:rPr>
              <a:t> | Senior Vice President and Provost, Ivy Tech Community College of Indiana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James Skidmore | Chancellor, West Virginia Council for Community and Technical Colleg</a:t>
            </a:r>
            <a:r>
              <a:rPr lang="en-US" sz="2000" dirty="0" smtClean="0">
                <a:solidFill>
                  <a:srgbClr val="FFFFFF"/>
                </a:solidFill>
              </a:rPr>
              <a:t>e Education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8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27134" y="657600"/>
            <a:ext cx="6767405" cy="8137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prstClr val="white"/>
              </a:buClr>
            </a:pPr>
            <a:r>
              <a:rPr lang="en-US" dirty="0" err="1" smtClean="0">
                <a:solidFill>
                  <a:prstClr val="white"/>
                </a:solidFill>
                <a:latin typeface="Rockwell"/>
              </a:rPr>
              <a:t>Corequisite</a:t>
            </a:r>
            <a:r>
              <a:rPr lang="en-US" dirty="0" smtClean="0">
                <a:solidFill>
                  <a:prstClr val="white"/>
                </a:solidFill>
                <a:latin typeface="Rockwell"/>
              </a:rPr>
              <a:t> Options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game changers color.pn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49" r="60877"/>
          <a:stretch/>
        </p:blipFill>
        <p:spPr>
          <a:xfrm>
            <a:off x="457204" y="637446"/>
            <a:ext cx="1039930" cy="99625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90989" y="2101259"/>
            <a:ext cx="7855904" cy="45568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mtClean="0">
                <a:solidFill>
                  <a:prstClr val="white"/>
                </a:solidFill>
                <a:latin typeface="Rockwell"/>
                <a:cs typeface="Rockwell"/>
              </a:rPr>
              <a:t>45 minutes after class</a:t>
            </a:r>
          </a:p>
          <a:p>
            <a:r>
              <a:rPr lang="en-US" sz="3600" smtClean="0">
                <a:solidFill>
                  <a:prstClr val="white"/>
                </a:solidFill>
                <a:latin typeface="Rockwell"/>
                <a:cs typeface="Rockwell"/>
              </a:rPr>
              <a:t>An additional class period or two</a:t>
            </a:r>
          </a:p>
          <a:p>
            <a:r>
              <a:rPr lang="en-US" sz="3600" smtClean="0">
                <a:solidFill>
                  <a:prstClr val="white"/>
                </a:solidFill>
                <a:latin typeface="Rockwell"/>
                <a:cs typeface="Rockwell"/>
              </a:rPr>
              <a:t>Required lab with mentors</a:t>
            </a:r>
          </a:p>
          <a:p>
            <a:r>
              <a:rPr lang="en-US" sz="3600" smtClean="0">
                <a:solidFill>
                  <a:prstClr val="white"/>
                </a:solidFill>
                <a:latin typeface="Rockwell"/>
                <a:cs typeface="Rockwell"/>
              </a:rPr>
              <a:t>5 weeks dev ed, 10 weeks regular course (5 days/wk)</a:t>
            </a:r>
          </a:p>
          <a:p>
            <a:r>
              <a:rPr lang="en-US" sz="3600" smtClean="0">
                <a:solidFill>
                  <a:prstClr val="white"/>
                </a:solidFill>
                <a:latin typeface="Rockwell"/>
                <a:cs typeface="Rockwell"/>
              </a:rPr>
              <a:t>Two semester stretch course</a:t>
            </a:r>
          </a:p>
          <a:p>
            <a:endParaRPr lang="en-US" sz="3600" smtClean="0">
              <a:solidFill>
                <a:prstClr val="white"/>
              </a:solidFill>
              <a:latin typeface="Rockwell"/>
              <a:cs typeface="Rockwell"/>
            </a:endParaRPr>
          </a:p>
          <a:p>
            <a:endParaRPr lang="en-US" dirty="0">
              <a:solidFill>
                <a:prstClr val="white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15847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56032" y="311181"/>
            <a:ext cx="6767405" cy="8137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prstClr val="white"/>
              </a:buClr>
            </a:pPr>
            <a:r>
              <a:rPr lang="en-US" sz="3600" dirty="0" smtClean="0">
                <a:solidFill>
                  <a:prstClr val="white"/>
                </a:solidFill>
                <a:latin typeface="Rockwell"/>
              </a:rPr>
              <a:t>One Semester </a:t>
            </a:r>
            <a:r>
              <a:rPr lang="en-US" sz="3600" dirty="0" err="1" smtClean="0">
                <a:solidFill>
                  <a:prstClr val="white"/>
                </a:solidFill>
                <a:latin typeface="Rockwell"/>
              </a:rPr>
              <a:t>Coreq</a:t>
            </a:r>
            <a:r>
              <a:rPr lang="en-US" sz="3600" dirty="0" smtClean="0">
                <a:solidFill>
                  <a:prstClr val="white"/>
                </a:solidFill>
                <a:latin typeface="Rockwell"/>
              </a:rPr>
              <a:t> Results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game changers color.pn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49" r="60877"/>
          <a:stretch/>
        </p:blipFill>
        <p:spPr>
          <a:xfrm>
            <a:off x="215312" y="159473"/>
            <a:ext cx="1039930" cy="9962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56032" y="870467"/>
            <a:ext cx="6767405" cy="8137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prstClr val="white"/>
              </a:buClr>
            </a:pPr>
            <a:r>
              <a:rPr lang="en-US" sz="24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Rockwell"/>
              </a:rPr>
              <a:t>Community College of Baltimore County (Accelerated Learning Program)</a:t>
            </a:r>
            <a:endParaRPr lang="en-US" sz="2400" dirty="0">
              <a:solidFill>
                <a:srgbClr val="1F497D">
                  <a:lumMod val="40000"/>
                  <a:lumOff val="60000"/>
                </a:srgbClr>
              </a:solidFill>
              <a:latin typeface="Calibri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225657312"/>
              </p:ext>
            </p:extLst>
          </p:nvPr>
        </p:nvGraphicFramePr>
        <p:xfrm>
          <a:off x="665201" y="2481998"/>
          <a:ext cx="7700127" cy="3041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8600" y="5510794"/>
            <a:ext cx="2217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Rockwell"/>
                <a:cs typeface="Rockwell"/>
              </a:rPr>
              <a:t>Traditional Model</a:t>
            </a:r>
            <a:endParaRPr lang="en-US" sz="2400" dirty="0">
              <a:solidFill>
                <a:prstClr val="white"/>
              </a:solidFill>
              <a:latin typeface="Rockwell"/>
              <a:cs typeface="Rockwel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4832" y="5651886"/>
            <a:ext cx="221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white"/>
                </a:solidFill>
                <a:latin typeface="Rockwell"/>
                <a:cs typeface="Rockwell"/>
              </a:rPr>
              <a:t>Coreq</a:t>
            </a:r>
            <a:endParaRPr lang="en-US" sz="2400" dirty="0">
              <a:solidFill>
                <a:prstClr val="white"/>
              </a:solidFill>
              <a:latin typeface="Rockwell"/>
              <a:cs typeface="Rockwel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6637" y="6200939"/>
            <a:ext cx="221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Rockwell"/>
                <a:cs typeface="Rockwell"/>
              </a:rPr>
              <a:t>ENGLISH</a:t>
            </a:r>
            <a:endParaRPr lang="en-US" sz="2400" dirty="0">
              <a:solidFill>
                <a:prstClr val="white"/>
              </a:solidFill>
              <a:latin typeface="Rockwell"/>
              <a:cs typeface="Rockwel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8916" y="3153837"/>
            <a:ext cx="2076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prstClr val="white"/>
                </a:solidFill>
                <a:latin typeface="Rockwell"/>
                <a:cs typeface="Rockwell"/>
              </a:rPr>
              <a:t>33%</a:t>
            </a:r>
            <a:endParaRPr lang="en-US" sz="6000" dirty="0">
              <a:solidFill>
                <a:prstClr val="white"/>
              </a:solidFill>
              <a:latin typeface="Rockwell"/>
              <a:cs typeface="Rockwel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5306" y="1792093"/>
            <a:ext cx="2076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prstClr val="white"/>
                </a:solidFill>
                <a:latin typeface="Rockwell"/>
                <a:cs typeface="Rockwell"/>
              </a:rPr>
              <a:t>74%</a:t>
            </a:r>
            <a:endParaRPr lang="en-US" sz="6000" dirty="0">
              <a:solidFill>
                <a:prstClr val="white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73937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56032" y="311181"/>
            <a:ext cx="6767405" cy="8137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prstClr val="white"/>
              </a:buClr>
            </a:pPr>
            <a:r>
              <a:rPr lang="en-US" sz="3600" dirty="0" smtClean="0">
                <a:solidFill>
                  <a:prstClr val="white"/>
                </a:solidFill>
                <a:latin typeface="Rockwell"/>
              </a:rPr>
              <a:t>One Semester </a:t>
            </a:r>
            <a:r>
              <a:rPr lang="en-US" sz="3600" dirty="0" err="1" smtClean="0">
                <a:solidFill>
                  <a:prstClr val="white"/>
                </a:solidFill>
                <a:latin typeface="Rockwell"/>
              </a:rPr>
              <a:t>Coreq</a:t>
            </a:r>
            <a:r>
              <a:rPr lang="en-US" sz="3600" dirty="0" smtClean="0">
                <a:solidFill>
                  <a:prstClr val="white"/>
                </a:solidFill>
                <a:latin typeface="Rockwell"/>
              </a:rPr>
              <a:t> Results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game changers color.pn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49" r="60877"/>
          <a:stretch/>
        </p:blipFill>
        <p:spPr>
          <a:xfrm>
            <a:off x="215312" y="159473"/>
            <a:ext cx="1039930" cy="9962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56032" y="870467"/>
            <a:ext cx="6767405" cy="8137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prstClr val="white"/>
              </a:buClr>
            </a:pPr>
            <a:r>
              <a:rPr lang="en-US" sz="24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Rockwell"/>
              </a:rPr>
              <a:t>Austin </a:t>
            </a:r>
            <a:r>
              <a:rPr lang="en-US" sz="2400" dirty="0" err="1" smtClean="0">
                <a:solidFill>
                  <a:srgbClr val="1F497D">
                    <a:lumMod val="40000"/>
                    <a:lumOff val="60000"/>
                  </a:srgbClr>
                </a:solidFill>
                <a:latin typeface="Rockwell"/>
              </a:rPr>
              <a:t>Peay</a:t>
            </a:r>
            <a:r>
              <a:rPr lang="en-US" sz="24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Rockwell"/>
              </a:rPr>
              <a:t> State University (Structured Assistance)</a:t>
            </a:r>
            <a:endParaRPr lang="en-US" sz="2400" dirty="0">
              <a:solidFill>
                <a:srgbClr val="1F497D">
                  <a:lumMod val="40000"/>
                  <a:lumOff val="60000"/>
                </a:srgbClr>
              </a:solidFill>
              <a:latin typeface="Calibri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969420307"/>
              </p:ext>
            </p:extLst>
          </p:nvPr>
        </p:nvGraphicFramePr>
        <p:xfrm>
          <a:off x="-377524" y="2481998"/>
          <a:ext cx="3467111" cy="3041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14522" y="5510793"/>
            <a:ext cx="1531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Rockwell"/>
                <a:cs typeface="Rockwell"/>
              </a:rPr>
              <a:t>Traditional Model</a:t>
            </a:r>
            <a:endParaRPr lang="en-US" sz="1400" dirty="0">
              <a:solidFill>
                <a:prstClr val="white"/>
              </a:solidFill>
              <a:latin typeface="Rockwell"/>
              <a:cs typeface="Rockwel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047" y="6098226"/>
            <a:ext cx="221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Rockwell"/>
                <a:cs typeface="Rockwell"/>
              </a:rPr>
              <a:t>ENGLISH</a:t>
            </a:r>
            <a:endParaRPr lang="en-US" sz="2400" dirty="0">
              <a:solidFill>
                <a:prstClr val="white"/>
              </a:solidFill>
              <a:latin typeface="Rockwell"/>
              <a:cs typeface="Rockwel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20948" y="3099368"/>
            <a:ext cx="20762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Rockwell"/>
                <a:cs typeface="Rockwell"/>
              </a:rPr>
              <a:t>49%</a:t>
            </a:r>
            <a:endParaRPr lang="en-US" sz="3200" dirty="0">
              <a:solidFill>
                <a:prstClr val="white"/>
              </a:solidFill>
              <a:latin typeface="Rockwell"/>
              <a:cs typeface="Rockwell"/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225731454"/>
              </p:ext>
            </p:extLst>
          </p:nvPr>
        </p:nvGraphicFramePr>
        <p:xfrm>
          <a:off x="2781750" y="2481998"/>
          <a:ext cx="3467111" cy="3041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914705673"/>
              </p:ext>
            </p:extLst>
          </p:nvPr>
        </p:nvGraphicFramePr>
        <p:xfrm>
          <a:off x="5757518" y="2469700"/>
          <a:ext cx="3467111" cy="3041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21620" y="5603126"/>
            <a:ext cx="1531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prstClr val="white"/>
                </a:solidFill>
                <a:latin typeface="Rockwell"/>
                <a:cs typeface="Rockwell"/>
              </a:rPr>
              <a:t>Coreq</a:t>
            </a:r>
            <a:endParaRPr lang="en-US" sz="1400" dirty="0">
              <a:solidFill>
                <a:prstClr val="white"/>
              </a:solidFill>
              <a:latin typeface="Rockwell"/>
              <a:cs typeface="Rockwel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11319" y="5503338"/>
            <a:ext cx="1531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Rockwell"/>
                <a:cs typeface="Rockwell"/>
              </a:rPr>
              <a:t>Traditional Model</a:t>
            </a:r>
            <a:endParaRPr lang="en-US" sz="1400" dirty="0">
              <a:solidFill>
                <a:prstClr val="white"/>
              </a:solidFill>
              <a:latin typeface="Rockwell"/>
              <a:cs typeface="Rockwel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18417" y="5595671"/>
            <a:ext cx="1531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prstClr val="white"/>
                </a:solidFill>
                <a:latin typeface="Rockwell"/>
                <a:cs typeface="Rockwell"/>
              </a:rPr>
              <a:t>Coreq</a:t>
            </a:r>
            <a:endParaRPr lang="en-US" sz="1400" dirty="0">
              <a:solidFill>
                <a:prstClr val="white"/>
              </a:solidFill>
              <a:latin typeface="Rockwell"/>
              <a:cs typeface="Rockwel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9335" y="5503338"/>
            <a:ext cx="1531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Rockwell"/>
                <a:cs typeface="Rockwell"/>
              </a:rPr>
              <a:t>Traditional Model</a:t>
            </a:r>
            <a:endParaRPr lang="en-US" sz="1400" dirty="0">
              <a:solidFill>
                <a:prstClr val="white"/>
              </a:solidFill>
              <a:latin typeface="Rockwell"/>
              <a:cs typeface="Rockwel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16433" y="5595671"/>
            <a:ext cx="1531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prstClr val="white"/>
                </a:solidFill>
                <a:latin typeface="Rockwell"/>
                <a:cs typeface="Rockwell"/>
              </a:rPr>
              <a:t>Coreq</a:t>
            </a:r>
            <a:endParaRPr lang="en-US" sz="1400" dirty="0">
              <a:solidFill>
                <a:prstClr val="white"/>
              </a:solidFill>
              <a:latin typeface="Rockwell"/>
              <a:cs typeface="Rockwel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57967" y="5977290"/>
            <a:ext cx="2507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Rockwell"/>
                <a:cs typeface="Rockwell"/>
              </a:rPr>
              <a:t>QUANTITATIVE REASONING</a:t>
            </a:r>
            <a:endParaRPr lang="en-US" sz="2400" dirty="0">
              <a:solidFill>
                <a:prstClr val="white"/>
              </a:solidFill>
              <a:latin typeface="Rockwell"/>
              <a:cs typeface="Rockwel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61468" y="6034013"/>
            <a:ext cx="2507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Rockwell"/>
                <a:cs typeface="Rockwell"/>
              </a:rPr>
              <a:t>STATISTICS</a:t>
            </a:r>
            <a:endParaRPr lang="en-US" sz="2400" dirty="0">
              <a:solidFill>
                <a:prstClr val="white"/>
              </a:solidFill>
              <a:latin typeface="Rockwell"/>
              <a:cs typeface="Rockwel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6062" y="2370761"/>
            <a:ext cx="20762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Rockwell"/>
                <a:cs typeface="Rockwell"/>
              </a:rPr>
              <a:t>70%</a:t>
            </a:r>
            <a:endParaRPr lang="en-US" sz="3200" dirty="0">
              <a:solidFill>
                <a:prstClr val="white"/>
              </a:solidFill>
              <a:latin typeface="Rockwell"/>
              <a:cs typeface="Rockwel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29113" y="4440960"/>
            <a:ext cx="20762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Rockwell"/>
                <a:cs typeface="Rockwell"/>
              </a:rPr>
              <a:t>11%</a:t>
            </a:r>
            <a:endParaRPr lang="en-US" sz="3200" dirty="0">
              <a:solidFill>
                <a:prstClr val="white"/>
              </a:solidFill>
              <a:latin typeface="Rockwell"/>
              <a:cs typeface="Rockwel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05977" y="2615372"/>
            <a:ext cx="20762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Rockwell"/>
                <a:cs typeface="Rockwell"/>
              </a:rPr>
              <a:t>78%</a:t>
            </a:r>
            <a:endParaRPr lang="en-US" sz="3200" dirty="0">
              <a:solidFill>
                <a:prstClr val="white"/>
              </a:solidFill>
              <a:latin typeface="Rockwell"/>
              <a:cs typeface="Rockwel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06965" y="4458961"/>
            <a:ext cx="20762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Rockwell"/>
                <a:cs typeface="Rockwell"/>
              </a:rPr>
              <a:t>8%</a:t>
            </a:r>
            <a:endParaRPr lang="en-US" sz="3200" dirty="0">
              <a:solidFill>
                <a:prstClr val="white"/>
              </a:solidFill>
              <a:latin typeface="Rockwell"/>
              <a:cs typeface="Rockwel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83835" y="2177312"/>
            <a:ext cx="20762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Rockwell"/>
                <a:cs typeface="Rockwell"/>
              </a:rPr>
              <a:t>65%</a:t>
            </a:r>
            <a:endParaRPr lang="en-US" sz="3200" dirty="0">
              <a:solidFill>
                <a:prstClr val="white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0666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94771" y="311181"/>
            <a:ext cx="6767405" cy="8137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prstClr val="white"/>
              </a:buClr>
            </a:pPr>
            <a:r>
              <a:rPr lang="en-US" sz="3600" dirty="0" smtClean="0">
                <a:solidFill>
                  <a:prstClr val="white"/>
                </a:solidFill>
                <a:latin typeface="Rockwell"/>
              </a:rPr>
              <a:t>Current Model Enrolls Most in Remediation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23496" y="1873646"/>
            <a:ext cx="2411412" cy="4097337"/>
          </a:xfrm>
          <a:prstGeom prst="rect">
            <a:avLst/>
          </a:prstGeom>
          <a:solidFill>
            <a:srgbClr val="008000">
              <a:alpha val="83000"/>
            </a:srgb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65785" y="1873646"/>
            <a:ext cx="4532313" cy="4097337"/>
          </a:xfrm>
          <a:prstGeom prst="rect">
            <a:avLst/>
          </a:prstGeom>
          <a:solidFill>
            <a:srgbClr val="FF0000">
              <a:alpha val="73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36" name="TextBox 9"/>
          <p:cNvSpPr txBox="1">
            <a:spLocks noChangeArrowheads="1"/>
          </p:cNvSpPr>
          <p:nvPr/>
        </p:nvSpPr>
        <p:spPr bwMode="auto">
          <a:xfrm rot="16200000">
            <a:off x="-893033" y="3640861"/>
            <a:ext cx="378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FFFF"/>
                </a:solidFill>
                <a:latin typeface="Rockwell"/>
                <a:cs typeface="Rockwell"/>
              </a:rPr>
              <a:t>Percent  of  Students</a:t>
            </a:r>
            <a:endParaRPr lang="en-CA" sz="2800" b="1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1343450" y="5981382"/>
            <a:ext cx="6810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FFFF"/>
                </a:solidFill>
                <a:latin typeface="Rockwell"/>
                <a:cs typeface="Rockwell"/>
              </a:rPr>
              <a:t>Student Placement Data</a:t>
            </a:r>
            <a:endParaRPr lang="en-CA" sz="2800" b="1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1291184" y="3366953"/>
            <a:ext cx="6943725" cy="2632075"/>
          </a:xfrm>
          <a:custGeom>
            <a:avLst/>
            <a:gdLst>
              <a:gd name="connsiteX0" fmla="*/ 0 w 6781800"/>
              <a:gd name="connsiteY0" fmla="*/ 2619375 h 2649538"/>
              <a:gd name="connsiteX1" fmla="*/ 942975 w 6781800"/>
              <a:gd name="connsiteY1" fmla="*/ 2476500 h 2649538"/>
              <a:gd name="connsiteX2" fmla="*/ 2105025 w 6781800"/>
              <a:gd name="connsiteY2" fmla="*/ 1581150 h 2649538"/>
              <a:gd name="connsiteX3" fmla="*/ 2971800 w 6781800"/>
              <a:gd name="connsiteY3" fmla="*/ 57150 h 2649538"/>
              <a:gd name="connsiteX4" fmla="*/ 3905250 w 6781800"/>
              <a:gd name="connsiteY4" fmla="*/ 1238250 h 2649538"/>
              <a:gd name="connsiteX5" fmla="*/ 5419725 w 6781800"/>
              <a:gd name="connsiteY5" fmla="*/ 2276475 h 2649538"/>
              <a:gd name="connsiteX6" fmla="*/ 6781800 w 6781800"/>
              <a:gd name="connsiteY6" fmla="*/ 2619375 h 2649538"/>
              <a:gd name="connsiteX7" fmla="*/ 6781800 w 6781800"/>
              <a:gd name="connsiteY7" fmla="*/ 2619375 h 2649538"/>
              <a:gd name="connsiteX0" fmla="*/ 0 w 6781800"/>
              <a:gd name="connsiteY0" fmla="*/ 2576513 h 2649538"/>
              <a:gd name="connsiteX1" fmla="*/ 942975 w 6781800"/>
              <a:gd name="connsiteY1" fmla="*/ 2433638 h 2649538"/>
              <a:gd name="connsiteX2" fmla="*/ 1914525 w 6781800"/>
              <a:gd name="connsiteY2" fmla="*/ 1281113 h 2649538"/>
              <a:gd name="connsiteX3" fmla="*/ 2971800 w 6781800"/>
              <a:gd name="connsiteY3" fmla="*/ 14288 h 2649538"/>
              <a:gd name="connsiteX4" fmla="*/ 3905250 w 6781800"/>
              <a:gd name="connsiteY4" fmla="*/ 1195388 h 2649538"/>
              <a:gd name="connsiteX5" fmla="*/ 5419725 w 6781800"/>
              <a:gd name="connsiteY5" fmla="*/ 2233613 h 2649538"/>
              <a:gd name="connsiteX6" fmla="*/ 6781800 w 6781800"/>
              <a:gd name="connsiteY6" fmla="*/ 2576513 h 2649538"/>
              <a:gd name="connsiteX7" fmla="*/ 6781800 w 6781800"/>
              <a:gd name="connsiteY7" fmla="*/ 2576513 h 2649538"/>
              <a:gd name="connsiteX0" fmla="*/ 0 w 6781800"/>
              <a:gd name="connsiteY0" fmla="*/ 2587625 h 2660650"/>
              <a:gd name="connsiteX1" fmla="*/ 942975 w 6781800"/>
              <a:gd name="connsiteY1" fmla="*/ 2444750 h 2660650"/>
              <a:gd name="connsiteX2" fmla="*/ 1914525 w 6781800"/>
              <a:gd name="connsiteY2" fmla="*/ 1292225 h 2660650"/>
              <a:gd name="connsiteX3" fmla="*/ 2971800 w 6781800"/>
              <a:gd name="connsiteY3" fmla="*/ 25400 h 2660650"/>
              <a:gd name="connsiteX4" fmla="*/ 4295775 w 6781800"/>
              <a:gd name="connsiteY4" fmla="*/ 1139825 h 2660650"/>
              <a:gd name="connsiteX5" fmla="*/ 5419725 w 6781800"/>
              <a:gd name="connsiteY5" fmla="*/ 2244725 h 2660650"/>
              <a:gd name="connsiteX6" fmla="*/ 6781800 w 6781800"/>
              <a:gd name="connsiteY6" fmla="*/ 2587625 h 2660650"/>
              <a:gd name="connsiteX7" fmla="*/ 6781800 w 6781800"/>
              <a:gd name="connsiteY7" fmla="*/ 2587625 h 2660650"/>
              <a:gd name="connsiteX0" fmla="*/ 0 w 6781800"/>
              <a:gd name="connsiteY0" fmla="*/ 2587625 h 2660650"/>
              <a:gd name="connsiteX1" fmla="*/ 942975 w 6781800"/>
              <a:gd name="connsiteY1" fmla="*/ 2444750 h 2660650"/>
              <a:gd name="connsiteX2" fmla="*/ 1914525 w 6781800"/>
              <a:gd name="connsiteY2" fmla="*/ 1292225 h 2660650"/>
              <a:gd name="connsiteX3" fmla="*/ 2971800 w 6781800"/>
              <a:gd name="connsiteY3" fmla="*/ 25400 h 2660650"/>
              <a:gd name="connsiteX4" fmla="*/ 4295775 w 6781800"/>
              <a:gd name="connsiteY4" fmla="*/ 1139825 h 2660650"/>
              <a:gd name="connsiteX5" fmla="*/ 5410200 w 6781800"/>
              <a:gd name="connsiteY5" fmla="*/ 2282825 h 2660650"/>
              <a:gd name="connsiteX6" fmla="*/ 6781800 w 6781800"/>
              <a:gd name="connsiteY6" fmla="*/ 2587625 h 2660650"/>
              <a:gd name="connsiteX7" fmla="*/ 6781800 w 6781800"/>
              <a:gd name="connsiteY7" fmla="*/ 2587625 h 2660650"/>
              <a:gd name="connsiteX0" fmla="*/ 0 w 6781800"/>
              <a:gd name="connsiteY0" fmla="*/ 2579687 h 2660650"/>
              <a:gd name="connsiteX1" fmla="*/ 942975 w 6781800"/>
              <a:gd name="connsiteY1" fmla="*/ 2436812 h 2660650"/>
              <a:gd name="connsiteX2" fmla="*/ 1828800 w 6781800"/>
              <a:gd name="connsiteY2" fmla="*/ 1236662 h 2660650"/>
              <a:gd name="connsiteX3" fmla="*/ 2971800 w 6781800"/>
              <a:gd name="connsiteY3" fmla="*/ 17462 h 2660650"/>
              <a:gd name="connsiteX4" fmla="*/ 4295775 w 6781800"/>
              <a:gd name="connsiteY4" fmla="*/ 1131887 h 2660650"/>
              <a:gd name="connsiteX5" fmla="*/ 5410200 w 6781800"/>
              <a:gd name="connsiteY5" fmla="*/ 2274887 h 2660650"/>
              <a:gd name="connsiteX6" fmla="*/ 6781800 w 6781800"/>
              <a:gd name="connsiteY6" fmla="*/ 2579687 h 2660650"/>
              <a:gd name="connsiteX7" fmla="*/ 6781800 w 6781800"/>
              <a:gd name="connsiteY7" fmla="*/ 2579687 h 2660650"/>
              <a:gd name="connsiteX0" fmla="*/ 0 w 6781800"/>
              <a:gd name="connsiteY0" fmla="*/ 2579687 h 2632075"/>
              <a:gd name="connsiteX1" fmla="*/ 876300 w 6781800"/>
              <a:gd name="connsiteY1" fmla="*/ 2408237 h 2632075"/>
              <a:gd name="connsiteX2" fmla="*/ 1828800 w 6781800"/>
              <a:gd name="connsiteY2" fmla="*/ 1236662 h 2632075"/>
              <a:gd name="connsiteX3" fmla="*/ 2971800 w 6781800"/>
              <a:gd name="connsiteY3" fmla="*/ 17462 h 2632075"/>
              <a:gd name="connsiteX4" fmla="*/ 4295775 w 6781800"/>
              <a:gd name="connsiteY4" fmla="*/ 1131887 h 2632075"/>
              <a:gd name="connsiteX5" fmla="*/ 5410200 w 6781800"/>
              <a:gd name="connsiteY5" fmla="*/ 2274887 h 2632075"/>
              <a:gd name="connsiteX6" fmla="*/ 6781800 w 6781800"/>
              <a:gd name="connsiteY6" fmla="*/ 2579687 h 2632075"/>
              <a:gd name="connsiteX7" fmla="*/ 6781800 w 6781800"/>
              <a:gd name="connsiteY7" fmla="*/ 2579687 h 263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1800" h="2632075">
                <a:moveTo>
                  <a:pt x="0" y="2579687"/>
                </a:moveTo>
                <a:cubicBezTo>
                  <a:pt x="296069" y="2594768"/>
                  <a:pt x="571500" y="2632075"/>
                  <a:pt x="876300" y="2408237"/>
                </a:cubicBezTo>
                <a:cubicBezTo>
                  <a:pt x="1181100" y="2184400"/>
                  <a:pt x="1479550" y="1635124"/>
                  <a:pt x="1828800" y="1236662"/>
                </a:cubicBezTo>
                <a:cubicBezTo>
                  <a:pt x="2178050" y="838200"/>
                  <a:pt x="2560638" y="34924"/>
                  <a:pt x="2971800" y="17462"/>
                </a:cubicBezTo>
                <a:cubicBezTo>
                  <a:pt x="3382962" y="0"/>
                  <a:pt x="3889375" y="755650"/>
                  <a:pt x="4295775" y="1131887"/>
                </a:cubicBezTo>
                <a:cubicBezTo>
                  <a:pt x="4702175" y="1508124"/>
                  <a:pt x="4995863" y="2033587"/>
                  <a:pt x="5410200" y="2274887"/>
                </a:cubicBezTo>
                <a:cubicBezTo>
                  <a:pt x="5824537" y="2516187"/>
                  <a:pt x="6553200" y="2528887"/>
                  <a:pt x="6781800" y="2579687"/>
                </a:cubicBezTo>
                <a:lnTo>
                  <a:pt x="6781800" y="2579687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5" tIns="45713" rIns="91425" bIns="45713" anchor="ctr"/>
          <a:lstStyle/>
          <a:p>
            <a:pPr algn="ctr">
              <a:defRPr/>
            </a:pPr>
            <a:endParaRPr lang="en-CA">
              <a:solidFill>
                <a:prstClr val="black"/>
              </a:solidFill>
              <a:latin typeface="Rockwell"/>
            </a:endParaRPr>
          </a:p>
        </p:txBody>
      </p:sp>
      <p:sp>
        <p:nvSpPr>
          <p:cNvPr id="39" name="TextBox 30"/>
          <p:cNvSpPr txBox="1">
            <a:spLocks noChangeArrowheads="1"/>
          </p:cNvSpPr>
          <p:nvPr/>
        </p:nvSpPr>
        <p:spPr bwMode="auto">
          <a:xfrm>
            <a:off x="5916103" y="5501619"/>
            <a:ext cx="1009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prstClr val="white"/>
                </a:solidFill>
                <a:latin typeface="Rockwell"/>
                <a:cs typeface="Rockwell"/>
              </a:rPr>
              <a:t>30%</a:t>
            </a:r>
            <a:endParaRPr lang="en-CA" sz="2000">
              <a:solidFill>
                <a:prstClr val="white"/>
              </a:solidFill>
              <a:latin typeface="Rockwell"/>
              <a:cs typeface="Rockwell"/>
            </a:endParaRPr>
          </a:p>
        </p:txBody>
      </p:sp>
      <p:sp>
        <p:nvSpPr>
          <p:cNvPr id="40" name="TextBox 32"/>
          <p:cNvSpPr txBox="1">
            <a:spLocks noChangeArrowheads="1"/>
          </p:cNvSpPr>
          <p:nvPr/>
        </p:nvSpPr>
        <p:spPr bwMode="auto">
          <a:xfrm>
            <a:off x="3796791" y="5501619"/>
            <a:ext cx="950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white"/>
                </a:solidFill>
                <a:latin typeface="Rockwell"/>
                <a:cs typeface="Rockwell"/>
              </a:rPr>
              <a:t>70%</a:t>
            </a:r>
            <a:endParaRPr lang="en-CA" sz="2000" dirty="0">
              <a:solidFill>
                <a:prstClr val="white"/>
              </a:solidFill>
              <a:latin typeface="Rockwell"/>
              <a:cs typeface="Rockwell"/>
            </a:endParaRPr>
          </a:p>
        </p:txBody>
      </p:sp>
      <p:sp>
        <p:nvSpPr>
          <p:cNvPr id="41" name="TextBox 33"/>
          <p:cNvSpPr txBox="1">
            <a:spLocks noChangeArrowheads="1"/>
          </p:cNvSpPr>
          <p:nvPr/>
        </p:nvSpPr>
        <p:spPr bwMode="auto">
          <a:xfrm>
            <a:off x="5823497" y="2037159"/>
            <a:ext cx="23303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prstClr val="white"/>
                </a:solidFill>
                <a:latin typeface="Rockwell"/>
              </a:rPr>
              <a:t>Gateway</a:t>
            </a:r>
            <a:endParaRPr lang="en-CA" sz="3600" b="1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2" name="TextBox 35"/>
          <p:cNvSpPr txBox="1">
            <a:spLocks noChangeArrowheads="1"/>
          </p:cNvSpPr>
          <p:nvPr/>
        </p:nvSpPr>
        <p:spPr bwMode="auto">
          <a:xfrm>
            <a:off x="1584872" y="2010171"/>
            <a:ext cx="3916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prstClr val="white"/>
                </a:solidFill>
                <a:latin typeface="Rockwell"/>
              </a:rPr>
              <a:t>Remediation</a:t>
            </a:r>
            <a:endParaRPr lang="en-CA" sz="3600" b="1" dirty="0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50640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94771" y="311181"/>
            <a:ext cx="6767405" cy="8137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prstClr val="white"/>
              </a:buClr>
            </a:pPr>
            <a:r>
              <a:rPr lang="en-US" sz="3600" dirty="0" smtClean="0">
                <a:solidFill>
                  <a:prstClr val="white"/>
                </a:solidFill>
                <a:latin typeface="Rockwell"/>
              </a:rPr>
              <a:t>New Model Enrolls Most in College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2548" y="1881194"/>
            <a:ext cx="2411412" cy="41052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0235" y="1881194"/>
            <a:ext cx="1147763" cy="41052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>
              <a:defRPr/>
            </a:pPr>
            <a:endParaRPr lang="en-CA" sz="2400" dirty="0">
              <a:solidFill>
                <a:srgbClr val="FFC000"/>
              </a:solidFill>
              <a:latin typeface="Rockwel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7998" y="1881192"/>
            <a:ext cx="3384550" cy="4120321"/>
          </a:xfrm>
          <a:prstGeom prst="rect">
            <a:avLst/>
          </a:prstGeom>
          <a:solidFill>
            <a:srgbClr val="1764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16200000">
            <a:off x="-907529" y="3679542"/>
            <a:ext cx="39338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FFFF"/>
                </a:solidFill>
              </a:rPr>
              <a:t>Percent  of  Students</a:t>
            </a:r>
            <a:endParaRPr lang="en-CA" sz="3200" b="1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423466" y="6014506"/>
            <a:ext cx="68103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FFFF"/>
                </a:solidFill>
              </a:rPr>
              <a:t>Student Placement Data</a:t>
            </a:r>
            <a:endParaRPr lang="en-CA" sz="3200" b="1" dirty="0">
              <a:solidFill>
                <a:srgbClr val="FFFFFF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410235" y="3387731"/>
            <a:ext cx="6943725" cy="2632075"/>
          </a:xfrm>
          <a:custGeom>
            <a:avLst/>
            <a:gdLst>
              <a:gd name="connsiteX0" fmla="*/ 0 w 6781800"/>
              <a:gd name="connsiteY0" fmla="*/ 2619375 h 2649538"/>
              <a:gd name="connsiteX1" fmla="*/ 942975 w 6781800"/>
              <a:gd name="connsiteY1" fmla="*/ 2476500 h 2649538"/>
              <a:gd name="connsiteX2" fmla="*/ 2105025 w 6781800"/>
              <a:gd name="connsiteY2" fmla="*/ 1581150 h 2649538"/>
              <a:gd name="connsiteX3" fmla="*/ 2971800 w 6781800"/>
              <a:gd name="connsiteY3" fmla="*/ 57150 h 2649538"/>
              <a:gd name="connsiteX4" fmla="*/ 3905250 w 6781800"/>
              <a:gd name="connsiteY4" fmla="*/ 1238250 h 2649538"/>
              <a:gd name="connsiteX5" fmla="*/ 5419725 w 6781800"/>
              <a:gd name="connsiteY5" fmla="*/ 2276475 h 2649538"/>
              <a:gd name="connsiteX6" fmla="*/ 6781800 w 6781800"/>
              <a:gd name="connsiteY6" fmla="*/ 2619375 h 2649538"/>
              <a:gd name="connsiteX7" fmla="*/ 6781800 w 6781800"/>
              <a:gd name="connsiteY7" fmla="*/ 2619375 h 2649538"/>
              <a:gd name="connsiteX0" fmla="*/ 0 w 6781800"/>
              <a:gd name="connsiteY0" fmla="*/ 2576513 h 2649538"/>
              <a:gd name="connsiteX1" fmla="*/ 942975 w 6781800"/>
              <a:gd name="connsiteY1" fmla="*/ 2433638 h 2649538"/>
              <a:gd name="connsiteX2" fmla="*/ 1914525 w 6781800"/>
              <a:gd name="connsiteY2" fmla="*/ 1281113 h 2649538"/>
              <a:gd name="connsiteX3" fmla="*/ 2971800 w 6781800"/>
              <a:gd name="connsiteY3" fmla="*/ 14288 h 2649538"/>
              <a:gd name="connsiteX4" fmla="*/ 3905250 w 6781800"/>
              <a:gd name="connsiteY4" fmla="*/ 1195388 h 2649538"/>
              <a:gd name="connsiteX5" fmla="*/ 5419725 w 6781800"/>
              <a:gd name="connsiteY5" fmla="*/ 2233613 h 2649538"/>
              <a:gd name="connsiteX6" fmla="*/ 6781800 w 6781800"/>
              <a:gd name="connsiteY6" fmla="*/ 2576513 h 2649538"/>
              <a:gd name="connsiteX7" fmla="*/ 6781800 w 6781800"/>
              <a:gd name="connsiteY7" fmla="*/ 2576513 h 2649538"/>
              <a:gd name="connsiteX0" fmla="*/ 0 w 6781800"/>
              <a:gd name="connsiteY0" fmla="*/ 2587625 h 2660650"/>
              <a:gd name="connsiteX1" fmla="*/ 942975 w 6781800"/>
              <a:gd name="connsiteY1" fmla="*/ 2444750 h 2660650"/>
              <a:gd name="connsiteX2" fmla="*/ 1914525 w 6781800"/>
              <a:gd name="connsiteY2" fmla="*/ 1292225 h 2660650"/>
              <a:gd name="connsiteX3" fmla="*/ 2971800 w 6781800"/>
              <a:gd name="connsiteY3" fmla="*/ 25400 h 2660650"/>
              <a:gd name="connsiteX4" fmla="*/ 4295775 w 6781800"/>
              <a:gd name="connsiteY4" fmla="*/ 1139825 h 2660650"/>
              <a:gd name="connsiteX5" fmla="*/ 5419725 w 6781800"/>
              <a:gd name="connsiteY5" fmla="*/ 2244725 h 2660650"/>
              <a:gd name="connsiteX6" fmla="*/ 6781800 w 6781800"/>
              <a:gd name="connsiteY6" fmla="*/ 2587625 h 2660650"/>
              <a:gd name="connsiteX7" fmla="*/ 6781800 w 6781800"/>
              <a:gd name="connsiteY7" fmla="*/ 2587625 h 2660650"/>
              <a:gd name="connsiteX0" fmla="*/ 0 w 6781800"/>
              <a:gd name="connsiteY0" fmla="*/ 2587625 h 2660650"/>
              <a:gd name="connsiteX1" fmla="*/ 942975 w 6781800"/>
              <a:gd name="connsiteY1" fmla="*/ 2444750 h 2660650"/>
              <a:gd name="connsiteX2" fmla="*/ 1914525 w 6781800"/>
              <a:gd name="connsiteY2" fmla="*/ 1292225 h 2660650"/>
              <a:gd name="connsiteX3" fmla="*/ 2971800 w 6781800"/>
              <a:gd name="connsiteY3" fmla="*/ 25400 h 2660650"/>
              <a:gd name="connsiteX4" fmla="*/ 4295775 w 6781800"/>
              <a:gd name="connsiteY4" fmla="*/ 1139825 h 2660650"/>
              <a:gd name="connsiteX5" fmla="*/ 5410200 w 6781800"/>
              <a:gd name="connsiteY5" fmla="*/ 2282825 h 2660650"/>
              <a:gd name="connsiteX6" fmla="*/ 6781800 w 6781800"/>
              <a:gd name="connsiteY6" fmla="*/ 2587625 h 2660650"/>
              <a:gd name="connsiteX7" fmla="*/ 6781800 w 6781800"/>
              <a:gd name="connsiteY7" fmla="*/ 2587625 h 2660650"/>
              <a:gd name="connsiteX0" fmla="*/ 0 w 6781800"/>
              <a:gd name="connsiteY0" fmla="*/ 2579687 h 2660650"/>
              <a:gd name="connsiteX1" fmla="*/ 942975 w 6781800"/>
              <a:gd name="connsiteY1" fmla="*/ 2436812 h 2660650"/>
              <a:gd name="connsiteX2" fmla="*/ 1828800 w 6781800"/>
              <a:gd name="connsiteY2" fmla="*/ 1236662 h 2660650"/>
              <a:gd name="connsiteX3" fmla="*/ 2971800 w 6781800"/>
              <a:gd name="connsiteY3" fmla="*/ 17462 h 2660650"/>
              <a:gd name="connsiteX4" fmla="*/ 4295775 w 6781800"/>
              <a:gd name="connsiteY4" fmla="*/ 1131887 h 2660650"/>
              <a:gd name="connsiteX5" fmla="*/ 5410200 w 6781800"/>
              <a:gd name="connsiteY5" fmla="*/ 2274887 h 2660650"/>
              <a:gd name="connsiteX6" fmla="*/ 6781800 w 6781800"/>
              <a:gd name="connsiteY6" fmla="*/ 2579687 h 2660650"/>
              <a:gd name="connsiteX7" fmla="*/ 6781800 w 6781800"/>
              <a:gd name="connsiteY7" fmla="*/ 2579687 h 2660650"/>
              <a:gd name="connsiteX0" fmla="*/ 0 w 6781800"/>
              <a:gd name="connsiteY0" fmla="*/ 2579687 h 2632075"/>
              <a:gd name="connsiteX1" fmla="*/ 876300 w 6781800"/>
              <a:gd name="connsiteY1" fmla="*/ 2408237 h 2632075"/>
              <a:gd name="connsiteX2" fmla="*/ 1828800 w 6781800"/>
              <a:gd name="connsiteY2" fmla="*/ 1236662 h 2632075"/>
              <a:gd name="connsiteX3" fmla="*/ 2971800 w 6781800"/>
              <a:gd name="connsiteY3" fmla="*/ 17462 h 2632075"/>
              <a:gd name="connsiteX4" fmla="*/ 4295775 w 6781800"/>
              <a:gd name="connsiteY4" fmla="*/ 1131887 h 2632075"/>
              <a:gd name="connsiteX5" fmla="*/ 5410200 w 6781800"/>
              <a:gd name="connsiteY5" fmla="*/ 2274887 h 2632075"/>
              <a:gd name="connsiteX6" fmla="*/ 6781800 w 6781800"/>
              <a:gd name="connsiteY6" fmla="*/ 2579687 h 2632075"/>
              <a:gd name="connsiteX7" fmla="*/ 6781800 w 6781800"/>
              <a:gd name="connsiteY7" fmla="*/ 2579687 h 263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1800" h="2632075">
                <a:moveTo>
                  <a:pt x="0" y="2579687"/>
                </a:moveTo>
                <a:cubicBezTo>
                  <a:pt x="296069" y="2594768"/>
                  <a:pt x="571500" y="2632075"/>
                  <a:pt x="876300" y="2408237"/>
                </a:cubicBezTo>
                <a:cubicBezTo>
                  <a:pt x="1181100" y="2184400"/>
                  <a:pt x="1479550" y="1635124"/>
                  <a:pt x="1828800" y="1236662"/>
                </a:cubicBezTo>
                <a:cubicBezTo>
                  <a:pt x="2178050" y="838200"/>
                  <a:pt x="2560638" y="34924"/>
                  <a:pt x="2971800" y="17462"/>
                </a:cubicBezTo>
                <a:cubicBezTo>
                  <a:pt x="3382962" y="0"/>
                  <a:pt x="3889375" y="755650"/>
                  <a:pt x="4295775" y="1131887"/>
                </a:cubicBezTo>
                <a:cubicBezTo>
                  <a:pt x="4702175" y="1508124"/>
                  <a:pt x="4995863" y="2033587"/>
                  <a:pt x="5410200" y="2274887"/>
                </a:cubicBezTo>
                <a:cubicBezTo>
                  <a:pt x="5824537" y="2516187"/>
                  <a:pt x="6553200" y="2528887"/>
                  <a:pt x="6781800" y="2579687"/>
                </a:cubicBezTo>
                <a:lnTo>
                  <a:pt x="6781800" y="2579687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5" tIns="45713" rIns="91425" bIns="45713" anchor="ctr"/>
          <a:lstStyle/>
          <a:p>
            <a:pPr algn="ctr">
              <a:defRPr/>
            </a:pPr>
            <a:endParaRPr lang="en-CA">
              <a:solidFill>
                <a:prstClr val="black"/>
              </a:solidFill>
              <a:latin typeface="Rockwell"/>
            </a:endParaRPr>
          </a:p>
        </p:txBody>
      </p:sp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6096538" y="5564191"/>
            <a:ext cx="777210" cy="3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FF"/>
                </a:solidFill>
                <a:latin typeface="Rockwell"/>
                <a:cs typeface="Rockwell"/>
              </a:rPr>
              <a:t>30%</a:t>
            </a:r>
            <a:endParaRPr lang="en-CA" sz="1800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1654709" y="5562604"/>
            <a:ext cx="914365" cy="3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FF"/>
                </a:solidFill>
                <a:latin typeface="Rockwell"/>
                <a:cs typeface="Rockwell"/>
              </a:rPr>
              <a:t>10%</a:t>
            </a:r>
            <a:endParaRPr lang="en-CA" sz="1800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3899435" y="5564191"/>
            <a:ext cx="980864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FF"/>
                </a:solidFill>
                <a:latin typeface="Rockwell"/>
                <a:cs typeface="Rockwell"/>
              </a:rPr>
              <a:t>60%</a:t>
            </a:r>
            <a:endParaRPr lang="en-CA" sz="1800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  <p:sp>
        <p:nvSpPr>
          <p:cNvPr id="22" name="TextBox 33"/>
          <p:cNvSpPr txBox="1">
            <a:spLocks noChangeArrowheads="1"/>
          </p:cNvSpPr>
          <p:nvPr/>
        </p:nvSpPr>
        <p:spPr bwMode="auto">
          <a:xfrm>
            <a:off x="5942548" y="2005016"/>
            <a:ext cx="2127250" cy="59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prstClr val="white"/>
                </a:solidFill>
              </a:rPr>
              <a:t>  </a:t>
            </a:r>
            <a:r>
              <a:rPr lang="en-US" sz="3200" b="1" dirty="0">
                <a:solidFill>
                  <a:srgbClr val="FFFFFF"/>
                </a:solidFill>
                <a:latin typeface="Calibri"/>
                <a:cs typeface="Calibri"/>
              </a:rPr>
              <a:t>Gateway</a:t>
            </a:r>
            <a:endParaRPr lang="en-CA" sz="3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3" name="TextBox 34"/>
          <p:cNvSpPr txBox="1">
            <a:spLocks noChangeArrowheads="1"/>
          </p:cNvSpPr>
          <p:nvPr/>
        </p:nvSpPr>
        <p:spPr bwMode="auto">
          <a:xfrm>
            <a:off x="1292760" y="1976444"/>
            <a:ext cx="1377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prstClr val="white"/>
                </a:solidFill>
              </a:rPr>
              <a:t>Test Prep or Technical Certificate</a:t>
            </a:r>
            <a:endParaRPr lang="en-CA" sz="2000" b="1" dirty="0">
              <a:solidFill>
                <a:prstClr val="white"/>
              </a:solidFill>
            </a:endParaRPr>
          </a:p>
        </p:txBody>
      </p:sp>
      <p:sp>
        <p:nvSpPr>
          <p:cNvPr id="24" name="TextBox 35"/>
          <p:cNvSpPr txBox="1">
            <a:spLocks noChangeArrowheads="1"/>
          </p:cNvSpPr>
          <p:nvPr/>
        </p:nvSpPr>
        <p:spPr bwMode="auto">
          <a:xfrm>
            <a:off x="2877085" y="1840975"/>
            <a:ext cx="2743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FFFF"/>
                </a:solidFill>
              </a:rPr>
              <a:t>Gateway Course with Corequisite Support</a:t>
            </a:r>
            <a:endParaRPr lang="en-CA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" name="Picture 21" descr="CCA_pri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134" y="2655374"/>
            <a:ext cx="3560323" cy="15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7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807314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Ivy Tech Community College </a:t>
            </a:r>
            <a:br>
              <a:rPr lang="en-US" sz="4000" b="1" dirty="0" smtClean="0"/>
            </a:br>
            <a:r>
              <a:rPr lang="en-US" sz="4000" b="1" dirty="0" smtClean="0"/>
              <a:t>Moving to Scale: Writing</a:t>
            </a:r>
            <a:endParaRPr lang="en-US" sz="4000" dirty="0"/>
          </a:p>
        </p:txBody>
      </p:sp>
      <p:graphicFrame>
        <p:nvGraphicFramePr>
          <p:cNvPr id="19" name="Chart 18"/>
          <p:cNvGraphicFramePr/>
          <p:nvPr/>
        </p:nvGraphicFramePr>
        <p:xfrm>
          <a:off x="-152400" y="2761488"/>
          <a:ext cx="3456432" cy="292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28651" y="2154936"/>
            <a:ext cx="218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Spring, 2014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1" name="Chart 20"/>
          <p:cNvGraphicFramePr/>
          <p:nvPr/>
        </p:nvGraphicFramePr>
        <p:xfrm>
          <a:off x="2441199" y="2663952"/>
          <a:ext cx="4090416" cy="302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304032" y="2170700"/>
            <a:ext cx="197510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Fall, 2014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3" name="Chart 22"/>
          <p:cNvGraphicFramePr/>
          <p:nvPr/>
        </p:nvGraphicFramePr>
        <p:xfrm>
          <a:off x="5547360" y="2524268"/>
          <a:ext cx="3767328" cy="309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385311" y="2170700"/>
            <a:ext cx="197510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Fall, 2016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738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807314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Ivy Tech Community College </a:t>
            </a:r>
            <a:br>
              <a:rPr lang="en-US" sz="4000" b="1" dirty="0" smtClean="0"/>
            </a:br>
            <a:r>
              <a:rPr lang="en-US" sz="4000" b="1" dirty="0" smtClean="0"/>
              <a:t>Moving to Scale: Math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3218688" y="1690689"/>
            <a:ext cx="2517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Spring, 2015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" y="2548128"/>
            <a:ext cx="728395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Fully scaled Quantitative Reasoning Course with </a:t>
            </a:r>
            <a:r>
              <a:rPr lang="en-US" sz="3200" dirty="0" err="1" smtClean="0">
                <a:solidFill>
                  <a:prstClr val="black"/>
                </a:solidFill>
                <a:latin typeface="Calibri"/>
              </a:rPr>
              <a:t>Corequisites</a:t>
            </a: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463550" indent="-4635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Fully scaled Technical Math Pathway</a:t>
            </a:r>
          </a:p>
          <a:p>
            <a:pPr marL="463550" indent="-4635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Strategy covers over 60% of students</a:t>
            </a:r>
          </a:p>
          <a:p>
            <a:pPr marL="463550" indent="-4635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Math Pathways on the horizon</a:t>
            </a:r>
          </a:p>
          <a:p>
            <a:pPr marL="463550" indent="-463550">
              <a:spcBef>
                <a:spcPts val="1200"/>
              </a:spcBef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2998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every 100 students </a:t>
            </a:r>
            <a:r>
              <a:rPr lang="en-US" dirty="0" smtClean="0"/>
              <a:t>attempting Reading remediation…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529722" y="1690688"/>
            <a:ext cx="7854426" cy="3936845"/>
            <a:chOff x="564112" y="2038954"/>
            <a:chExt cx="10455732" cy="3820935"/>
          </a:xfrm>
        </p:grpSpPr>
        <p:grpSp>
          <p:nvGrpSpPr>
            <p:cNvPr id="4" name="Group 4"/>
            <p:cNvGrpSpPr/>
            <p:nvPr/>
          </p:nvGrpSpPr>
          <p:grpSpPr>
            <a:xfrm>
              <a:off x="564112" y="2038954"/>
              <a:ext cx="10455732" cy="3820935"/>
              <a:chOff x="357033" y="2489715"/>
              <a:chExt cx="10456749" cy="3774410"/>
            </a:xfrm>
          </p:grpSpPr>
          <p:grpSp>
            <p:nvGrpSpPr>
              <p:cNvPr id="5" name="Group 9"/>
              <p:cNvGrpSpPr/>
              <p:nvPr/>
            </p:nvGrpSpPr>
            <p:grpSpPr>
              <a:xfrm>
                <a:off x="1049806" y="3205678"/>
                <a:ext cx="9763976" cy="1836065"/>
                <a:chOff x="1152837" y="3875379"/>
                <a:chExt cx="9763976" cy="1836065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2837" y="3875379"/>
                  <a:ext cx="2159001" cy="1812047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7829" y="3875379"/>
                  <a:ext cx="2159001" cy="1812047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2821" y="3899397"/>
                  <a:ext cx="2159001" cy="1812047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57812" y="3875379"/>
                  <a:ext cx="2159001" cy="1812047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4079732" y="2489715"/>
                <a:ext cx="941036" cy="501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3600" b="1" dirty="0" smtClean="0">
                    <a:solidFill>
                      <a:prstClr val="black"/>
                    </a:solidFill>
                    <a:latin typeface="Calibri"/>
                  </a:rPr>
                  <a:t>65</a:t>
                </a:r>
                <a:endParaRPr lang="en-US" sz="3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537988" y="2489716"/>
                <a:ext cx="995398" cy="5543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3600" b="1" dirty="0" smtClean="0">
                    <a:solidFill>
                      <a:prstClr val="black"/>
                    </a:solidFill>
                    <a:latin typeface="Calibri"/>
                  </a:rPr>
                  <a:t>47</a:t>
                </a:r>
                <a:endParaRPr lang="en-US" sz="3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9074195" y="2543070"/>
                <a:ext cx="1016557" cy="501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3600" b="1" dirty="0" smtClean="0">
                    <a:solidFill>
                      <a:srgbClr val="00B050"/>
                    </a:solidFill>
                    <a:latin typeface="Calibri"/>
                  </a:rPr>
                  <a:t>37</a:t>
                </a:r>
                <a:endParaRPr lang="en-US" sz="3600" b="1" dirty="0">
                  <a:solidFill>
                    <a:srgbClr val="00B050"/>
                  </a:solidFill>
                  <a:latin typeface="Calibri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384235" y="2489716"/>
                <a:ext cx="1256769" cy="5543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3600" b="1" dirty="0" smtClean="0">
                    <a:solidFill>
                      <a:prstClr val="black"/>
                    </a:solidFill>
                    <a:latin typeface="Calibri"/>
                  </a:rPr>
                  <a:t>100</a:t>
                </a:r>
                <a:endParaRPr lang="en-US" sz="3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57033" y="5301861"/>
                <a:ext cx="1891801" cy="9622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2400" b="1" dirty="0" smtClean="0">
                    <a:solidFill>
                      <a:prstClr val="black"/>
                    </a:solidFill>
                    <a:latin typeface="Calibri"/>
                  </a:rPr>
                  <a:t>Leave Pipeline: </a:t>
                </a:r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14917" y="5476339"/>
                <a:ext cx="921085" cy="5577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3600" b="1" dirty="0" smtClean="0">
                    <a:solidFill>
                      <a:prstClr val="black"/>
                    </a:solidFill>
                    <a:latin typeface="Calibri"/>
                  </a:rPr>
                  <a:t>35</a:t>
                </a:r>
                <a:endParaRPr lang="en-US" sz="3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514123" y="5476339"/>
                <a:ext cx="938347" cy="5577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3600" b="1" dirty="0" smtClean="0">
                    <a:solidFill>
                      <a:prstClr val="black"/>
                    </a:solidFill>
                    <a:latin typeface="Calibri"/>
                  </a:rPr>
                  <a:t>18</a:t>
                </a:r>
                <a:endParaRPr lang="en-US" sz="3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049116" y="5476339"/>
                <a:ext cx="942614" cy="5577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3600" b="1" dirty="0" smtClean="0">
                    <a:solidFill>
                      <a:prstClr val="black"/>
                    </a:solidFill>
                    <a:latin typeface="Calibri"/>
                  </a:rPr>
                  <a:t>10</a:t>
                </a:r>
                <a:endParaRPr lang="en-US" sz="3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2914917" y="5096521"/>
                <a:ext cx="459348" cy="436506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5514125" y="5093190"/>
                <a:ext cx="459348" cy="436506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8049116" y="5039832"/>
                <a:ext cx="459348" cy="436506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256818" y="3111977"/>
              <a:ext cx="1905618" cy="985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000" b="1" dirty="0" smtClean="0">
                  <a:solidFill>
                    <a:prstClr val="white"/>
                  </a:solidFill>
                  <a:latin typeface="Calibri"/>
                </a:rPr>
                <a:t>Attempted remedial reading</a:t>
              </a:r>
              <a:endParaRPr lang="en-US" sz="20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91563" y="3111977"/>
              <a:ext cx="1929138" cy="985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000" b="1" dirty="0" smtClean="0">
                  <a:solidFill>
                    <a:prstClr val="white"/>
                  </a:solidFill>
                  <a:latin typeface="Calibri"/>
                </a:rPr>
                <a:t>Completed remedial reading</a:t>
              </a:r>
              <a:endParaRPr lang="en-US" sz="20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26308" y="3180180"/>
              <a:ext cx="1989379" cy="985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000" b="1" dirty="0" smtClean="0">
                  <a:solidFill>
                    <a:prstClr val="white"/>
                  </a:solidFill>
                  <a:latin typeface="Calibri"/>
                </a:rPr>
                <a:t>Attempted gateway English</a:t>
              </a:r>
              <a:endParaRPr lang="en-US" sz="20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61053" y="3127772"/>
              <a:ext cx="1908138" cy="985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000" b="1" dirty="0" smtClean="0">
                  <a:solidFill>
                    <a:prstClr val="white"/>
                  </a:solidFill>
                  <a:latin typeface="Calibri"/>
                </a:rPr>
                <a:t>Completed gateway English</a:t>
              </a:r>
              <a:endParaRPr lang="en-US" sz="20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6" name="Left Brace 25"/>
          <p:cNvSpPr/>
          <p:nvPr/>
        </p:nvSpPr>
        <p:spPr>
          <a:xfrm rot="16200000">
            <a:off x="4124131" y="1707847"/>
            <a:ext cx="558519" cy="7833573"/>
          </a:xfrm>
          <a:prstGeom prst="leftBrace">
            <a:avLst>
              <a:gd name="adj1" fmla="val 8333"/>
              <a:gd name="adj2" fmla="val 5034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8925" y="6053836"/>
            <a:ext cx="2777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Time lapse: 1 to 3 years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07796" y="5903893"/>
            <a:ext cx="2066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2009 ATD cohort – by end of spring 2012 semester (6,702 tested into reading remediation)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160" y="5850315"/>
            <a:ext cx="2818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27% of those who require reading remediation never attempt it.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349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807314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 co-</a:t>
            </a:r>
            <a:r>
              <a:rPr lang="en-US" b="1" dirty="0" err="1" smtClean="0"/>
              <a:t>req</a:t>
            </a:r>
            <a:r>
              <a:rPr lang="en-US" b="1" dirty="0" smtClean="0"/>
              <a:t> model</a:t>
            </a:r>
            <a:r>
              <a:rPr lang="en-US" dirty="0" smtClean="0"/>
              <a:t>, for </a:t>
            </a:r>
            <a:r>
              <a:rPr lang="en-US" dirty="0"/>
              <a:t>every 100 students </a:t>
            </a:r>
            <a:r>
              <a:rPr lang="en-US" dirty="0" smtClean="0"/>
              <a:t>attempting Reading </a:t>
            </a:r>
            <a:r>
              <a:rPr lang="en-US" dirty="0"/>
              <a:t>remediation…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6363" y="4526926"/>
            <a:ext cx="1298785" cy="1211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Leave Pipeline:</a:t>
            </a:r>
            <a:endParaRPr lang="en-US" sz="3600" b="1" dirty="0" smtClea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2444528" y="1850559"/>
            <a:ext cx="3826464" cy="2514177"/>
            <a:chOff x="2738200" y="2377390"/>
            <a:chExt cx="5101952" cy="3039685"/>
          </a:xfrm>
        </p:grpSpPr>
        <p:grpSp>
          <p:nvGrpSpPr>
            <p:cNvPr id="9" name="Group 8"/>
            <p:cNvGrpSpPr/>
            <p:nvPr/>
          </p:nvGrpSpPr>
          <p:grpSpPr>
            <a:xfrm>
              <a:off x="2738200" y="3295483"/>
              <a:ext cx="2158171" cy="2121592"/>
              <a:chOff x="1758560" y="3295483"/>
              <a:chExt cx="2158171" cy="212159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758560" y="3295483"/>
                <a:ext cx="2158171" cy="2121592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988584" y="3631842"/>
                <a:ext cx="186469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2000" b="1" dirty="0" smtClean="0">
                    <a:solidFill>
                      <a:prstClr val="white"/>
                    </a:solidFill>
                    <a:latin typeface="Calibri"/>
                  </a:rPr>
                  <a:t>Attempted remedial &amp; gateway English</a:t>
                </a:r>
                <a:endParaRPr lang="en-US" sz="20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998703" y="2424785"/>
              <a:ext cx="1415381" cy="6551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3600" b="1" dirty="0" smtClean="0">
                  <a:solidFill>
                    <a:prstClr val="black"/>
                  </a:solidFill>
                  <a:latin typeface="Calibri"/>
                </a:rPr>
                <a:t>100</a:t>
              </a:r>
              <a:endParaRPr lang="en-US" sz="3600" b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981" y="3295483"/>
              <a:ext cx="2158171" cy="21215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851217" y="3631842"/>
              <a:ext cx="18646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000" b="1" dirty="0" smtClean="0">
                  <a:solidFill>
                    <a:prstClr val="white"/>
                  </a:solidFill>
                  <a:latin typeface="Calibri"/>
                </a:rPr>
                <a:t>Completed gateway English</a:t>
              </a:r>
              <a:endParaRPr lang="en-US" sz="20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12525" y="2377390"/>
              <a:ext cx="1142081" cy="7025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3600" b="1" dirty="0" smtClean="0">
                  <a:solidFill>
                    <a:srgbClr val="00B050"/>
                  </a:solidFill>
                  <a:latin typeface="Calibri"/>
                </a:rPr>
                <a:t>49</a:t>
              </a:r>
              <a:endParaRPr lang="en-US" sz="3600" b="1" dirty="0">
                <a:solidFill>
                  <a:srgbClr val="00B050"/>
                </a:solidFill>
                <a:latin typeface="Calibri"/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3897015" y="4461986"/>
            <a:ext cx="345032" cy="45529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97015" y="4917277"/>
            <a:ext cx="708029" cy="605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51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3908825" y="3049943"/>
            <a:ext cx="558519" cy="5003442"/>
          </a:xfrm>
          <a:prstGeom prst="leftBrace">
            <a:avLst>
              <a:gd name="adj1" fmla="val 8333"/>
              <a:gd name="adj2" fmla="val 5034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4528" y="6330716"/>
            <a:ext cx="3034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Time lapse: 4 months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5764" y="5961384"/>
            <a:ext cx="1675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Spring 2014 (all students – 423 students</a:t>
            </a:r>
          </a:p>
        </p:txBody>
      </p:sp>
    </p:spTree>
    <p:extLst>
      <p:ext uri="{BB962C8B-B14F-4D97-AF65-F5344CB8AC3E}">
        <p14:creationId xmlns:p14="http://schemas.microsoft.com/office/powerpoint/2010/main" val="34903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 descr="game changers color.pn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49" r="60877"/>
          <a:stretch/>
        </p:blipFill>
        <p:spPr>
          <a:xfrm>
            <a:off x="1448892" y="2498443"/>
            <a:ext cx="2111115" cy="2022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8904" y="2728402"/>
            <a:ext cx="5753100" cy="156964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4800" dirty="0" err="1" smtClean="0">
                <a:solidFill>
                  <a:prstClr val="white"/>
                </a:solidFill>
                <a:latin typeface="Rockwell"/>
              </a:rPr>
              <a:t>Corequisite</a:t>
            </a:r>
            <a:r>
              <a:rPr lang="en-US" sz="4800" dirty="0" smtClean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4800" dirty="0">
                <a:solidFill>
                  <a:prstClr val="white"/>
                </a:solidFill>
                <a:latin typeface="Rockwell"/>
              </a:rPr>
              <a:t>Remediation</a:t>
            </a:r>
          </a:p>
        </p:txBody>
      </p:sp>
    </p:spTree>
    <p:extLst>
      <p:ext uri="{BB962C8B-B14F-4D97-AF65-F5344CB8AC3E}">
        <p14:creationId xmlns:p14="http://schemas.microsoft.com/office/powerpoint/2010/main" val="27829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every 100 students </a:t>
            </a:r>
            <a:r>
              <a:rPr lang="en-US" dirty="0" smtClean="0"/>
              <a:t>attempting Writing remediation…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6584" y="1690688"/>
            <a:ext cx="7867564" cy="3414242"/>
            <a:chOff x="546623" y="2038953"/>
            <a:chExt cx="10473221" cy="4021450"/>
          </a:xfrm>
        </p:grpSpPr>
        <p:grpSp>
          <p:nvGrpSpPr>
            <p:cNvPr id="5" name="Group 4"/>
            <p:cNvGrpSpPr/>
            <p:nvPr/>
          </p:nvGrpSpPr>
          <p:grpSpPr>
            <a:xfrm>
              <a:off x="546623" y="2038953"/>
              <a:ext cx="10473221" cy="4021450"/>
              <a:chOff x="339542" y="2489714"/>
              <a:chExt cx="10474240" cy="39724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049806" y="3205677"/>
                <a:ext cx="9763976" cy="2120900"/>
                <a:chOff x="1152837" y="3875378"/>
                <a:chExt cx="9763976" cy="2120900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2837" y="3875378"/>
                  <a:ext cx="2159000" cy="2120900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7829" y="3875378"/>
                  <a:ext cx="2159000" cy="2120900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2821" y="3875378"/>
                  <a:ext cx="2159000" cy="2120900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57813" y="3875378"/>
                  <a:ext cx="2159000" cy="2120900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4079474" y="2489715"/>
                <a:ext cx="1184766" cy="501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3600" b="1" dirty="0" smtClean="0">
                    <a:solidFill>
                      <a:prstClr val="black"/>
                    </a:solidFill>
                    <a:latin typeface="Calibri"/>
                  </a:rPr>
                  <a:t>62</a:t>
                </a:r>
                <a:endParaRPr lang="en-US" sz="3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537988" y="2543070"/>
                <a:ext cx="995398" cy="501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3600" b="1" dirty="0" smtClean="0">
                    <a:solidFill>
                      <a:prstClr val="black"/>
                    </a:solidFill>
                    <a:latin typeface="Calibri"/>
                  </a:rPr>
                  <a:t>48</a:t>
                </a:r>
                <a:endParaRPr lang="en-US" sz="3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9235202" y="2543070"/>
                <a:ext cx="1099021" cy="501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3600" b="1" dirty="0" smtClean="0">
                    <a:solidFill>
                      <a:srgbClr val="00B050"/>
                    </a:solidFill>
                    <a:latin typeface="Calibri"/>
                  </a:rPr>
                  <a:t>37</a:t>
                </a:r>
                <a:endParaRPr lang="en-US" sz="3600" b="1" dirty="0">
                  <a:solidFill>
                    <a:srgbClr val="00B050"/>
                  </a:solidFill>
                  <a:latin typeface="Calibri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361239" y="2489714"/>
                <a:ext cx="1553678" cy="5543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3600" b="1" dirty="0" smtClean="0">
                    <a:solidFill>
                      <a:prstClr val="black"/>
                    </a:solidFill>
                    <a:latin typeface="Calibri"/>
                  </a:rPr>
                  <a:t>100</a:t>
                </a:r>
                <a:endParaRPr lang="en-US" sz="3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39542" y="5541499"/>
                <a:ext cx="2006682" cy="9206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2400" b="1" dirty="0" smtClean="0">
                    <a:solidFill>
                      <a:prstClr val="black"/>
                    </a:solidFill>
                    <a:latin typeface="Calibri"/>
                  </a:rPr>
                  <a:t>Leave Pipeline:</a:t>
                </a:r>
                <a:endParaRPr lang="en-US" sz="3600" b="1" dirty="0" smtClea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14917" y="5763083"/>
                <a:ext cx="921085" cy="501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3600" b="1" dirty="0" smtClean="0">
                    <a:solidFill>
                      <a:prstClr val="black"/>
                    </a:solidFill>
                    <a:latin typeface="Calibri"/>
                  </a:rPr>
                  <a:t>38</a:t>
                </a:r>
                <a:endParaRPr lang="en-US" sz="3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514125" y="5763083"/>
                <a:ext cx="938346" cy="501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3600" b="1" dirty="0" smtClean="0">
                    <a:solidFill>
                      <a:prstClr val="black"/>
                    </a:solidFill>
                    <a:latin typeface="Calibri"/>
                  </a:rPr>
                  <a:t>14</a:t>
                </a:r>
                <a:endParaRPr lang="en-US" sz="3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049116" y="5763083"/>
                <a:ext cx="942614" cy="501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3600" b="1" dirty="0" smtClean="0">
                    <a:solidFill>
                      <a:prstClr val="black"/>
                    </a:solidFill>
                    <a:latin typeface="Calibri"/>
                  </a:rPr>
                  <a:t>11</a:t>
                </a:r>
                <a:endParaRPr lang="en-US" sz="3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2914917" y="5326577"/>
                <a:ext cx="459348" cy="436506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5514124" y="5323246"/>
                <a:ext cx="459348" cy="436506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8049116" y="5269889"/>
                <a:ext cx="459348" cy="436506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256818" y="3111977"/>
              <a:ext cx="1905618" cy="985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000" b="1" dirty="0" smtClean="0">
                  <a:solidFill>
                    <a:prstClr val="white"/>
                  </a:solidFill>
                  <a:latin typeface="Calibri"/>
                </a:rPr>
                <a:t>Attempted remedial writing</a:t>
              </a:r>
              <a:endParaRPr lang="en-US" sz="20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91563" y="3111977"/>
              <a:ext cx="1929138" cy="985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000" b="1" dirty="0" smtClean="0">
                  <a:solidFill>
                    <a:prstClr val="white"/>
                  </a:solidFill>
                  <a:latin typeface="Calibri"/>
                </a:rPr>
                <a:t>Completed remedial writing</a:t>
              </a:r>
              <a:endParaRPr lang="en-US" sz="20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26308" y="3111977"/>
              <a:ext cx="1989379" cy="985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000" b="1" dirty="0" smtClean="0">
                  <a:solidFill>
                    <a:prstClr val="white"/>
                  </a:solidFill>
                  <a:latin typeface="Calibri"/>
                </a:rPr>
                <a:t>Attempted gateway English</a:t>
              </a:r>
              <a:endParaRPr lang="en-US" sz="20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61053" y="3127772"/>
              <a:ext cx="1908138" cy="985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000" b="1" dirty="0" smtClean="0">
                  <a:solidFill>
                    <a:prstClr val="white"/>
                  </a:solidFill>
                  <a:latin typeface="Calibri"/>
                </a:rPr>
                <a:t>Completed gateway English</a:t>
              </a:r>
              <a:endParaRPr lang="en-US" sz="20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6" name="Left Brace 25"/>
          <p:cNvSpPr/>
          <p:nvPr/>
        </p:nvSpPr>
        <p:spPr>
          <a:xfrm rot="16200000">
            <a:off x="4188102" y="1863564"/>
            <a:ext cx="558519" cy="7833573"/>
          </a:xfrm>
          <a:prstGeom prst="leftBrace">
            <a:avLst>
              <a:gd name="adj1" fmla="val 8333"/>
              <a:gd name="adj2" fmla="val 5034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54208" y="6311980"/>
            <a:ext cx="2863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Time lapse: 1 to 3 years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07512" y="5876138"/>
            <a:ext cx="2836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2009 ATD cohort – by end of spring 2012 semester (8,255 tested into writing remediation)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60" y="5934670"/>
            <a:ext cx="2818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27% of those who require writing remediation never attempt it.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484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807314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 co-</a:t>
            </a:r>
            <a:r>
              <a:rPr lang="en-US" b="1" dirty="0" err="1" smtClean="0"/>
              <a:t>req</a:t>
            </a:r>
            <a:r>
              <a:rPr lang="en-US" b="1" dirty="0" smtClean="0"/>
              <a:t> model</a:t>
            </a:r>
            <a:r>
              <a:rPr lang="en-US" dirty="0" smtClean="0"/>
              <a:t>, for </a:t>
            </a:r>
            <a:r>
              <a:rPr lang="en-US" dirty="0"/>
              <a:t>every 100 students </a:t>
            </a:r>
            <a:r>
              <a:rPr lang="en-US" dirty="0" smtClean="0"/>
              <a:t>attempting Writing </a:t>
            </a:r>
            <a:r>
              <a:rPr lang="en-US" dirty="0"/>
              <a:t>remediation…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2134" y="4844045"/>
            <a:ext cx="1354357" cy="1211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Leave Pipeline: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2444528" y="2043845"/>
            <a:ext cx="3826464" cy="2589115"/>
            <a:chOff x="2738200" y="2578870"/>
            <a:chExt cx="5101952" cy="2838205"/>
          </a:xfrm>
        </p:grpSpPr>
        <p:grpSp>
          <p:nvGrpSpPr>
            <p:cNvPr id="9" name="Group 8"/>
            <p:cNvGrpSpPr/>
            <p:nvPr/>
          </p:nvGrpSpPr>
          <p:grpSpPr>
            <a:xfrm>
              <a:off x="2738200" y="3295483"/>
              <a:ext cx="2158171" cy="2121592"/>
              <a:chOff x="1758560" y="3295483"/>
              <a:chExt cx="2158171" cy="212159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758560" y="3295483"/>
                <a:ext cx="2158171" cy="2121592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052033" y="3473297"/>
                <a:ext cx="186469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2000" b="1" dirty="0" smtClean="0">
                    <a:solidFill>
                      <a:prstClr val="white"/>
                    </a:solidFill>
                    <a:latin typeface="Calibri"/>
                  </a:rPr>
                  <a:t>Attempted remedial &amp; gateway English</a:t>
                </a:r>
                <a:endParaRPr lang="en-US" sz="20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233013" y="2578870"/>
              <a:ext cx="1369885" cy="501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3600" b="1" dirty="0" smtClean="0">
                  <a:solidFill>
                    <a:prstClr val="black"/>
                  </a:solidFill>
                  <a:latin typeface="Calibri"/>
                </a:rPr>
                <a:t>100</a:t>
              </a:r>
              <a:endParaRPr lang="en-US" sz="3600" b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981" y="3295483"/>
              <a:ext cx="2158171" cy="21215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851219" y="3631842"/>
              <a:ext cx="18646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000" b="1" dirty="0" smtClean="0">
                  <a:solidFill>
                    <a:prstClr val="white"/>
                  </a:solidFill>
                  <a:latin typeface="Calibri"/>
                </a:rPr>
                <a:t>Completed gateway English</a:t>
              </a:r>
              <a:endParaRPr lang="en-US" sz="20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12525" y="2626264"/>
              <a:ext cx="1142081" cy="501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3600" b="1" dirty="0" smtClean="0">
                  <a:solidFill>
                    <a:srgbClr val="00B050"/>
                  </a:solidFill>
                  <a:latin typeface="Calibri"/>
                </a:rPr>
                <a:t>52</a:t>
              </a:r>
              <a:endParaRPr lang="en-US" sz="3600" b="1" dirty="0">
                <a:solidFill>
                  <a:srgbClr val="00B050"/>
                </a:solidFill>
                <a:latin typeface="Calibri"/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3843052" y="4817113"/>
            <a:ext cx="345032" cy="45529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43049" y="5355726"/>
            <a:ext cx="708032" cy="522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48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3854862" y="3405070"/>
            <a:ext cx="558519" cy="5003442"/>
          </a:xfrm>
          <a:prstGeom prst="leftBrace">
            <a:avLst>
              <a:gd name="adj1" fmla="val 8333"/>
              <a:gd name="adj2" fmla="val 5034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6491" y="6330716"/>
            <a:ext cx="2492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Time lapse: 4 months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2612" y="5992162"/>
            <a:ext cx="1675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Spring 2014 (all students – 1054 students</a:t>
            </a:r>
          </a:p>
        </p:txBody>
      </p:sp>
    </p:spTree>
    <p:extLst>
      <p:ext uri="{BB962C8B-B14F-4D97-AF65-F5344CB8AC3E}">
        <p14:creationId xmlns:p14="http://schemas.microsoft.com/office/powerpoint/2010/main" val="3533131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every 100 students </a:t>
            </a:r>
            <a:r>
              <a:rPr lang="en-US" dirty="0" smtClean="0"/>
              <a:t>attempting Math remediation…</a:t>
            </a:r>
            <a:endParaRPr lang="en-US" dirty="0"/>
          </a:p>
        </p:txBody>
      </p:sp>
      <p:grpSp>
        <p:nvGrpSpPr>
          <p:cNvPr id="7" name="Group 26"/>
          <p:cNvGrpSpPr/>
          <p:nvPr/>
        </p:nvGrpSpPr>
        <p:grpSpPr>
          <a:xfrm>
            <a:off x="520290" y="1690689"/>
            <a:ext cx="7863858" cy="3810402"/>
            <a:chOff x="551557" y="2038954"/>
            <a:chExt cx="10468287" cy="4033947"/>
          </a:xfrm>
        </p:grpSpPr>
        <p:grpSp>
          <p:nvGrpSpPr>
            <p:cNvPr id="20" name="Group 23"/>
            <p:cNvGrpSpPr/>
            <p:nvPr/>
          </p:nvGrpSpPr>
          <p:grpSpPr>
            <a:xfrm>
              <a:off x="551557" y="2038954"/>
              <a:ext cx="10468287" cy="4033947"/>
              <a:chOff x="344477" y="2489715"/>
              <a:chExt cx="10469305" cy="3984828"/>
            </a:xfrm>
          </p:grpSpPr>
          <p:grpSp>
            <p:nvGrpSpPr>
              <p:cNvPr id="24" name="Group 6"/>
              <p:cNvGrpSpPr/>
              <p:nvPr/>
            </p:nvGrpSpPr>
            <p:grpSpPr>
              <a:xfrm>
                <a:off x="1049806" y="3205678"/>
                <a:ext cx="9763976" cy="1906199"/>
                <a:chOff x="1152837" y="3875379"/>
                <a:chExt cx="9763976" cy="1906199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2837" y="3875379"/>
                  <a:ext cx="2159000" cy="1906199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7828" y="3875379"/>
                  <a:ext cx="2159000" cy="1906199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2821" y="3875379"/>
                  <a:ext cx="2159000" cy="1906199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57813" y="3875379"/>
                  <a:ext cx="2159000" cy="1906199"/>
                </a:xfrm>
                <a:prstGeom prst="rect">
                  <a:avLst/>
                </a:prstGeom>
              </p:spPr>
            </p:pic>
          </p:grpSp>
          <p:sp>
            <p:nvSpPr>
              <p:cNvPr id="12" name="Rectangle 11"/>
              <p:cNvSpPr/>
              <p:nvPr/>
            </p:nvSpPr>
            <p:spPr>
              <a:xfrm>
                <a:off x="4079732" y="2489715"/>
                <a:ext cx="941036" cy="501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3600" b="1" dirty="0" smtClean="0">
                    <a:solidFill>
                      <a:prstClr val="black"/>
                    </a:solidFill>
                    <a:latin typeface="Calibri"/>
                  </a:rPr>
                  <a:t>49</a:t>
                </a:r>
                <a:endParaRPr lang="en-US" sz="3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537988" y="2543071"/>
                <a:ext cx="995398" cy="501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3600" b="1" dirty="0" smtClean="0">
                    <a:solidFill>
                      <a:prstClr val="black"/>
                    </a:solidFill>
                    <a:latin typeface="Calibri"/>
                  </a:rPr>
                  <a:t>36</a:t>
                </a:r>
                <a:endParaRPr lang="en-US" sz="3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9235202" y="2543070"/>
                <a:ext cx="1099021" cy="501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3600" b="1" dirty="0" smtClean="0">
                    <a:solidFill>
                      <a:srgbClr val="00B050"/>
                    </a:solidFill>
                    <a:latin typeface="Calibri"/>
                  </a:rPr>
                  <a:t>29</a:t>
                </a:r>
                <a:endParaRPr lang="en-US" sz="3600" b="1" dirty="0">
                  <a:solidFill>
                    <a:srgbClr val="00B050"/>
                  </a:solidFill>
                  <a:latin typeface="Calibr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384236" y="2543070"/>
                <a:ext cx="1231754" cy="501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3600" b="1" dirty="0" smtClean="0">
                    <a:solidFill>
                      <a:prstClr val="black"/>
                    </a:solidFill>
                    <a:latin typeface="Calibri"/>
                  </a:rPr>
                  <a:t>100</a:t>
                </a:r>
                <a:endParaRPr lang="en-US" sz="3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44477" y="5541498"/>
                <a:ext cx="1644655" cy="9330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2000" b="1" dirty="0" smtClean="0">
                    <a:solidFill>
                      <a:prstClr val="black"/>
                    </a:solidFill>
                    <a:latin typeface="Calibri"/>
                  </a:rPr>
                  <a:t>Leave Pipeline: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914918" y="5763083"/>
                <a:ext cx="921085" cy="501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3600" b="1" dirty="0" smtClean="0">
                    <a:solidFill>
                      <a:prstClr val="black"/>
                    </a:solidFill>
                    <a:latin typeface="Calibri"/>
                  </a:rPr>
                  <a:t>51</a:t>
                </a:r>
                <a:endParaRPr lang="en-US" sz="3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514124" y="5763083"/>
                <a:ext cx="938346" cy="501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3600" b="1" dirty="0" smtClean="0">
                    <a:solidFill>
                      <a:prstClr val="black"/>
                    </a:solidFill>
                    <a:latin typeface="Calibri"/>
                  </a:rPr>
                  <a:t>13</a:t>
                </a:r>
                <a:endParaRPr lang="en-US" sz="3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278790" y="5763083"/>
                <a:ext cx="712940" cy="501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3600" b="1" dirty="0" smtClean="0">
                    <a:solidFill>
                      <a:prstClr val="black"/>
                    </a:solidFill>
                    <a:latin typeface="Calibri"/>
                  </a:rPr>
                  <a:t>7</a:t>
                </a:r>
                <a:endParaRPr lang="en-US" sz="3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2914917" y="5326577"/>
                <a:ext cx="459348" cy="436506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5514124" y="5323246"/>
                <a:ext cx="459348" cy="436506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8049116" y="5269889"/>
                <a:ext cx="459348" cy="436506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1256817" y="3127772"/>
              <a:ext cx="1905619" cy="985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000" b="1" dirty="0" smtClean="0">
                  <a:solidFill>
                    <a:prstClr val="white"/>
                  </a:solidFill>
                  <a:latin typeface="Calibri"/>
                </a:rPr>
                <a:t>Attempted remedial math</a:t>
              </a:r>
              <a:endParaRPr lang="en-US" sz="20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42743" y="3111977"/>
              <a:ext cx="1907610" cy="985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000" b="1" dirty="0" smtClean="0">
                  <a:solidFill>
                    <a:prstClr val="white"/>
                  </a:solidFill>
                  <a:latin typeface="Calibri"/>
                </a:rPr>
                <a:t>Completed remedial math</a:t>
              </a:r>
              <a:endParaRPr lang="en-US" sz="20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26309" y="3180180"/>
              <a:ext cx="1989379" cy="985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000" b="1" dirty="0" smtClean="0">
                  <a:solidFill>
                    <a:prstClr val="white"/>
                  </a:solidFill>
                  <a:latin typeface="Calibri"/>
                </a:rPr>
                <a:t>Attempted gateway math</a:t>
              </a:r>
              <a:endParaRPr lang="en-US" sz="20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11706" y="3127772"/>
              <a:ext cx="1908138" cy="985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000" b="1" dirty="0" smtClean="0">
                  <a:solidFill>
                    <a:prstClr val="white"/>
                  </a:solidFill>
                  <a:latin typeface="Calibri"/>
                </a:rPr>
                <a:t>Completed gateway math</a:t>
              </a:r>
              <a:endParaRPr lang="en-US" sz="20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8" name="Left Brace 27"/>
          <p:cNvSpPr/>
          <p:nvPr/>
        </p:nvSpPr>
        <p:spPr>
          <a:xfrm rot="16200000">
            <a:off x="4188102" y="1863564"/>
            <a:ext cx="558519" cy="7833573"/>
          </a:xfrm>
          <a:prstGeom prst="leftBrace">
            <a:avLst>
              <a:gd name="adj1" fmla="val 8333"/>
              <a:gd name="adj2" fmla="val 5034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5970" y="6311980"/>
            <a:ext cx="2818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Time lapse: 1 to 3 years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15542" y="5847007"/>
            <a:ext cx="2128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2009 ATD cohort – by end of spring 2012 semester (17,785 tested in math remediation)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160" y="5934670"/>
            <a:ext cx="2818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18% of those who require math remediation never attempt it.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337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807314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 co-</a:t>
            </a:r>
            <a:r>
              <a:rPr lang="en-US" b="1" dirty="0" err="1" smtClean="0"/>
              <a:t>req</a:t>
            </a:r>
            <a:r>
              <a:rPr lang="en-US" b="1" dirty="0" smtClean="0"/>
              <a:t> model</a:t>
            </a:r>
            <a:r>
              <a:rPr lang="en-US" dirty="0" smtClean="0"/>
              <a:t>, for </a:t>
            </a:r>
            <a:r>
              <a:rPr lang="en-US" dirty="0"/>
              <a:t>every 100 students </a:t>
            </a:r>
            <a:r>
              <a:rPr lang="en-US" dirty="0" smtClean="0"/>
              <a:t>attempting </a:t>
            </a:r>
            <a:r>
              <a:rPr lang="en-US" dirty="0"/>
              <a:t>Math remediation…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9725" y="4877462"/>
            <a:ext cx="1356766" cy="1211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Leave Pipeline: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2444528" y="2043845"/>
            <a:ext cx="3826464" cy="2838205"/>
            <a:chOff x="2738200" y="2578870"/>
            <a:chExt cx="5101952" cy="2838205"/>
          </a:xfrm>
        </p:grpSpPr>
        <p:grpSp>
          <p:nvGrpSpPr>
            <p:cNvPr id="9" name="Group 8"/>
            <p:cNvGrpSpPr/>
            <p:nvPr/>
          </p:nvGrpSpPr>
          <p:grpSpPr>
            <a:xfrm>
              <a:off x="2738200" y="3295483"/>
              <a:ext cx="2158171" cy="2121592"/>
              <a:chOff x="1758560" y="3295483"/>
              <a:chExt cx="2158171" cy="212159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758560" y="3295483"/>
                <a:ext cx="2158171" cy="2121592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015851" y="3631842"/>
                <a:ext cx="186469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2000" b="1" dirty="0" smtClean="0">
                    <a:solidFill>
                      <a:prstClr val="white"/>
                    </a:solidFill>
                    <a:latin typeface="Calibri"/>
                  </a:rPr>
                  <a:t>Attempted remedial &amp; gateway math</a:t>
                </a:r>
                <a:endParaRPr lang="en-US" sz="20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220484" y="2578870"/>
              <a:ext cx="1382411" cy="501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3600" b="1" dirty="0" smtClean="0">
                  <a:solidFill>
                    <a:prstClr val="black"/>
                  </a:solidFill>
                  <a:latin typeface="Calibri"/>
                </a:rPr>
                <a:t>100</a:t>
              </a:r>
              <a:endParaRPr lang="en-US" sz="3600" b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981" y="3295483"/>
              <a:ext cx="2158171" cy="21215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851217" y="3631842"/>
              <a:ext cx="18646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000" b="1" dirty="0" smtClean="0">
                  <a:solidFill>
                    <a:prstClr val="white"/>
                  </a:solidFill>
                  <a:latin typeface="Calibri"/>
                </a:rPr>
                <a:t>Completed gateway math</a:t>
              </a:r>
              <a:endParaRPr lang="en-US" sz="20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12525" y="2626264"/>
              <a:ext cx="1142081" cy="501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3600" b="1" dirty="0" smtClean="0">
                  <a:solidFill>
                    <a:srgbClr val="00B050"/>
                  </a:solidFill>
                  <a:latin typeface="Calibri"/>
                </a:rPr>
                <a:t>52</a:t>
              </a:r>
              <a:endParaRPr lang="en-US" sz="3600" b="1" dirty="0">
                <a:solidFill>
                  <a:srgbClr val="00B050"/>
                </a:solidFill>
                <a:latin typeface="Calibri"/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3843052" y="4817113"/>
            <a:ext cx="345032" cy="45529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043511" y="5339239"/>
            <a:ext cx="828957" cy="522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48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3854862" y="3405070"/>
            <a:ext cx="558519" cy="5003442"/>
          </a:xfrm>
          <a:prstGeom prst="leftBrace">
            <a:avLst>
              <a:gd name="adj1" fmla="val 8333"/>
              <a:gd name="adj2" fmla="val 5034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6491" y="6330716"/>
            <a:ext cx="2492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Time lapse: 4 months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4804" y="5961384"/>
            <a:ext cx="1675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Spring 2014 (all students – 2103 students</a:t>
            </a:r>
          </a:p>
        </p:txBody>
      </p:sp>
    </p:spTree>
    <p:extLst>
      <p:ext uri="{BB962C8B-B14F-4D97-AF65-F5344CB8AC3E}">
        <p14:creationId xmlns:p14="http://schemas.microsoft.com/office/powerpoint/2010/main" val="357747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" name="Picture 21" descr="CCA_pri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134" y="2655374"/>
            <a:ext cx="3560323" cy="15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Problem</a:t>
            </a:r>
          </a:p>
        </p:txBody>
      </p:sp>
      <p:sp>
        <p:nvSpPr>
          <p:cNvPr id="3075" name="Text Placeholder 3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</p:spPr>
        <p:txBody>
          <a:bodyPr/>
          <a:lstStyle/>
          <a:p>
            <a:r>
              <a:rPr lang="en-US" smtClean="0"/>
              <a:t>First-Time Freshmen In Developmental Education</a:t>
            </a:r>
          </a:p>
        </p:txBody>
      </p:sp>
      <p:graphicFrame>
        <p:nvGraphicFramePr>
          <p:cNvPr id="3076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06400" y="2124075"/>
          <a:ext cx="4292600" cy="40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3" imgW="4291956" imgH="4054191" progId="Excel.Chart.8">
                  <p:embed/>
                </p:oleObj>
              </mc:Choice>
              <mc:Fallback>
                <p:oleObj r:id="rId3" imgW="4291956" imgH="405419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124075"/>
                        <a:ext cx="4292600" cy="405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Graduation Rate of Developmental Education Students</a:t>
            </a:r>
          </a:p>
        </p:txBody>
      </p:sp>
      <p:graphicFrame>
        <p:nvGraphicFramePr>
          <p:cNvPr id="3078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4594225" y="2124075"/>
          <a:ext cx="4143375" cy="40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Worksheet" r:id="rId5" imgW="4139543" imgH="4054191" progId="Excel.Sheet.8">
                  <p:embed/>
                </p:oleObj>
              </mc:Choice>
              <mc:Fallback>
                <p:oleObj name="Worksheet" r:id="rId5" imgW="4139543" imgH="4054191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2124075"/>
                        <a:ext cx="4143375" cy="405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1778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/>
          <a:lstStyle/>
          <a:p>
            <a:r>
              <a:rPr lang="en-US" smtClean="0"/>
              <a:t>Developmental Education Courses</a:t>
            </a:r>
          </a:p>
        </p:txBody>
      </p:sp>
      <p:sp>
        <p:nvSpPr>
          <p:cNvPr id="4099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/>
              <a:t>2011- Math	</a:t>
            </a:r>
          </a:p>
        </p:txBody>
      </p:sp>
      <p:graphicFrame>
        <p:nvGraphicFramePr>
          <p:cNvPr id="4100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406400" y="2124075"/>
          <a:ext cx="4141788" cy="40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3" imgW="4139543" imgH="4054191" progId="Excel.Chart.8">
                  <p:embed/>
                </p:oleObj>
              </mc:Choice>
              <mc:Fallback>
                <p:oleObj r:id="rId3" imgW="4139543" imgH="405419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124075"/>
                        <a:ext cx="4141788" cy="405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2014- Math</a:t>
            </a:r>
          </a:p>
        </p:txBody>
      </p:sp>
      <p:graphicFrame>
        <p:nvGraphicFramePr>
          <p:cNvPr id="4102" name="Content Placeholder 11"/>
          <p:cNvGraphicFramePr>
            <a:graphicFrameLocks noGrp="1"/>
          </p:cNvGraphicFramePr>
          <p:nvPr>
            <p:ph sz="quarter" idx="4"/>
          </p:nvPr>
        </p:nvGraphicFramePr>
        <p:xfrm>
          <a:off x="4594225" y="2124075"/>
          <a:ext cx="4143375" cy="40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Worksheet" r:id="rId5" imgW="4139543" imgH="4054191" progId="Excel.Sheet.8">
                  <p:embed/>
                </p:oleObj>
              </mc:Choice>
              <mc:Fallback>
                <p:oleObj name="Worksheet" r:id="rId5" imgW="4139543" imgH="4054191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2124075"/>
                        <a:ext cx="4143375" cy="405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791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mtClean="0"/>
              <a:t>Developmental Education Courses</a:t>
            </a:r>
          </a:p>
        </p:txBody>
      </p:sp>
      <p:sp>
        <p:nvSpPr>
          <p:cNvPr id="5123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/>
              <a:t>2011- English	</a:t>
            </a:r>
          </a:p>
        </p:txBody>
      </p:sp>
      <p:graphicFrame>
        <p:nvGraphicFramePr>
          <p:cNvPr id="5124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406400" y="2124075"/>
          <a:ext cx="4141788" cy="40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3" imgW="4139543" imgH="4054191" progId="Excel.Chart.8">
                  <p:embed/>
                </p:oleObj>
              </mc:Choice>
              <mc:Fallback>
                <p:oleObj r:id="rId3" imgW="4139543" imgH="405419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124075"/>
                        <a:ext cx="4141788" cy="405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2014- English</a:t>
            </a:r>
          </a:p>
        </p:txBody>
      </p:sp>
      <p:graphicFrame>
        <p:nvGraphicFramePr>
          <p:cNvPr id="5126" name="Content Placeholder 11"/>
          <p:cNvGraphicFramePr>
            <a:graphicFrameLocks noGrp="1"/>
          </p:cNvGraphicFramePr>
          <p:nvPr>
            <p:ph sz="quarter" idx="4"/>
          </p:nvPr>
        </p:nvGraphicFramePr>
        <p:xfrm>
          <a:off x="4594225" y="2124075"/>
          <a:ext cx="4143375" cy="40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Worksheet" r:id="rId5" imgW="4139543" imgH="4054191" progId="Excel.Sheet.8">
                  <p:embed/>
                </p:oleObj>
              </mc:Choice>
              <mc:Fallback>
                <p:oleObj name="Worksheet" r:id="rId5" imgW="4139543" imgH="4054191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2124075"/>
                        <a:ext cx="4143375" cy="405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045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48333" y="2408963"/>
            <a:ext cx="5146206" cy="40243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768"/>
              </a:spcBef>
              <a:buFont typeface="Arial"/>
              <a:buNone/>
            </a:pPr>
            <a:r>
              <a:rPr lang="en-US" sz="6400" b="1" baseline="30000" dirty="0" smtClean="0">
                <a:solidFill>
                  <a:srgbClr val="FFFFFF"/>
                </a:solidFill>
                <a:latin typeface="Rockwell" pitchFamily="18" charset="0"/>
              </a:rPr>
              <a:t>Too many students start college in remediation.</a:t>
            </a:r>
          </a:p>
          <a:p>
            <a:pPr marL="0" indent="0">
              <a:spcBef>
                <a:spcPts val="3768"/>
              </a:spcBef>
              <a:buFont typeface="Arial"/>
              <a:buNone/>
            </a:pPr>
            <a:r>
              <a:rPr lang="en-US" sz="9600" b="1" baseline="30000" dirty="0" smtClean="0">
                <a:solidFill>
                  <a:srgbClr val="FFFFFF"/>
                </a:solidFill>
                <a:latin typeface="Rockwell" pitchFamily="18" charset="0"/>
              </a:rPr>
              <a:t>60%</a:t>
            </a:r>
            <a:endParaRPr lang="en-US" sz="9600" b="1" baseline="30000" dirty="0">
              <a:solidFill>
                <a:srgbClr val="FFFFFF"/>
              </a:solidFill>
              <a:latin typeface="Rockwell" pitchFamily="18" charset="0"/>
            </a:endParaRPr>
          </a:p>
        </p:txBody>
      </p:sp>
      <p:pic>
        <p:nvPicPr>
          <p:cNvPr id="7" name="Picture 6" descr="exit sig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47" y="2247250"/>
            <a:ext cx="2400833" cy="309403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27134" y="657600"/>
            <a:ext cx="6767405" cy="8137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prstClr val="white"/>
              </a:buClr>
            </a:pPr>
            <a:r>
              <a:rPr lang="en-US" sz="4800" dirty="0" smtClean="0">
                <a:solidFill>
                  <a:prstClr val="white"/>
                </a:solidFill>
                <a:latin typeface="Rockwell"/>
              </a:rPr>
              <a:t>Remediation</a:t>
            </a:r>
            <a:endParaRPr lang="en-US" sz="4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game changers color.pn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49" r="60877"/>
          <a:stretch/>
        </p:blipFill>
        <p:spPr>
          <a:xfrm>
            <a:off x="457204" y="637446"/>
            <a:ext cx="1039930" cy="99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2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27134" y="657600"/>
            <a:ext cx="6767405" cy="8137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prstClr val="white"/>
              </a:buClr>
            </a:pPr>
            <a:r>
              <a:rPr lang="en-US" sz="4800" dirty="0" smtClean="0">
                <a:solidFill>
                  <a:prstClr val="white"/>
                </a:solidFill>
                <a:latin typeface="Rockwell"/>
              </a:rPr>
              <a:t>Remediation</a:t>
            </a:r>
            <a:endParaRPr lang="en-US" sz="4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game changers color.pn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49" r="60877"/>
          <a:stretch/>
        </p:blipFill>
        <p:spPr>
          <a:xfrm>
            <a:off x="457204" y="637446"/>
            <a:ext cx="1039930" cy="99625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344608" y="2388568"/>
            <a:ext cx="5636015" cy="42339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768"/>
              </a:spcBef>
              <a:buFont typeface="Arial"/>
              <a:buNone/>
            </a:pPr>
            <a:r>
              <a:rPr lang="en-US" sz="6400" b="1" baseline="30000" smtClean="0">
                <a:solidFill>
                  <a:srgbClr val="FFFFFF"/>
                </a:solidFill>
                <a:latin typeface="Rockwell" pitchFamily="18" charset="0"/>
              </a:rPr>
              <a:t>Too few remedial students ever graduate.</a:t>
            </a:r>
          </a:p>
          <a:p>
            <a:pPr marL="0" indent="0">
              <a:spcBef>
                <a:spcPts val="3768"/>
              </a:spcBef>
              <a:buFont typeface="Arial"/>
              <a:buNone/>
            </a:pPr>
            <a:r>
              <a:rPr lang="en-US" sz="9600" b="1" baseline="30000" smtClean="0">
                <a:solidFill>
                  <a:srgbClr val="FFFFFF"/>
                </a:solidFill>
                <a:latin typeface="Rockwell" pitchFamily="18" charset="0"/>
              </a:rPr>
              <a:t>1 in 10</a:t>
            </a:r>
            <a:endParaRPr lang="en-US" sz="9600" b="1" baseline="30000" dirty="0">
              <a:solidFill>
                <a:srgbClr val="FFFFFF"/>
              </a:solidFill>
              <a:latin typeface="Rockwell" pitchFamily="18" charset="0"/>
            </a:endParaRPr>
          </a:p>
        </p:txBody>
      </p:sp>
      <p:pic>
        <p:nvPicPr>
          <p:cNvPr id="12" name="Picture 11" descr="exit sig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47" y="2247250"/>
            <a:ext cx="2400833" cy="30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9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27134" y="657600"/>
            <a:ext cx="6767405" cy="8137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prstClr val="white"/>
              </a:buClr>
            </a:pPr>
            <a:r>
              <a:rPr lang="en-US" sz="4800" dirty="0" smtClean="0">
                <a:solidFill>
                  <a:prstClr val="white"/>
                </a:solidFill>
                <a:latin typeface="Rockwell"/>
              </a:rPr>
              <a:t>Remediation</a:t>
            </a:r>
            <a:endParaRPr lang="en-US" sz="4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game changers color.pn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49" r="60877"/>
          <a:stretch/>
        </p:blipFill>
        <p:spPr>
          <a:xfrm>
            <a:off x="457204" y="637446"/>
            <a:ext cx="1039930" cy="996254"/>
          </a:xfrm>
          <a:prstGeom prst="rect">
            <a:avLst/>
          </a:prstGeom>
        </p:spPr>
      </p:pic>
      <p:pic>
        <p:nvPicPr>
          <p:cNvPr id="12" name="Picture 11" descr="exit sig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99" y="2206938"/>
            <a:ext cx="2400833" cy="3094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5479" y="2206938"/>
            <a:ext cx="5461348" cy="212365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Rockwell" pitchFamily="18" charset="0"/>
              </a:rPr>
              <a:t>Student attrition is at the heart of the matter.</a:t>
            </a:r>
            <a:endParaRPr lang="en-CA" sz="4400" b="1" dirty="0">
              <a:solidFill>
                <a:srgbClr val="FFFFFF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2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0" y="11242"/>
            <a:ext cx="8874125" cy="685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6" y="2802"/>
            <a:ext cx="8874125" cy="685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4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27134" y="657600"/>
            <a:ext cx="6767405" cy="8137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prstClr val="white"/>
              </a:buClr>
            </a:pPr>
            <a:r>
              <a:rPr lang="en-US" dirty="0" err="1" smtClean="0">
                <a:solidFill>
                  <a:prstClr val="white"/>
                </a:solidFill>
                <a:latin typeface="Rockwell"/>
              </a:rPr>
              <a:t>Corequisite</a:t>
            </a:r>
            <a:r>
              <a:rPr lang="en-US" dirty="0" smtClean="0">
                <a:solidFill>
                  <a:prstClr val="white"/>
                </a:solidFill>
                <a:latin typeface="Rockwell"/>
              </a:rPr>
              <a:t> Remediation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game changers color.pn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49" r="60877"/>
          <a:stretch/>
        </p:blipFill>
        <p:spPr>
          <a:xfrm>
            <a:off x="457204" y="637446"/>
            <a:ext cx="1039930" cy="996254"/>
          </a:xfrm>
          <a:prstGeom prst="rect">
            <a:avLst/>
          </a:prstGeom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255872" y="1705451"/>
            <a:ext cx="8238667" cy="36308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endParaRPr lang="en-US" sz="3600" dirty="0" smtClean="0">
              <a:solidFill>
                <a:srgbClr val="FFFFFF"/>
              </a:solidFill>
              <a:latin typeface="Rockwell"/>
              <a:cs typeface="Rockwell"/>
            </a:endParaRPr>
          </a:p>
          <a:p>
            <a:pPr algn="ctr">
              <a:buFont typeface="Arial"/>
              <a:buNone/>
            </a:pPr>
            <a:endParaRPr lang="en-US" sz="1000" dirty="0" smtClean="0">
              <a:solidFill>
                <a:srgbClr val="FFFFFF"/>
              </a:solidFill>
              <a:latin typeface="Rockwell"/>
              <a:cs typeface="Rockwell"/>
            </a:endParaRPr>
          </a:p>
          <a:p>
            <a:pPr algn="ctr">
              <a:buFont typeface="Arial"/>
              <a:buNone/>
            </a:pPr>
            <a:r>
              <a:rPr lang="en-US" sz="4800" dirty="0" smtClean="0">
                <a:solidFill>
                  <a:srgbClr val="FFFFFF"/>
                </a:solidFill>
                <a:latin typeface="Rockwell"/>
                <a:cs typeface="Rockwell"/>
              </a:rPr>
              <a:t>Provide academic support as a </a:t>
            </a:r>
            <a:r>
              <a:rPr lang="en-US" sz="4800" u="sng" dirty="0" err="1">
                <a:solidFill>
                  <a:srgbClr val="1F497D">
                    <a:lumMod val="40000"/>
                    <a:lumOff val="60000"/>
                  </a:srgbClr>
                </a:solidFill>
                <a:latin typeface="Rockwell"/>
                <a:cs typeface="Rockwell"/>
              </a:rPr>
              <a:t>c</a:t>
            </a:r>
            <a:r>
              <a:rPr lang="en-US" sz="4800" u="sng" dirty="0" err="1" smtClean="0">
                <a:solidFill>
                  <a:srgbClr val="1F497D">
                    <a:lumMod val="40000"/>
                    <a:lumOff val="60000"/>
                  </a:srgbClr>
                </a:solidFill>
                <a:latin typeface="Rockwell"/>
                <a:cs typeface="Rockwell"/>
              </a:rPr>
              <a:t>orequisite</a:t>
            </a:r>
            <a:r>
              <a:rPr lang="en-US" sz="48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Rockwell"/>
                <a:cs typeface="Rockwell"/>
              </a:rPr>
              <a:t> </a:t>
            </a:r>
            <a:r>
              <a:rPr lang="en-US" sz="4800" dirty="0" smtClean="0">
                <a:solidFill>
                  <a:srgbClr val="FFFFFF"/>
                </a:solidFill>
                <a:latin typeface="Rockwell"/>
                <a:cs typeface="Rockwell"/>
              </a:rPr>
              <a:t>not as a </a:t>
            </a:r>
          </a:p>
          <a:p>
            <a:pPr algn="ctr">
              <a:buFont typeface="Arial"/>
              <a:buNone/>
            </a:pPr>
            <a:r>
              <a:rPr lang="en-US" sz="4800" dirty="0" smtClean="0">
                <a:solidFill>
                  <a:srgbClr val="FFFFFF"/>
                </a:solidFill>
                <a:latin typeface="Rockwell"/>
                <a:cs typeface="Rockwell"/>
              </a:rPr>
              <a:t>prerequisite</a:t>
            </a:r>
            <a:endParaRPr lang="en-CA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1475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27134" y="657600"/>
            <a:ext cx="6767405" cy="8137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prstClr val="white"/>
              </a:buClr>
            </a:pPr>
            <a:r>
              <a:rPr lang="en-US" dirty="0" err="1" smtClean="0">
                <a:solidFill>
                  <a:prstClr val="white"/>
                </a:solidFill>
                <a:latin typeface="Rockwell"/>
              </a:rPr>
              <a:t>Corequisite</a:t>
            </a:r>
            <a:r>
              <a:rPr lang="en-US" dirty="0" smtClean="0">
                <a:solidFill>
                  <a:prstClr val="white"/>
                </a:solidFill>
                <a:latin typeface="Rockwell"/>
              </a:rPr>
              <a:t> Remediation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game changers color.pn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49" r="60877"/>
          <a:stretch/>
        </p:blipFill>
        <p:spPr>
          <a:xfrm>
            <a:off x="457204" y="637446"/>
            <a:ext cx="1039930" cy="99625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85184" y="1801760"/>
            <a:ext cx="7454900" cy="47427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prstClr val="white"/>
                </a:solidFill>
                <a:latin typeface="Rockwell"/>
                <a:cs typeface="Rockwell"/>
              </a:rPr>
              <a:t> </a:t>
            </a:r>
          </a:p>
          <a:p>
            <a:endParaRPr lang="en-US" sz="1800" dirty="0" smtClean="0">
              <a:solidFill>
                <a:prstClr val="white"/>
              </a:solidFill>
              <a:latin typeface="Rockwell"/>
              <a:cs typeface="Rockwell"/>
            </a:endParaRPr>
          </a:p>
          <a:p>
            <a:pPr marL="0" indent="0">
              <a:buFont typeface="Arial"/>
              <a:buNone/>
            </a:pPr>
            <a:r>
              <a:rPr lang="en-US" sz="4400" dirty="0" smtClean="0">
                <a:solidFill>
                  <a:prstClr val="white"/>
                </a:solidFill>
                <a:latin typeface="Rockwell"/>
                <a:cs typeface="Rockwell"/>
              </a:rPr>
              <a:t>More </a:t>
            </a:r>
            <a:r>
              <a:rPr lang="en-US" sz="4400" u="sng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Rockwell"/>
                <a:cs typeface="Rockwell"/>
              </a:rPr>
              <a:t>time on task </a:t>
            </a:r>
            <a:r>
              <a:rPr lang="en-US" sz="4400" dirty="0" smtClean="0">
                <a:solidFill>
                  <a:prstClr val="white"/>
                </a:solidFill>
                <a:latin typeface="Rockwell"/>
                <a:cs typeface="Rockwell"/>
              </a:rPr>
              <a:t>and help for students when they need it (just in time).</a:t>
            </a:r>
            <a:endParaRPr lang="en-US" sz="4400" dirty="0">
              <a:solidFill>
                <a:prstClr val="white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27051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7">
      <a:dk1>
        <a:sysClr val="windowText" lastClr="000000"/>
      </a:dk1>
      <a:lt1>
        <a:sysClr val="window" lastClr="FFFFFF"/>
      </a:lt1>
      <a:dk2>
        <a:srgbClr val="005AAC"/>
      </a:dk2>
      <a:lt2>
        <a:srgbClr val="EEECE1"/>
      </a:lt2>
      <a:accent1>
        <a:srgbClr val="AE241C"/>
      </a:accent1>
      <a:accent2>
        <a:srgbClr val="BD521E"/>
      </a:accent2>
      <a:accent3>
        <a:srgbClr val="548B31"/>
      </a:accent3>
      <a:accent4>
        <a:srgbClr val="285189"/>
      </a:accent4>
      <a:accent5>
        <a:srgbClr val="938965"/>
      </a:accent5>
      <a:accent6>
        <a:srgbClr val="2D7571"/>
      </a:accent6>
      <a:hlink>
        <a:srgbClr val="002C65"/>
      </a:hlink>
      <a:folHlink>
        <a:srgbClr val="002C6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Zurich Ex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3437</TotalTime>
  <Words>677</Words>
  <Application>Microsoft Macintosh PowerPoint</Application>
  <PresentationFormat>On-screen Show (4:3)</PresentationFormat>
  <Paragraphs>172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2_Office Theme</vt:lpstr>
      <vt:lpstr>4_AmericasCharities_PPT_TEMPLATE_160511</vt:lpstr>
      <vt:lpstr>5_Office Theme</vt:lpstr>
      <vt:lpstr>6_Office Theme</vt:lpstr>
      <vt:lpstr>Default Design</vt:lpstr>
      <vt:lpstr>Excel.Chart.8</vt:lpstr>
      <vt:lpstr>Microsoft Excel 97 - 2004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Ivy Tech Community College  Moving to Scale: Writing</vt:lpstr>
      <vt:lpstr>Ivy Tech Community College  Moving to Scale: Math</vt:lpstr>
      <vt:lpstr>For every 100 students attempting Reading remediation…</vt:lpstr>
      <vt:lpstr>In co-req model, for every 100 students attempting Reading remediation…</vt:lpstr>
      <vt:lpstr>For every 100 students attempting Writing remediation…</vt:lpstr>
      <vt:lpstr>In co-req model, for every 100 students attempting Writing remediation…</vt:lpstr>
      <vt:lpstr>For every 100 students attempting Math remediation…</vt:lpstr>
      <vt:lpstr>In co-req model, for every 100 students attempting Math remediation…</vt:lpstr>
      <vt:lpstr>PowerPoint Presentation</vt:lpstr>
      <vt:lpstr>The Problem</vt:lpstr>
      <vt:lpstr>Developmental Education Courses</vt:lpstr>
      <vt:lpstr>Developmental Education Courses</vt:lpstr>
    </vt:vector>
  </TitlesOfParts>
  <Company>Complete College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Johnson</dc:creator>
  <cp:lastModifiedBy>Blake Johnson</cp:lastModifiedBy>
  <cp:revision>72</cp:revision>
  <dcterms:created xsi:type="dcterms:W3CDTF">2014-07-02T14:15:25Z</dcterms:created>
  <dcterms:modified xsi:type="dcterms:W3CDTF">2014-12-09T19:35:37Z</dcterms:modified>
</cp:coreProperties>
</file>