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40" r:id="rId2"/>
  </p:sldMasterIdLst>
  <p:notesMasterIdLst>
    <p:notesMasterId r:id="rId16"/>
  </p:notesMasterIdLst>
  <p:sldIdLst>
    <p:sldId id="396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</p:sldIdLst>
  <p:sldSz cx="9144000" cy="6858000" type="screen4x3"/>
  <p:notesSz cx="6858000" cy="9144000"/>
  <p:defaultTextStyle>
    <a:defPPr>
      <a:defRPr lang="en-US"/>
    </a:defPPr>
    <a:lvl1pPr marL="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334"/>
    <a:srgbClr val="F16828"/>
    <a:srgbClr val="634EAD"/>
    <a:srgbClr val="8166DF"/>
    <a:srgbClr val="3A24CB"/>
    <a:srgbClr val="3621B4"/>
    <a:srgbClr val="3420A2"/>
    <a:srgbClr val="4329C8"/>
    <a:srgbClr val="DE6025"/>
    <a:srgbClr val="005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0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624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ie\Documents\Bruce\GPS\STEM\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ie\Documents\Bruce\GPS\STEM\Graphs.xlsx" TargetMode="External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ie\Documents\Bruce\GPS\STEM\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Persisters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800" baseline="0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Sheet2!$B$1:$C$1</c:f>
              <c:strCache>
                <c:ptCount val="2"/>
                <c:pt idx="0">
                  <c:v>Bachelor's</c:v>
                </c:pt>
                <c:pt idx="1">
                  <c:v>Associates</c:v>
                </c:pt>
              </c:strCache>
            </c:strRef>
          </c:cat>
          <c:val>
            <c:numRef>
              <c:f>Sheet2!$B$2:$C$2</c:f>
              <c:numCache>
                <c:formatCode>0%</c:formatCode>
                <c:ptCount val="2"/>
                <c:pt idx="0">
                  <c:v>0.57</c:v>
                </c:pt>
                <c:pt idx="1">
                  <c:v>0.58</c:v>
                </c:pt>
              </c:numCache>
            </c:numRef>
          </c:val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Leavers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800" baseline="0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Sheet2!$B$1:$C$1</c:f>
              <c:strCache>
                <c:ptCount val="2"/>
                <c:pt idx="0">
                  <c:v>Bachelor's</c:v>
                </c:pt>
                <c:pt idx="1">
                  <c:v>Associates</c:v>
                </c:pt>
              </c:strCache>
            </c:strRef>
          </c:cat>
          <c:val>
            <c:numRef>
              <c:f>Sheet2!$B$3:$C$3</c:f>
              <c:numCache>
                <c:formatCode>0%</c:formatCode>
                <c:ptCount val="2"/>
                <c:pt idx="0">
                  <c:v>0.4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2410584"/>
        <c:axId val="-2042952264"/>
      </c:barChart>
      <c:catAx>
        <c:axId val="-2082410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rgbClr val="FFFFFF"/>
                </a:solidFill>
              </a:defRPr>
            </a:pPr>
            <a:endParaRPr lang="en-US"/>
          </a:p>
        </c:txPr>
        <c:crossAx val="-2042952264"/>
        <c:crosses val="autoZero"/>
        <c:auto val="1"/>
        <c:lblAlgn val="ctr"/>
        <c:lblOffset val="100"/>
        <c:noMultiLvlLbl val="0"/>
      </c:catAx>
      <c:valAx>
        <c:axId val="-204295226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rgbClr val="FFFFFF"/>
                </a:solidFill>
              </a:defRPr>
            </a:pPr>
            <a:endParaRPr lang="en-US"/>
          </a:p>
        </c:txPr>
        <c:crossAx val="-20824105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aseline="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7445116113861"/>
          <c:y val="0.0345645196309874"/>
          <c:w val="0.734974638406436"/>
          <c:h val="0.9001666897869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No Math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Sheet3!$A$3:$A$5</c:f>
              <c:strCache>
                <c:ptCount val="3"/>
                <c:pt idx="0">
                  <c:v>STEM Persisters/Completers</c:v>
                </c:pt>
                <c:pt idx="1">
                  <c:v>STEM Transfer</c:v>
                </c:pt>
                <c:pt idx="2">
                  <c:v>STEM Drop Outs</c:v>
                </c:pt>
              </c:strCache>
            </c:strRef>
          </c:cat>
          <c:val>
            <c:numRef>
              <c:f>Sheet3!$B$3:$B$5</c:f>
              <c:numCache>
                <c:formatCode>0%</c:formatCode>
                <c:ptCount val="3"/>
                <c:pt idx="0">
                  <c:v>0.14</c:v>
                </c:pt>
                <c:pt idx="1">
                  <c:v>0.3</c:v>
                </c:pt>
                <c:pt idx="2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Remedial Math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Sheet3!$A$3:$A$5</c:f>
              <c:strCache>
                <c:ptCount val="3"/>
                <c:pt idx="0">
                  <c:v>STEM Persisters/Completers</c:v>
                </c:pt>
                <c:pt idx="1">
                  <c:v>STEM Transfer</c:v>
                </c:pt>
                <c:pt idx="2">
                  <c:v>STEM Drop Outs</c:v>
                </c:pt>
              </c:strCache>
            </c:strRef>
          </c:cat>
          <c:val>
            <c:numRef>
              <c:f>Sheet3!$C$3:$C$5</c:f>
              <c:numCache>
                <c:formatCode>0%</c:formatCode>
                <c:ptCount val="3"/>
                <c:pt idx="0">
                  <c:v>0.031</c:v>
                </c:pt>
                <c:pt idx="1">
                  <c:v>0.07</c:v>
                </c:pt>
                <c:pt idx="2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Sheet3!$D$1</c:f>
              <c:strCache>
                <c:ptCount val="1"/>
                <c:pt idx="0">
                  <c:v>Entry-Level Math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Sheet3!$A$3:$A$5</c:f>
              <c:strCache>
                <c:ptCount val="3"/>
                <c:pt idx="0">
                  <c:v>STEM Persisters/Completers</c:v>
                </c:pt>
                <c:pt idx="1">
                  <c:v>STEM Transfer</c:v>
                </c:pt>
                <c:pt idx="2">
                  <c:v>STEM Drop Outs</c:v>
                </c:pt>
              </c:strCache>
            </c:strRef>
          </c:cat>
          <c:val>
            <c:numRef>
              <c:f>Sheet3!$D$3:$D$5</c:f>
              <c:numCache>
                <c:formatCode>0%</c:formatCode>
                <c:ptCount val="3"/>
                <c:pt idx="0">
                  <c:v>0.193</c:v>
                </c:pt>
                <c:pt idx="1">
                  <c:v>0.271</c:v>
                </c:pt>
                <c:pt idx="2">
                  <c:v>0.2</c:v>
                </c:pt>
              </c:numCache>
            </c:numRef>
          </c:val>
        </c:ser>
        <c:ser>
          <c:idx val="3"/>
          <c:order val="3"/>
          <c:tx>
            <c:strRef>
              <c:f>Sheet3!$E$1</c:f>
              <c:strCache>
                <c:ptCount val="1"/>
                <c:pt idx="0">
                  <c:v>Calculus/Advanced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baseline="0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Sheet3!$A$3:$A$5</c:f>
              <c:strCache>
                <c:ptCount val="3"/>
                <c:pt idx="0">
                  <c:v>STEM Persisters/Completers</c:v>
                </c:pt>
                <c:pt idx="1">
                  <c:v>STEM Transfer</c:v>
                </c:pt>
                <c:pt idx="2">
                  <c:v>STEM Drop Outs</c:v>
                </c:pt>
              </c:strCache>
            </c:strRef>
          </c:cat>
          <c:val>
            <c:numRef>
              <c:f>Sheet3!$E$3:$E$5</c:f>
              <c:numCache>
                <c:formatCode>0%</c:formatCode>
                <c:ptCount val="3"/>
                <c:pt idx="0">
                  <c:v>0.63</c:v>
                </c:pt>
                <c:pt idx="1">
                  <c:v>0.36</c:v>
                </c:pt>
                <c:pt idx="2">
                  <c:v>0.278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42275752"/>
        <c:axId val="-2042272568"/>
      </c:barChart>
      <c:catAx>
        <c:axId val="-2042275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en-US"/>
          </a:p>
        </c:txPr>
        <c:crossAx val="-2042272568"/>
        <c:crosses val="autoZero"/>
        <c:auto val="1"/>
        <c:lblAlgn val="ctr"/>
        <c:lblOffset val="100"/>
        <c:noMultiLvlLbl val="0"/>
      </c:catAx>
      <c:valAx>
        <c:axId val="-204227256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rgbClr val="FFFFFF"/>
                </a:solidFill>
              </a:defRPr>
            </a:pPr>
            <a:endParaRPr lang="en-US"/>
          </a:p>
        </c:txPr>
        <c:crossAx val="-20422757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aseline="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43065315763894"/>
          <c:y val="0.0337588806201328"/>
          <c:w val="0.754042629268534"/>
          <c:h val="0.90053255605436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Sheet3!$B$8</c:f>
              <c:strCache>
                <c:ptCount val="1"/>
                <c:pt idx="0">
                  <c:v>No Math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Sheet3!$A$10:$A$12</c:f>
              <c:strCache>
                <c:ptCount val="3"/>
                <c:pt idx="0">
                  <c:v>STEM Persisters/Completers</c:v>
                </c:pt>
                <c:pt idx="1">
                  <c:v>STEM Transfer</c:v>
                </c:pt>
                <c:pt idx="2">
                  <c:v>STEM Drop Outs</c:v>
                </c:pt>
              </c:strCache>
            </c:strRef>
          </c:cat>
          <c:val>
            <c:numRef>
              <c:f>Sheet3!$B$10:$B$12</c:f>
              <c:numCache>
                <c:formatCode>0%</c:formatCode>
                <c:ptCount val="3"/>
                <c:pt idx="0">
                  <c:v>0.25</c:v>
                </c:pt>
                <c:pt idx="1">
                  <c:v>0.37</c:v>
                </c:pt>
                <c:pt idx="2">
                  <c:v>0.51</c:v>
                </c:pt>
              </c:numCache>
            </c:numRef>
          </c:val>
        </c:ser>
        <c:ser>
          <c:idx val="1"/>
          <c:order val="1"/>
          <c:tx>
            <c:strRef>
              <c:f>Sheet3!$C$8</c:f>
              <c:strCache>
                <c:ptCount val="1"/>
                <c:pt idx="0">
                  <c:v>Remedial Math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Sheet3!$A$10:$A$12</c:f>
              <c:strCache>
                <c:ptCount val="3"/>
                <c:pt idx="0">
                  <c:v>STEM Persisters/Completers</c:v>
                </c:pt>
                <c:pt idx="1">
                  <c:v>STEM Transfer</c:v>
                </c:pt>
                <c:pt idx="2">
                  <c:v>STEM Drop Outs</c:v>
                </c:pt>
              </c:strCache>
            </c:strRef>
          </c:cat>
          <c:val>
            <c:numRef>
              <c:f>Sheet3!$C$10:$C$12</c:f>
              <c:numCache>
                <c:formatCode>0%</c:formatCode>
                <c:ptCount val="3"/>
                <c:pt idx="0">
                  <c:v>0.14</c:v>
                </c:pt>
                <c:pt idx="1">
                  <c:v>0.27</c:v>
                </c:pt>
                <c:pt idx="2">
                  <c:v>0.16</c:v>
                </c:pt>
              </c:numCache>
            </c:numRef>
          </c:val>
        </c:ser>
        <c:ser>
          <c:idx val="2"/>
          <c:order val="2"/>
          <c:tx>
            <c:strRef>
              <c:f>Sheet3!$D$8</c:f>
              <c:strCache>
                <c:ptCount val="1"/>
                <c:pt idx="0">
                  <c:v>Entry-Level Math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Sheet3!$A$10:$A$12</c:f>
              <c:strCache>
                <c:ptCount val="3"/>
                <c:pt idx="0">
                  <c:v>STEM Persisters/Completers</c:v>
                </c:pt>
                <c:pt idx="1">
                  <c:v>STEM Transfer</c:v>
                </c:pt>
                <c:pt idx="2">
                  <c:v>STEM Drop Outs</c:v>
                </c:pt>
              </c:strCache>
            </c:strRef>
          </c:cat>
          <c:val>
            <c:numRef>
              <c:f>Sheet3!$D$10:$D$12</c:f>
              <c:numCache>
                <c:formatCode>0%</c:formatCode>
                <c:ptCount val="3"/>
                <c:pt idx="0">
                  <c:v>0.33</c:v>
                </c:pt>
                <c:pt idx="1">
                  <c:v>0.29</c:v>
                </c:pt>
                <c:pt idx="2">
                  <c:v>0.28</c:v>
                </c:pt>
              </c:numCache>
            </c:numRef>
          </c:val>
        </c:ser>
        <c:ser>
          <c:idx val="3"/>
          <c:order val="3"/>
          <c:tx>
            <c:strRef>
              <c:f>Sheet3!$E$8</c:f>
              <c:strCache>
                <c:ptCount val="1"/>
                <c:pt idx="0">
                  <c:v>Calculus/Advanced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Sheet3!$A$10:$A$12</c:f>
              <c:strCache>
                <c:ptCount val="3"/>
                <c:pt idx="0">
                  <c:v>STEM Persisters/Completers</c:v>
                </c:pt>
                <c:pt idx="1">
                  <c:v>STEM Transfer</c:v>
                </c:pt>
                <c:pt idx="2">
                  <c:v>STEM Drop Outs</c:v>
                </c:pt>
              </c:strCache>
            </c:strRef>
          </c:cat>
          <c:val>
            <c:numRef>
              <c:f>Sheet3!$E$10:$E$12</c:f>
              <c:numCache>
                <c:formatCode>0%</c:formatCode>
                <c:ptCount val="3"/>
                <c:pt idx="0">
                  <c:v>0.28</c:v>
                </c:pt>
                <c:pt idx="1">
                  <c:v>0.072</c:v>
                </c:pt>
                <c:pt idx="2">
                  <c:v>0.053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4490072"/>
        <c:axId val="2144493256"/>
      </c:barChart>
      <c:catAx>
        <c:axId val="2144490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en-US"/>
          </a:p>
        </c:txPr>
        <c:crossAx val="2144493256"/>
        <c:crosses val="autoZero"/>
        <c:auto val="1"/>
        <c:lblAlgn val="ctr"/>
        <c:lblOffset val="100"/>
        <c:noMultiLvlLbl val="0"/>
      </c:catAx>
      <c:valAx>
        <c:axId val="214449325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en-US"/>
          </a:p>
        </c:txPr>
        <c:crossAx val="21444900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0.1123</cdr:x>
      <cdr:y>0</cdr:y>
    </cdr:from>
    <cdr:to>
      <cdr:x>0.29381</cdr:x>
      <cdr:y>0.66493</cdr:y>
    </cdr:to>
    <cdr:sp macro="" textlink="">
      <cdr:nvSpPr>
        <cdr:cNvPr id="13" name="Oval 12"/>
        <cdr:cNvSpPr/>
      </cdr:nvSpPr>
      <cdr:spPr>
        <a:xfrm xmlns:a="http://schemas.openxmlformats.org/drawingml/2006/main">
          <a:off x="912771" y="0"/>
          <a:ext cx="1475232" cy="327378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8041F-4EEC-DF4B-A4D8-848EB9070202}" type="datetimeFigureOut">
              <a:rPr lang="en-US" smtClean="0"/>
              <a:t>12/9/14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7B9EF-B578-CA4C-B8D3-92D72BE9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4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2" y="2130426"/>
            <a:ext cx="8295087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06021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5438" y="750887"/>
            <a:ext cx="8417597" cy="3841433"/>
          </a:xfrm>
        </p:spPr>
        <p:txBody>
          <a:bodyPr anchor="t"/>
          <a:lstStyle>
            <a:lvl1pPr>
              <a:spcBef>
                <a:spcPts val="0"/>
              </a:spcBef>
              <a:defRPr sz="60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4" y="4591050"/>
            <a:ext cx="5473170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20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323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0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PRESENTATION TITLE IN HEADER / MONTH XX, 2012</a:t>
            </a:r>
            <a:endParaRPr lang="en-US" sz="700" dirty="0" smtClean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700" dirty="0" smtClean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0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PRESENTATION TITLE IN HEADER / MONTH XX, 2012</a:t>
            </a:r>
            <a:endParaRPr lang="en-US" sz="700" dirty="0" smtClean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700" dirty="0" smtClean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1" cy="1143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4" y="2002154"/>
            <a:ext cx="3979333" cy="4522471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32" y="2002154"/>
            <a:ext cx="3979333" cy="4522471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5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334965" y="2379662"/>
            <a:ext cx="3979863" cy="3831591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84703" y="2113915"/>
            <a:ext cx="3979862" cy="4097338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32" y="2415328"/>
            <a:ext cx="3979333" cy="379465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39761" cy="1143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4" y="2415328"/>
            <a:ext cx="3979333" cy="380481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34964" y="2113915"/>
            <a:ext cx="3979333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284163" indent="-111125" algn="l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85232" y="2113915"/>
            <a:ext cx="3979333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46075" indent="-234950" algn="l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38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4520" cy="1149667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629920" y="310896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797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50888"/>
            <a:ext cx="8229601" cy="1149667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4" y="1989986"/>
            <a:ext cx="3979333" cy="422729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8" y="1981519"/>
            <a:ext cx="3995737" cy="4235766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60638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6" y="2201332"/>
            <a:ext cx="3995737" cy="410580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34963" y="2201332"/>
            <a:ext cx="3995737" cy="410580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37013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89468" cy="4742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39011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378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19530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28724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21092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210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14400" algn="l"/>
              </a:tabLst>
              <a:defRPr sz="20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5800" algn="l"/>
              </a:tabLst>
              <a:defRPr sz="1000" b="1">
                <a:solidFill>
                  <a:srgbClr val="FFFFFF"/>
                </a:solidFill>
              </a:defRPr>
            </a:lvl2pPr>
            <a:lvl3pPr marL="914400" indent="-914400">
              <a:spcAft>
                <a:spcPts val="0"/>
              </a:spcAft>
              <a:buFontTx/>
              <a:buNone/>
              <a:tabLst/>
              <a:defRPr sz="1000" b="0">
                <a:solidFill>
                  <a:srgbClr val="FFFFFF"/>
                </a:solidFill>
              </a:defRPr>
            </a:lvl3pPr>
            <a:lvl4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4pPr>
            <a:lvl5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449388"/>
            <a:ext cx="8229600" cy="2506133"/>
          </a:xfrm>
        </p:spPr>
        <p:txBody>
          <a:bodyPr anchor="t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7556500" y="735433"/>
            <a:ext cx="1122680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defRPr/>
            </a:pPr>
            <a:r>
              <a:rPr lang="en-US" sz="800" b="1" kern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MONTH XX, 2012</a:t>
            </a: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521" y="91440"/>
            <a:ext cx="3145536" cy="106161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569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210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14400" algn="l"/>
              </a:tabLst>
              <a:defRPr sz="20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5800" algn="l"/>
              </a:tabLst>
              <a:defRPr sz="1000" b="1">
                <a:solidFill>
                  <a:srgbClr val="FFFFFF"/>
                </a:solidFill>
              </a:defRPr>
            </a:lvl2pPr>
            <a:lvl3pPr marL="914400" indent="-914400">
              <a:spcAft>
                <a:spcPts val="0"/>
              </a:spcAft>
              <a:buFontTx/>
              <a:buNone/>
              <a:tabLst/>
              <a:defRPr sz="1000" b="0">
                <a:solidFill>
                  <a:srgbClr val="FFFFFF"/>
                </a:solidFill>
              </a:defRPr>
            </a:lvl3pPr>
            <a:lvl4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4pPr>
            <a:lvl5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1449388"/>
            <a:ext cx="8229600" cy="2506133"/>
          </a:xfrm>
        </p:spPr>
        <p:txBody>
          <a:bodyPr anchor="t"/>
          <a:lstStyle>
            <a:lvl1pPr>
              <a:defRPr sz="5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End-User Adoption of IPAS (Integrated Planning and Advising Services)</a:t>
            </a:r>
            <a:endParaRPr lang="en-US" dirty="0"/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7556500" y="735433"/>
            <a:ext cx="1122680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defRPr/>
            </a:pPr>
            <a:r>
              <a:rPr lang="en-US" sz="800" b="1" kern="0" dirty="0" smtClean="0"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CCRC Brown Bag March 26, 2014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521" y="91440"/>
            <a:ext cx="3145536" cy="10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8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2163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CCRC Brown Bag / March 26, 2014</a:t>
            </a:r>
            <a:endParaRPr lang="en-US" sz="700" dirty="0" smtClean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700" dirty="0" smtClean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852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3" y="416992"/>
            <a:ext cx="8289469" cy="59393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100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89469" cy="1143000"/>
          </a:xfrm>
          <a:prstGeom prst="rect">
            <a:avLst/>
          </a:prstGeom>
          <a:solidFill>
            <a:schemeClr val="accent1"/>
          </a:solidFill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9491"/>
            <a:ext cx="5562600" cy="241984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9491"/>
            <a:ext cx="2133600" cy="241984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 dirty="0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95248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 dt="0"/>
  <p:txStyles>
    <p:titleStyle>
      <a:lvl1pPr algn="l" defTabSz="45713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Clr>
          <a:schemeClr val="accent2"/>
        </a:buClr>
        <a:buSzPct val="106000"/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457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4571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45713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45713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762000"/>
            <a:ext cx="82296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08823"/>
            <a:ext cx="82296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15125" y="6372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539B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CCA Convening / December 1, 2014</a:t>
            </a:r>
            <a:endParaRPr lang="en-US" sz="700" dirty="0" smtClean="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450263" y="6477417"/>
            <a:ext cx="420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000">
                <a:solidFill>
                  <a:srgbClr val="141313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141313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539B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700" dirty="0" smtClean="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550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41363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141313"/>
          </a:solidFill>
          <a:latin typeface="+mn-lt"/>
          <a:ea typeface="+mn-ea"/>
        </a:defRPr>
      </a:lvl3pPr>
      <a:lvl4pPr marL="91440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rgbClr val="141313"/>
          </a:solidFill>
          <a:latin typeface="+mn-lt"/>
          <a:ea typeface="+mn-ea"/>
        </a:defRPr>
      </a:lvl4pPr>
      <a:lvl5pPr marL="1087438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087438" algn="l"/>
        </a:tabLst>
        <a:defRPr sz="1400">
          <a:solidFill>
            <a:srgbClr val="141313"/>
          </a:solidFill>
          <a:latin typeface="+mn-lt"/>
          <a:ea typeface="+mn-ea"/>
        </a:defRPr>
      </a:lvl5pPr>
      <a:lvl6pPr marL="24558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6pPr>
      <a:lvl7pPr marL="29130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7pPr>
      <a:lvl8pPr marL="33702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8pPr>
      <a:lvl9pPr marL="38274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22" name="Picture 21" descr="CCA_pri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259" y="1524411"/>
            <a:ext cx="2592491" cy="11574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2501" y="3272057"/>
            <a:ext cx="7302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</a:rPr>
              <a:t>GPS IN STEM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250" y="4731953"/>
            <a:ext cx="825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Bruce Vandal | Vice President, Complete College America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8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10</a:t>
            </a:fld>
            <a:endParaRPr lang="en-US" dirty="0">
              <a:latin typeface="Rockwel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68078"/>
            <a:ext cx="8289468" cy="784770"/>
          </a:xfrm>
          <a:prstGeom prst="rect">
            <a:avLst/>
          </a:prstGeom>
          <a:noFill/>
        </p:spPr>
        <p:txBody>
          <a:bodyPr wrap="square" lIns="91378" tIns="45690" rIns="91378" bIns="45690" rtlCol="0">
            <a:spAutoFit/>
          </a:bodyPr>
          <a:lstStyle/>
          <a:p>
            <a:pPr defTabSz="456893"/>
            <a:r>
              <a:rPr lang="en-US" sz="4500" dirty="0" smtClean="0">
                <a:solidFill>
                  <a:prstClr val="white"/>
                </a:solidFill>
                <a:latin typeface="Rockwell"/>
                <a:ea typeface="Helvetica"/>
                <a:cs typeface="Helvetica"/>
                <a:sym typeface="Helvetica"/>
              </a:rPr>
              <a:t>…What about STEM students?</a:t>
            </a:r>
            <a:endParaRPr lang="en-US" sz="4500" dirty="0">
              <a:solidFill>
                <a:prstClr val="white"/>
              </a:solidFill>
              <a:latin typeface="Rockwell"/>
              <a:ea typeface="Helvetica"/>
              <a:cs typeface="Helvetica"/>
              <a:sym typeface="Helvetica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69909" y="1589526"/>
            <a:ext cx="8016891" cy="4154869"/>
          </a:xfrm>
          <a:prstGeom prst="rect">
            <a:avLst/>
          </a:prstGeom>
        </p:spPr>
        <p:txBody>
          <a:bodyPr>
            <a:normAutofit/>
          </a:bodyPr>
          <a:lstStyle>
            <a:lvl1pPr marL="342848" indent="-342848" algn="l" defTabSz="457130" rtl="0" eaLnBrk="1" latinLnBrk="0" hangingPunct="1">
              <a:spcBef>
                <a:spcPct val="20000"/>
              </a:spcBef>
              <a:buClr>
                <a:schemeClr val="accent2"/>
              </a:buClr>
              <a:buSzPct val="106000"/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36" indent="-285707" algn="l" defTabSz="45713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24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54" indent="-228564" algn="l" defTabSz="45713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85" indent="-228564" algn="l" defTabSz="45713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15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44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75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03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200"/>
              </a:spcAft>
              <a:buClr>
                <a:srgbClr val="BD521E"/>
              </a:buClr>
            </a:pPr>
            <a:r>
              <a:rPr lang="en-US" dirty="0" smtClean="0">
                <a:solidFill>
                  <a:prstClr val="white"/>
                </a:solidFill>
                <a:latin typeface="Rockwell"/>
              </a:rPr>
              <a:t>Many Students are </a:t>
            </a:r>
            <a:r>
              <a:rPr lang="en-US" dirty="0">
                <a:solidFill>
                  <a:prstClr val="white"/>
                </a:solidFill>
                <a:latin typeface="Rockwell"/>
              </a:rPr>
              <a:t>i</a:t>
            </a:r>
            <a:r>
              <a:rPr lang="en-US" dirty="0" smtClean="0">
                <a:solidFill>
                  <a:prstClr val="white"/>
                </a:solidFill>
                <a:latin typeface="Rockwell"/>
              </a:rPr>
              <a:t>nterested in STEM, but give up too soon. </a:t>
            </a:r>
          </a:p>
          <a:p>
            <a:pPr>
              <a:spcAft>
                <a:spcPts val="4200"/>
              </a:spcAft>
              <a:buClr>
                <a:srgbClr val="BD521E"/>
              </a:buClr>
            </a:pPr>
            <a:r>
              <a:rPr lang="en-US" dirty="0" smtClean="0">
                <a:solidFill>
                  <a:prstClr val="white"/>
                </a:solidFill>
                <a:latin typeface="Rockwell"/>
              </a:rPr>
              <a:t>Many take </a:t>
            </a:r>
            <a:r>
              <a:rPr lang="en-US" dirty="0">
                <a:solidFill>
                  <a:prstClr val="white"/>
                </a:solidFill>
                <a:latin typeface="Rockwell"/>
              </a:rPr>
              <a:t>t</a:t>
            </a:r>
            <a:r>
              <a:rPr lang="en-US" dirty="0" smtClean="0">
                <a:solidFill>
                  <a:prstClr val="white"/>
                </a:solidFill>
                <a:latin typeface="Rockwell"/>
              </a:rPr>
              <a:t>oo </a:t>
            </a:r>
            <a:r>
              <a:rPr lang="en-US" dirty="0">
                <a:solidFill>
                  <a:prstClr val="white"/>
                </a:solidFill>
                <a:latin typeface="Rockwell"/>
              </a:rPr>
              <a:t>f</a:t>
            </a:r>
            <a:r>
              <a:rPr lang="en-US" dirty="0" smtClean="0">
                <a:solidFill>
                  <a:prstClr val="white"/>
                </a:solidFill>
                <a:latin typeface="Rockwell"/>
              </a:rPr>
              <a:t>ew STEM credits.</a:t>
            </a:r>
          </a:p>
          <a:p>
            <a:pPr>
              <a:spcAft>
                <a:spcPts val="4200"/>
              </a:spcAft>
              <a:buClr>
                <a:srgbClr val="BD521E"/>
              </a:buClr>
            </a:pPr>
            <a:r>
              <a:rPr lang="en-US" dirty="0" smtClean="0">
                <a:solidFill>
                  <a:prstClr val="white"/>
                </a:solidFill>
                <a:latin typeface="Rockwell"/>
              </a:rPr>
              <a:t>Few complete college-level </a:t>
            </a:r>
            <a:r>
              <a:rPr lang="en-US" dirty="0">
                <a:solidFill>
                  <a:prstClr val="white"/>
                </a:solidFill>
                <a:latin typeface="Rockwell"/>
              </a:rPr>
              <a:t>m</a:t>
            </a:r>
            <a:r>
              <a:rPr lang="en-US" dirty="0" smtClean="0">
                <a:solidFill>
                  <a:prstClr val="white"/>
                </a:solidFill>
                <a:latin typeface="Rockwell"/>
              </a:rPr>
              <a:t>ath their first year.</a:t>
            </a:r>
          </a:p>
        </p:txBody>
      </p:sp>
    </p:spTree>
    <p:extLst>
      <p:ext uri="{BB962C8B-B14F-4D97-AF65-F5344CB8AC3E}">
        <p14:creationId xmlns:p14="http://schemas.microsoft.com/office/powerpoint/2010/main" val="316989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11</a:t>
            </a:fld>
            <a:endParaRPr lang="en-US" dirty="0">
              <a:latin typeface="Rockwel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10" y="274638"/>
            <a:ext cx="8289469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13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Rockwell"/>
              </a:rPr>
              <a:t>STEM </a:t>
            </a:r>
            <a:r>
              <a:rPr lang="en-US" dirty="0" err="1" smtClean="0">
                <a:latin typeface="Rockwell"/>
              </a:rPr>
              <a:t>Persisters</a:t>
            </a:r>
            <a:r>
              <a:rPr lang="en-US" dirty="0" smtClean="0">
                <a:latin typeface="Rockwell"/>
              </a:rPr>
              <a:t> Take A Higher Percent of STEM Courses Their 1</a:t>
            </a:r>
            <a:r>
              <a:rPr lang="en-US" baseline="30000" dirty="0" smtClean="0">
                <a:latin typeface="Rockwell"/>
              </a:rPr>
              <a:t>st</a:t>
            </a:r>
            <a:r>
              <a:rPr lang="en-US" dirty="0" smtClean="0">
                <a:latin typeface="Rockwell"/>
              </a:rPr>
              <a:t> year</a:t>
            </a:r>
            <a:endParaRPr lang="en-CA" dirty="0">
              <a:latin typeface="Rockwell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518143701"/>
              </p:ext>
            </p:extLst>
          </p:nvPr>
        </p:nvGraphicFramePr>
        <p:xfrm>
          <a:off x="457200" y="1676400"/>
          <a:ext cx="815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07261" y="6343650"/>
            <a:ext cx="1666754" cy="369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Rockwell"/>
              </a:rPr>
              <a:t>(NCES, 2013)</a:t>
            </a:r>
            <a:endParaRPr lang="en-CA" dirty="0">
              <a:solidFill>
                <a:srgbClr val="FFFFFF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97653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12</a:t>
            </a:fld>
            <a:endParaRPr lang="en-US" dirty="0">
              <a:latin typeface="Rockwel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7261" y="6343650"/>
            <a:ext cx="1666754" cy="369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Rockwell"/>
              </a:rPr>
              <a:t>(NCES, 2013)</a:t>
            </a:r>
            <a:endParaRPr lang="en-CA" dirty="0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1891" y="274638"/>
            <a:ext cx="8667777" cy="11454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3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 smtClean="0">
                <a:latin typeface="Rockwell"/>
              </a:rPr>
              <a:t>1</a:t>
            </a:r>
            <a:r>
              <a:rPr lang="en-US" sz="3000" baseline="30000" dirty="0" smtClean="0">
                <a:latin typeface="Rockwell"/>
              </a:rPr>
              <a:t>st</a:t>
            </a:r>
            <a:r>
              <a:rPr lang="en-US" sz="3000" dirty="0" smtClean="0">
                <a:latin typeface="Rockwell"/>
              </a:rPr>
              <a:t> Year Bachelor’s STEM </a:t>
            </a:r>
            <a:r>
              <a:rPr lang="en-US" sz="3000" dirty="0" err="1" smtClean="0">
                <a:latin typeface="Rockwell"/>
              </a:rPr>
              <a:t>Persisters</a:t>
            </a:r>
            <a:r>
              <a:rPr lang="en-US" sz="3000" dirty="0" smtClean="0">
                <a:latin typeface="Rockwell"/>
              </a:rPr>
              <a:t> Complete College Math – Particularly Calculus</a:t>
            </a:r>
            <a:endParaRPr lang="en-CA" sz="3000" dirty="0">
              <a:latin typeface="Rockwell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07213503"/>
              </p:ext>
            </p:extLst>
          </p:nvPr>
        </p:nvGraphicFramePr>
        <p:xfrm>
          <a:off x="525885" y="1420136"/>
          <a:ext cx="8127841" cy="4923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322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13</a:t>
            </a:fld>
            <a:endParaRPr lang="en-US" dirty="0">
              <a:latin typeface="Rockwel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7261" y="6343650"/>
            <a:ext cx="1666754" cy="369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Rockwell"/>
              </a:rPr>
              <a:t>(NCES, 2013)</a:t>
            </a:r>
            <a:endParaRPr lang="en-CA" dirty="0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1" y="214170"/>
            <a:ext cx="8289467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3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atin typeface="Rockwell"/>
              </a:rPr>
              <a:t>First Year Associate STEM </a:t>
            </a:r>
            <a:r>
              <a:rPr lang="en-US" sz="3200" dirty="0" err="1" smtClean="0">
                <a:latin typeface="Rockwell"/>
              </a:rPr>
              <a:t>Persisters</a:t>
            </a:r>
            <a:r>
              <a:rPr lang="en-US" sz="3200" dirty="0" smtClean="0">
                <a:latin typeface="Rockwell"/>
              </a:rPr>
              <a:t> Complete College Math</a:t>
            </a:r>
            <a:endParaRPr lang="en-CA" sz="3200" dirty="0">
              <a:latin typeface="Rockwell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67533658"/>
              </p:ext>
            </p:extLst>
          </p:nvPr>
        </p:nvGraphicFramePr>
        <p:xfrm>
          <a:off x="457201" y="1417638"/>
          <a:ext cx="8289469" cy="4890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401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2</a:t>
            </a:fld>
            <a:endParaRPr lang="en-US" dirty="0">
              <a:latin typeface="Rockwel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000" y="214903"/>
            <a:ext cx="8472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Rockwell"/>
              </a:rPr>
              <a:t>The Essential Elements of GPS</a:t>
            </a:r>
            <a:endParaRPr lang="en-US" sz="4000" dirty="0">
              <a:solidFill>
                <a:srgbClr val="FFFFFF"/>
              </a:solidFill>
              <a:latin typeface="Rockwell"/>
            </a:endParaRPr>
          </a:p>
        </p:txBody>
      </p:sp>
      <p:pic>
        <p:nvPicPr>
          <p:cNvPr id="10" name="Picture 9" descr="IntrusiveAdvising[1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990" y="5090220"/>
            <a:ext cx="926182" cy="1389273"/>
          </a:xfrm>
          <a:prstGeom prst="rect">
            <a:avLst/>
          </a:prstGeom>
        </p:spPr>
      </p:pic>
      <p:pic>
        <p:nvPicPr>
          <p:cNvPr id="11" name="Picture 10" descr="MathAlignToMajors[1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6" y="3167744"/>
            <a:ext cx="927423" cy="1389273"/>
          </a:xfrm>
          <a:prstGeom prst="rect">
            <a:avLst/>
          </a:prstGeom>
        </p:spPr>
      </p:pic>
      <p:pic>
        <p:nvPicPr>
          <p:cNvPr id="12" name="Picture 11" descr="DefaultPathways[1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990" y="1230767"/>
            <a:ext cx="890671" cy="1337795"/>
          </a:xfrm>
          <a:prstGeom prst="rect">
            <a:avLst/>
          </a:prstGeom>
        </p:spPr>
      </p:pic>
      <p:pic>
        <p:nvPicPr>
          <p:cNvPr id="13" name="Picture 12" descr="CriticalPathCourses[1]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990" y="3166314"/>
            <a:ext cx="925894" cy="1390702"/>
          </a:xfrm>
          <a:prstGeom prst="rect">
            <a:avLst/>
          </a:prstGeom>
        </p:spPr>
      </p:pic>
      <p:pic>
        <p:nvPicPr>
          <p:cNvPr id="14" name="Picture 13" descr="AcademicMaps[1]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4" y="5127332"/>
            <a:ext cx="902639" cy="1352161"/>
          </a:xfrm>
          <a:prstGeom prst="rect">
            <a:avLst/>
          </a:prstGeom>
        </p:spPr>
      </p:pic>
      <p:pic>
        <p:nvPicPr>
          <p:cNvPr id="15" name="Picture 14" descr="InformedChoice[1]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8" y="1230768"/>
            <a:ext cx="927433" cy="13892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17060" y="1464899"/>
            <a:ext cx="2815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Rockwell"/>
              </a:rPr>
              <a:t>Informed Choice and Meta Majors</a:t>
            </a:r>
            <a:endParaRPr lang="en-US" sz="2400" dirty="0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17060" y="3389129"/>
            <a:ext cx="2815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Rockwell"/>
              </a:rPr>
              <a:t>Math Aligned to Majors</a:t>
            </a:r>
            <a:endParaRPr lang="en-US" sz="2400" dirty="0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7060" y="5391758"/>
            <a:ext cx="281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Rockwell"/>
              </a:rPr>
              <a:t>Academic Maps</a:t>
            </a:r>
            <a:endParaRPr lang="en-US" sz="2400" dirty="0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33792" y="1621699"/>
            <a:ext cx="281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Rockwell"/>
              </a:rPr>
              <a:t>Default Pathways</a:t>
            </a:r>
            <a:endParaRPr lang="en-US" sz="2400" dirty="0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33792" y="3389129"/>
            <a:ext cx="2815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Rockwell"/>
              </a:rPr>
              <a:t>Critical Path Courses</a:t>
            </a:r>
            <a:endParaRPr lang="en-US" sz="2400" dirty="0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33792" y="5391758"/>
            <a:ext cx="281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Rockwell"/>
              </a:rPr>
              <a:t>Intrusive Advising</a:t>
            </a:r>
            <a:endParaRPr lang="en-US" sz="2400" dirty="0">
              <a:solidFill>
                <a:srgbClr val="FFFFFF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5092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3</a:t>
            </a:fld>
            <a:endParaRPr lang="en-US" dirty="0">
              <a:latin typeface="Rockwel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165" y="1319204"/>
            <a:ext cx="84725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5AAC">
                    <a:lumMod val="40000"/>
                    <a:lumOff val="60000"/>
                  </a:srgbClr>
                </a:solidFill>
                <a:latin typeface="Rockwell"/>
              </a:rPr>
              <a:t>Students don’t ‘discover’ the right path; after choosing a major, </a:t>
            </a:r>
            <a:r>
              <a:rPr lang="en-US" sz="5400" dirty="0" smtClean="0">
                <a:solidFill>
                  <a:prstClr val="white"/>
                </a:solidFill>
                <a:latin typeface="Rockwell"/>
              </a:rPr>
              <a:t>the academic map is the default schedule.</a:t>
            </a:r>
            <a:endParaRPr lang="en-US" sz="5400" dirty="0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64079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4</a:t>
            </a:fld>
            <a:endParaRPr lang="en-US" dirty="0">
              <a:latin typeface="Rockwell"/>
            </a:endParaRPr>
          </a:p>
        </p:txBody>
      </p:sp>
      <p:sp>
        <p:nvSpPr>
          <p:cNvPr id="6" name="Oval 1"/>
          <p:cNvSpPr>
            <a:spLocks/>
          </p:cNvSpPr>
          <p:nvPr/>
        </p:nvSpPr>
        <p:spPr bwMode="auto">
          <a:xfrm>
            <a:off x="245894" y="1816383"/>
            <a:ext cx="2768203" cy="2598539"/>
          </a:xfrm>
          <a:prstGeom prst="ellipse">
            <a:avLst/>
          </a:prstGeom>
          <a:gradFill rotWithShape="0">
            <a:gsLst>
              <a:gs pos="0">
                <a:srgbClr val="0082E5">
                  <a:alpha val="45000"/>
                </a:srgbClr>
              </a:gs>
              <a:gs pos="100000">
                <a:srgbClr val="0057E5">
                  <a:alpha val="39000"/>
                </a:srgbClr>
              </a:gs>
            </a:gsLst>
            <a:lin ang="540000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9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6893"/>
            <a:endParaRPr lang="en-US">
              <a:solidFill>
                <a:prstClr val="black"/>
              </a:solidFill>
              <a:latin typeface="Rockwell"/>
              <a:ea typeface="Helvetica"/>
              <a:cs typeface="Helvetica"/>
              <a:sym typeface="Helvetica"/>
            </a:endParaRPr>
          </a:p>
        </p:txBody>
      </p:sp>
      <p:sp>
        <p:nvSpPr>
          <p:cNvPr id="7" name="Oval 2"/>
          <p:cNvSpPr>
            <a:spLocks/>
          </p:cNvSpPr>
          <p:nvPr/>
        </p:nvSpPr>
        <p:spPr bwMode="auto">
          <a:xfrm>
            <a:off x="6083720" y="0"/>
            <a:ext cx="2768203" cy="2598539"/>
          </a:xfrm>
          <a:prstGeom prst="ellipse">
            <a:avLst/>
          </a:prstGeom>
          <a:solidFill>
            <a:srgbClr val="FF2712">
              <a:alpha val="59999"/>
            </a:srgbClr>
          </a:soli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9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6893"/>
            <a:endParaRPr lang="en-US">
              <a:solidFill>
                <a:prstClr val="black"/>
              </a:solidFill>
              <a:latin typeface="Rockwell"/>
              <a:ea typeface="Helvetica"/>
              <a:cs typeface="Helvetica"/>
              <a:sym typeface="Helvetica"/>
            </a:endParaRPr>
          </a:p>
        </p:txBody>
      </p:sp>
      <p:sp>
        <p:nvSpPr>
          <p:cNvPr id="8" name="Oval 3"/>
          <p:cNvSpPr>
            <a:spLocks/>
          </p:cNvSpPr>
          <p:nvPr/>
        </p:nvSpPr>
        <p:spPr bwMode="auto">
          <a:xfrm>
            <a:off x="988668" y="3726686"/>
            <a:ext cx="2768203" cy="2598539"/>
          </a:xfrm>
          <a:prstGeom prst="ellipse">
            <a:avLst/>
          </a:prstGeom>
          <a:solidFill>
            <a:srgbClr val="47CCFC">
              <a:alpha val="59999"/>
            </a:srgbClr>
          </a:soli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9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6893"/>
            <a:endParaRPr lang="en-US">
              <a:solidFill>
                <a:prstClr val="black"/>
              </a:solidFill>
              <a:latin typeface="Rockwell"/>
              <a:ea typeface="Helvetica"/>
              <a:cs typeface="Helvetica"/>
              <a:sym typeface="Helvetica"/>
            </a:endParaRPr>
          </a:p>
        </p:txBody>
      </p:sp>
      <p:sp>
        <p:nvSpPr>
          <p:cNvPr id="9" name="Oval 4"/>
          <p:cNvSpPr>
            <a:spLocks/>
          </p:cNvSpPr>
          <p:nvPr/>
        </p:nvSpPr>
        <p:spPr bwMode="auto">
          <a:xfrm>
            <a:off x="3356966" y="3743452"/>
            <a:ext cx="2768203" cy="2598539"/>
          </a:xfrm>
          <a:prstGeom prst="ellipse">
            <a:avLst/>
          </a:prstGeom>
          <a:solidFill>
            <a:srgbClr val="DA77FE">
              <a:alpha val="59999"/>
            </a:srgbClr>
          </a:soli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9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6893"/>
            <a:endParaRPr lang="en-US">
              <a:solidFill>
                <a:prstClr val="black"/>
              </a:solidFill>
              <a:latin typeface="Rockwell"/>
              <a:ea typeface="Helvetica"/>
              <a:cs typeface="Helvetica"/>
              <a:sym typeface="Helvetica"/>
            </a:endParaRPr>
          </a:p>
        </p:txBody>
      </p:sp>
      <p:sp>
        <p:nvSpPr>
          <p:cNvPr id="10" name="Oval 5"/>
          <p:cNvSpPr>
            <a:spLocks/>
          </p:cNvSpPr>
          <p:nvPr/>
        </p:nvSpPr>
        <p:spPr bwMode="auto">
          <a:xfrm>
            <a:off x="2805542" y="1816383"/>
            <a:ext cx="2768203" cy="2598539"/>
          </a:xfrm>
          <a:prstGeom prst="ellipse">
            <a:avLst/>
          </a:prstGeom>
          <a:solidFill>
            <a:srgbClr val="F3EB00">
              <a:alpha val="59999"/>
            </a:srgbClr>
          </a:soli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9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6893"/>
            <a:endParaRPr lang="en-US">
              <a:solidFill>
                <a:prstClr val="black"/>
              </a:solidFill>
              <a:latin typeface="Rockwell"/>
              <a:ea typeface="Helvetica"/>
              <a:cs typeface="Helvetica"/>
              <a:sym typeface="Helvetica"/>
            </a:endParaRPr>
          </a:p>
        </p:txBody>
      </p:sp>
      <p:sp>
        <p:nvSpPr>
          <p:cNvPr id="11" name="Oval 6"/>
          <p:cNvSpPr>
            <a:spLocks/>
          </p:cNvSpPr>
          <p:nvPr/>
        </p:nvSpPr>
        <p:spPr bwMode="auto">
          <a:xfrm>
            <a:off x="5387542" y="1816383"/>
            <a:ext cx="2768203" cy="2598539"/>
          </a:xfrm>
          <a:prstGeom prst="ellipse">
            <a:avLst/>
          </a:prstGeom>
          <a:solidFill>
            <a:srgbClr val="86CD4D">
              <a:alpha val="59999"/>
            </a:srgbClr>
          </a:soli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9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6893"/>
            <a:endParaRPr lang="en-US">
              <a:solidFill>
                <a:prstClr val="black"/>
              </a:solidFill>
              <a:latin typeface="Rockwell"/>
              <a:ea typeface="Helvetica"/>
              <a:cs typeface="Helvetica"/>
              <a:sym typeface="Helvetica"/>
            </a:endParaRPr>
          </a:p>
        </p:txBody>
      </p:sp>
      <p:sp>
        <p:nvSpPr>
          <p:cNvPr id="12" name="Oval 7"/>
          <p:cNvSpPr>
            <a:spLocks/>
          </p:cNvSpPr>
          <p:nvPr/>
        </p:nvSpPr>
        <p:spPr bwMode="auto">
          <a:xfrm>
            <a:off x="5828174" y="3590054"/>
            <a:ext cx="2768203" cy="2598539"/>
          </a:xfrm>
          <a:prstGeom prst="ellipse">
            <a:avLst/>
          </a:prstGeom>
          <a:solidFill>
            <a:srgbClr val="FFB79B">
              <a:alpha val="59999"/>
            </a:srgbClr>
          </a:soli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9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6893"/>
            <a:endParaRPr lang="en-US">
              <a:solidFill>
                <a:prstClr val="black"/>
              </a:solidFill>
              <a:latin typeface="Rockwell"/>
              <a:ea typeface="Helvetica"/>
              <a:cs typeface="Helvetica"/>
              <a:sym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3327" y="349962"/>
            <a:ext cx="3678887" cy="830936"/>
          </a:xfrm>
          <a:prstGeom prst="rect">
            <a:avLst/>
          </a:prstGeom>
          <a:noFill/>
        </p:spPr>
        <p:txBody>
          <a:bodyPr wrap="none" lIns="91378" tIns="45690" rIns="91378" bIns="45690" rtlCol="0">
            <a:spAutoFit/>
          </a:bodyPr>
          <a:lstStyle/>
          <a:p>
            <a:pPr defTabSz="456893"/>
            <a:r>
              <a:rPr lang="en-US" sz="4800" dirty="0">
                <a:solidFill>
                  <a:prstClr val="white"/>
                </a:solidFill>
                <a:latin typeface="Rockwell"/>
                <a:ea typeface="Helvetica"/>
                <a:cs typeface="Helvetica"/>
                <a:sym typeface="Helvetica"/>
              </a:rPr>
              <a:t>Meta Majors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8347" y="2838751"/>
            <a:ext cx="1425490" cy="400110"/>
          </a:xfrm>
          <a:prstGeom prst="rect">
            <a:avLst/>
          </a:prstGeom>
          <a:noFill/>
        </p:spPr>
        <p:txBody>
          <a:bodyPr wrap="none" lIns="91378" tIns="45690" rIns="91378" bIns="45690" rtlCol="0">
            <a:spAutoFit/>
          </a:bodyPr>
          <a:lstStyle/>
          <a:p>
            <a:pPr defTabSz="456893"/>
            <a:r>
              <a:rPr lang="en-US" sz="2000" b="1" dirty="0">
                <a:solidFill>
                  <a:prstClr val="white"/>
                </a:solidFill>
                <a:latin typeface="Rockwell"/>
                <a:ea typeface="Helvetica"/>
                <a:cs typeface="Helvetica"/>
                <a:sym typeface="Helvetica"/>
              </a:rPr>
              <a:t>BUSINESS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19914" y="1099215"/>
            <a:ext cx="932692" cy="400110"/>
          </a:xfrm>
          <a:prstGeom prst="rect">
            <a:avLst/>
          </a:prstGeom>
          <a:noFill/>
        </p:spPr>
        <p:txBody>
          <a:bodyPr wrap="none" lIns="91378" tIns="45690" rIns="91378" bIns="45690" rtlCol="0">
            <a:spAutoFit/>
          </a:bodyPr>
          <a:lstStyle/>
          <a:p>
            <a:pPr defTabSz="456893"/>
            <a:r>
              <a:rPr lang="en-US" sz="2000" b="1" dirty="0">
                <a:solidFill>
                  <a:prstClr val="white"/>
                </a:solidFill>
                <a:latin typeface="Rockwell"/>
                <a:ea typeface="Helvetica"/>
                <a:cs typeface="Helvetica"/>
                <a:sym typeface="Helvetica"/>
              </a:rPr>
              <a:t>STEM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56090" y="4708755"/>
            <a:ext cx="2186008" cy="707886"/>
          </a:xfrm>
          <a:prstGeom prst="rect">
            <a:avLst/>
          </a:prstGeom>
          <a:noFill/>
        </p:spPr>
        <p:txBody>
          <a:bodyPr wrap="square" lIns="91378" tIns="45690" rIns="91378" bIns="45690" rtlCol="0">
            <a:spAutoFit/>
          </a:bodyPr>
          <a:lstStyle/>
          <a:p>
            <a:pPr algn="ctr" defTabSz="456893"/>
            <a:r>
              <a:rPr lang="en-US" sz="2000" b="1" dirty="0">
                <a:solidFill>
                  <a:prstClr val="white"/>
                </a:solidFill>
                <a:latin typeface="Rockwell"/>
                <a:ea typeface="Helvetica"/>
                <a:cs typeface="Helvetica"/>
                <a:sym typeface="Helvetica"/>
              </a:rPr>
              <a:t>SOCIAL SCIENCES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42347" y="2765129"/>
            <a:ext cx="1512153" cy="707886"/>
          </a:xfrm>
          <a:prstGeom prst="rect">
            <a:avLst/>
          </a:prstGeom>
          <a:noFill/>
        </p:spPr>
        <p:txBody>
          <a:bodyPr wrap="none" lIns="91378" tIns="45690" rIns="91378" bIns="45690" rtlCol="0">
            <a:spAutoFit/>
          </a:bodyPr>
          <a:lstStyle/>
          <a:p>
            <a:pPr algn="ctr" defTabSz="456893"/>
            <a:r>
              <a:rPr lang="en-US" sz="2000" b="1" dirty="0">
                <a:solidFill>
                  <a:prstClr val="white"/>
                </a:solidFill>
                <a:latin typeface="Rockwell"/>
                <a:ea typeface="Helvetica"/>
                <a:cs typeface="Helvetica"/>
                <a:sym typeface="Helvetica"/>
              </a:rPr>
              <a:t>HEALTH </a:t>
            </a:r>
          </a:p>
          <a:p>
            <a:pPr algn="ctr" defTabSz="456893"/>
            <a:r>
              <a:rPr lang="en-US" sz="2000" b="1" dirty="0">
                <a:solidFill>
                  <a:prstClr val="white"/>
                </a:solidFill>
                <a:latin typeface="Rockwell"/>
                <a:ea typeface="Helvetica"/>
                <a:cs typeface="Helvetica"/>
                <a:sym typeface="Helvetica"/>
              </a:rPr>
              <a:t>SCIENCES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41044" y="4875814"/>
            <a:ext cx="1806704" cy="400110"/>
          </a:xfrm>
          <a:prstGeom prst="rect">
            <a:avLst/>
          </a:prstGeom>
          <a:noFill/>
        </p:spPr>
        <p:txBody>
          <a:bodyPr wrap="none" lIns="91378" tIns="45690" rIns="91378" bIns="45690" rtlCol="0">
            <a:spAutoFit/>
          </a:bodyPr>
          <a:lstStyle/>
          <a:p>
            <a:pPr defTabSz="456893"/>
            <a:r>
              <a:rPr lang="en-US" sz="2000" b="1" dirty="0">
                <a:solidFill>
                  <a:prstClr val="white"/>
                </a:solidFill>
                <a:latin typeface="Rockwell"/>
                <a:ea typeface="Helvetica"/>
                <a:cs typeface="Helvetica"/>
                <a:sym typeface="Helvetica"/>
              </a:rPr>
              <a:t>EDUCATION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45723" y="2889337"/>
            <a:ext cx="1902259" cy="400110"/>
          </a:xfrm>
          <a:prstGeom prst="rect">
            <a:avLst/>
          </a:prstGeom>
          <a:noFill/>
        </p:spPr>
        <p:txBody>
          <a:bodyPr wrap="none" lIns="91378" tIns="45690" rIns="91378" bIns="45690" rtlCol="0">
            <a:spAutoFit/>
          </a:bodyPr>
          <a:lstStyle/>
          <a:p>
            <a:pPr defTabSz="456893"/>
            <a:r>
              <a:rPr lang="en-US" sz="2000" b="1" dirty="0">
                <a:solidFill>
                  <a:prstClr val="white"/>
                </a:solidFill>
                <a:latin typeface="Rockwell"/>
                <a:ea typeface="Helvetica"/>
                <a:cs typeface="Helvetica"/>
                <a:sym typeface="Helvetica"/>
              </a:rPr>
              <a:t>HUMANITIES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96356" y="4717147"/>
            <a:ext cx="866869" cy="400110"/>
          </a:xfrm>
          <a:prstGeom prst="rect">
            <a:avLst/>
          </a:prstGeom>
          <a:noFill/>
        </p:spPr>
        <p:txBody>
          <a:bodyPr wrap="none" lIns="91378" tIns="45690" rIns="91378" bIns="45690" rtlCol="0">
            <a:spAutoFit/>
          </a:bodyPr>
          <a:lstStyle/>
          <a:p>
            <a:pPr defTabSz="456893"/>
            <a:r>
              <a:rPr lang="en-US" sz="2000" b="1" dirty="0">
                <a:solidFill>
                  <a:prstClr val="white"/>
                </a:solidFill>
                <a:latin typeface="Rockwell"/>
                <a:ea typeface="Helvetica"/>
                <a:cs typeface="Helvetica"/>
                <a:sym typeface="Helvetica"/>
              </a:rPr>
              <a:t>ARTS</a:t>
            </a:r>
          </a:p>
        </p:txBody>
      </p:sp>
      <p:pic>
        <p:nvPicPr>
          <p:cNvPr id="21" name="Picture 20" descr="InformedChoice[1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94" y="158089"/>
            <a:ext cx="927433" cy="138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5</a:t>
            </a:fld>
            <a:endParaRPr lang="en-US" dirty="0">
              <a:latin typeface="Rockwel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7932" y="28579"/>
            <a:ext cx="4718234" cy="830936"/>
          </a:xfrm>
          <a:prstGeom prst="rect">
            <a:avLst/>
          </a:prstGeom>
          <a:noFill/>
        </p:spPr>
        <p:txBody>
          <a:bodyPr wrap="none" lIns="91378" tIns="45690" rIns="91378" bIns="45690" rtlCol="0">
            <a:spAutoFit/>
          </a:bodyPr>
          <a:lstStyle/>
          <a:p>
            <a:pPr defTabSz="456893"/>
            <a:r>
              <a:rPr lang="en-US" sz="4800" dirty="0" smtClean="0">
                <a:solidFill>
                  <a:prstClr val="white"/>
                </a:solidFill>
                <a:latin typeface="Rockwell"/>
                <a:ea typeface="Helvetica"/>
                <a:cs typeface="Helvetica"/>
                <a:sym typeface="Helvetica"/>
              </a:rPr>
              <a:t>Academic Maps</a:t>
            </a:r>
            <a:endParaRPr lang="en-US" sz="4800" dirty="0">
              <a:solidFill>
                <a:prstClr val="white"/>
              </a:solidFill>
              <a:latin typeface="Rockwell"/>
              <a:ea typeface="Helvetica"/>
              <a:cs typeface="Helvetica"/>
              <a:sym typeface="Helvetica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652" y="1672929"/>
            <a:ext cx="6289675" cy="504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Placeholder 1"/>
          <p:cNvSpPr txBox="1">
            <a:spLocks/>
          </p:cNvSpPr>
          <p:nvPr/>
        </p:nvSpPr>
        <p:spPr>
          <a:xfrm>
            <a:off x="1158052" y="737139"/>
            <a:ext cx="7947908" cy="738664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defPPr>
              <a:defRPr lang="en-US"/>
            </a:defPPr>
            <a:lvl1pPr marL="0" algn="l" defTabSz="45713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30" algn="l" defTabSz="457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59" algn="l" defTabSz="457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0" algn="l" defTabSz="457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19" algn="l" defTabSz="457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49" algn="l" defTabSz="457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0" algn="l" defTabSz="457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08" algn="l" defTabSz="457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39" algn="l" defTabSz="457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5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latin typeface="Rockwell"/>
                <a:cs typeface="Rockwell"/>
              </a:rPr>
              <a:t>4 essential components – the narrative, sample schedule, milestones and employment opportunities</a:t>
            </a:r>
            <a:endParaRPr lang="en-US" sz="2400" dirty="0">
              <a:solidFill>
                <a:srgbClr val="FFFFFF"/>
              </a:solidFill>
              <a:latin typeface="Rockwell"/>
              <a:cs typeface="Rockwell"/>
            </a:endParaRP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94391" y="2173605"/>
            <a:ext cx="2373313" cy="1150937"/>
          </a:xfrm>
          <a:prstGeom prst="wedgeRoundRectCallout">
            <a:avLst>
              <a:gd name="adj1" fmla="val 64367"/>
              <a:gd name="adj2" fmla="val -41480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2501" tIns="46258" rIns="92501" bIns="46258"/>
          <a:lstStyle/>
          <a:p>
            <a:pPr defTabSz="462506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"/>
              </a:rPr>
              <a:t>The narrative explains the 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"/>
              </a:rPr>
              <a:t>use of academic maps</a:t>
            </a:r>
            <a:r>
              <a:rPr lang="en-US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"/>
              </a:rPr>
              <a:t> and any specific information about 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"/>
              </a:rPr>
              <a:t>degree requirements</a:t>
            </a:r>
            <a:r>
              <a:rPr lang="en-US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"/>
              </a:rPr>
              <a:t>, including admissions requirements</a:t>
            </a:r>
          </a:p>
        </p:txBody>
      </p:sp>
      <p:sp>
        <p:nvSpPr>
          <p:cNvPr id="25" name="Rounded Rectangular Callout 24"/>
          <p:cNvSpPr/>
          <p:nvPr/>
        </p:nvSpPr>
        <p:spPr bwMode="auto">
          <a:xfrm>
            <a:off x="66687" y="3829478"/>
            <a:ext cx="2468563" cy="1309688"/>
          </a:xfrm>
          <a:prstGeom prst="wedgeRoundRectCallout">
            <a:avLst>
              <a:gd name="adj1" fmla="val 64864"/>
              <a:gd name="adj2" fmla="val -38560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2501" tIns="46258" rIns="92501" bIns="46258"/>
          <a:lstStyle/>
          <a:p>
            <a:pPr defTabSz="462506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"/>
              </a:rPr>
              <a:t>The sample schedule outlines 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"/>
              </a:rPr>
              <a:t>which courses </a:t>
            </a:r>
            <a:r>
              <a:rPr lang="en-US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"/>
              </a:rPr>
              <a:t>should be taken in 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"/>
              </a:rPr>
              <a:t>which specific term </a:t>
            </a:r>
            <a:r>
              <a:rPr lang="en-US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"/>
              </a:rPr>
              <a:t>in order to 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"/>
              </a:rPr>
              <a:t>satisfy all requirements </a:t>
            </a:r>
          </a:p>
        </p:txBody>
      </p:sp>
      <p:sp>
        <p:nvSpPr>
          <p:cNvPr id="26" name="Rounded Rectangular Callout 25"/>
          <p:cNvSpPr/>
          <p:nvPr/>
        </p:nvSpPr>
        <p:spPr bwMode="auto">
          <a:xfrm>
            <a:off x="5999163" y="3506984"/>
            <a:ext cx="3026164" cy="1309688"/>
          </a:xfrm>
          <a:prstGeom prst="wedgeRoundRectCallout">
            <a:avLst>
              <a:gd name="adj1" fmla="val -11649"/>
              <a:gd name="adj2" fmla="val -74352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2501" tIns="46258" rIns="92501" bIns="46258"/>
          <a:lstStyle/>
          <a:p>
            <a:pPr defTabSz="462506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"/>
              </a:rPr>
              <a:t>The 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"/>
              </a:rPr>
              <a:t>milestones</a:t>
            </a:r>
            <a:r>
              <a:rPr lang="en-US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"/>
              </a:rPr>
              <a:t> identify 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"/>
              </a:rPr>
              <a:t>critical courses </a:t>
            </a:r>
            <a:r>
              <a:rPr lang="en-US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"/>
              </a:rPr>
              <a:t>for timely progress and the last semester in which they can be completed for 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"/>
              </a:rPr>
              <a:t>on-time graduation.  Critical grades for Milestone courses may be included.</a:t>
            </a:r>
          </a:p>
        </p:txBody>
      </p:sp>
      <p:sp>
        <p:nvSpPr>
          <p:cNvPr id="27" name="Rounded Rectangular Callout 26"/>
          <p:cNvSpPr/>
          <p:nvPr/>
        </p:nvSpPr>
        <p:spPr bwMode="auto">
          <a:xfrm>
            <a:off x="66676" y="5818189"/>
            <a:ext cx="2373313" cy="885825"/>
          </a:xfrm>
          <a:prstGeom prst="wedgeRoundRectCallout">
            <a:avLst>
              <a:gd name="adj1" fmla="val 73038"/>
              <a:gd name="adj2" fmla="val -714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2501" tIns="46258" rIns="92501" bIns="46258"/>
          <a:lstStyle/>
          <a:p>
            <a:pPr defTabSz="462506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"/>
              </a:rPr>
              <a:t>List of Representative Job Titles and Potential Employers</a:t>
            </a:r>
          </a:p>
        </p:txBody>
      </p:sp>
      <p:pic>
        <p:nvPicPr>
          <p:cNvPr id="28" name="Picture 27" descr="AcademicMaps[1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0" y="80931"/>
            <a:ext cx="902639" cy="135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4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6</a:t>
            </a:fld>
            <a:endParaRPr lang="en-US" dirty="0">
              <a:latin typeface="Rockwel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7300" y="270451"/>
            <a:ext cx="6147712" cy="830936"/>
          </a:xfrm>
          <a:prstGeom prst="rect">
            <a:avLst/>
          </a:prstGeom>
          <a:noFill/>
        </p:spPr>
        <p:txBody>
          <a:bodyPr wrap="none" lIns="91378" tIns="45690" rIns="91378" bIns="45690" rtlCol="0">
            <a:spAutoFit/>
          </a:bodyPr>
          <a:lstStyle/>
          <a:p>
            <a:pPr defTabSz="456893"/>
            <a:r>
              <a:rPr lang="en-US" sz="4800" dirty="0" smtClean="0">
                <a:solidFill>
                  <a:prstClr val="white"/>
                </a:solidFill>
                <a:latin typeface="Rockwell"/>
                <a:ea typeface="Helvetica"/>
                <a:cs typeface="Helvetica"/>
                <a:sym typeface="Helvetica"/>
              </a:rPr>
              <a:t>Critical Path Courses</a:t>
            </a:r>
            <a:endParaRPr lang="en-US" sz="4800" dirty="0">
              <a:solidFill>
                <a:prstClr val="white"/>
              </a:solidFill>
              <a:latin typeface="Rockwell"/>
              <a:ea typeface="Helvetica"/>
              <a:cs typeface="Helvetica"/>
              <a:sym typeface="Helvetica"/>
            </a:endParaRPr>
          </a:p>
        </p:txBody>
      </p:sp>
      <p:pic>
        <p:nvPicPr>
          <p:cNvPr id="12" name="Picture 11" descr="CriticalPathCourses[1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6" y="80931"/>
            <a:ext cx="925894" cy="1390702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708280"/>
            <a:ext cx="8289468" cy="4398228"/>
          </a:xfrm>
          <a:prstGeom prst="rect">
            <a:avLst/>
          </a:prstGeom>
        </p:spPr>
        <p:txBody>
          <a:bodyPr/>
          <a:lstStyle>
            <a:lvl1pPr marL="342848" indent="-342848" algn="l" defTabSz="457130" rtl="0" eaLnBrk="1" latinLnBrk="0" hangingPunct="1">
              <a:spcBef>
                <a:spcPct val="20000"/>
              </a:spcBef>
              <a:buClr>
                <a:schemeClr val="accent2"/>
              </a:buClr>
              <a:buSzPct val="106000"/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36" indent="-285707" algn="l" defTabSz="45713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24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54" indent="-228564" algn="l" defTabSz="45713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85" indent="-228564" algn="l" defTabSz="45713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15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44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75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03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500"/>
              </a:spcAft>
              <a:buClr>
                <a:srgbClr val="BD521E"/>
              </a:buClr>
            </a:pPr>
            <a:r>
              <a:rPr lang="en-US" smtClean="0">
                <a:solidFill>
                  <a:srgbClr val="FFFFFF"/>
                </a:solidFill>
                <a:latin typeface="Rockwell"/>
              </a:rPr>
              <a:t>Prerequisite courses are designated for each semester. </a:t>
            </a:r>
          </a:p>
          <a:p>
            <a:pPr>
              <a:spcBef>
                <a:spcPts val="0"/>
              </a:spcBef>
              <a:spcAft>
                <a:spcPts val="2500"/>
              </a:spcAft>
              <a:buClr>
                <a:srgbClr val="BD521E"/>
              </a:buClr>
            </a:pPr>
            <a:r>
              <a:rPr lang="en-US" smtClean="0">
                <a:solidFill>
                  <a:srgbClr val="FFFFFF"/>
                </a:solidFill>
                <a:latin typeface="Rockwell"/>
              </a:rPr>
              <a:t>They must be taken in the recommended sequence.</a:t>
            </a:r>
          </a:p>
          <a:p>
            <a:pPr>
              <a:spcBef>
                <a:spcPts val="0"/>
              </a:spcBef>
              <a:spcAft>
                <a:spcPts val="2500"/>
              </a:spcAft>
              <a:buClr>
                <a:srgbClr val="BD521E"/>
              </a:buClr>
            </a:pPr>
            <a:r>
              <a:rPr lang="en-US" smtClean="0">
                <a:solidFill>
                  <a:srgbClr val="FFFFFF"/>
                </a:solidFill>
                <a:latin typeface="Rockwell"/>
              </a:rPr>
              <a:t>The college must guarantee the courses are available in the sequence and terms designed in the academic maps.</a:t>
            </a:r>
            <a:endParaRPr lang="en-US" dirty="0" smtClean="0">
              <a:solidFill>
                <a:srgbClr val="FFFFFF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63895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7</a:t>
            </a:fld>
            <a:endParaRPr lang="en-US" dirty="0">
              <a:latin typeface="Rockwel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7300" y="270451"/>
            <a:ext cx="5326974" cy="830936"/>
          </a:xfrm>
          <a:prstGeom prst="rect">
            <a:avLst/>
          </a:prstGeom>
          <a:noFill/>
        </p:spPr>
        <p:txBody>
          <a:bodyPr wrap="none" lIns="91378" tIns="45690" rIns="91378" bIns="45690" rtlCol="0">
            <a:spAutoFit/>
          </a:bodyPr>
          <a:lstStyle/>
          <a:p>
            <a:pPr defTabSz="456893"/>
            <a:r>
              <a:rPr lang="en-US" sz="4800" dirty="0" smtClean="0">
                <a:solidFill>
                  <a:prstClr val="white"/>
                </a:solidFill>
                <a:latin typeface="Rockwell"/>
                <a:ea typeface="Helvetica"/>
                <a:cs typeface="Helvetica"/>
                <a:sym typeface="Helvetica"/>
              </a:rPr>
              <a:t>Intrusive Advising</a:t>
            </a:r>
            <a:endParaRPr lang="en-US" sz="4800" dirty="0">
              <a:solidFill>
                <a:prstClr val="white"/>
              </a:solidFill>
              <a:latin typeface="Rockwell"/>
              <a:ea typeface="Helvetica"/>
              <a:cs typeface="Helvetica"/>
              <a:sym typeface="Helvetica"/>
            </a:endParaRPr>
          </a:p>
        </p:txBody>
      </p:sp>
      <p:pic>
        <p:nvPicPr>
          <p:cNvPr id="7" name="Picture 6" descr="IntrusiveAdvising[1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8" y="80931"/>
            <a:ext cx="926182" cy="138927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48256" y="1750431"/>
            <a:ext cx="7679485" cy="43757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48" indent="-342848" algn="l" defTabSz="457130" rtl="0" eaLnBrk="1" latinLnBrk="0" hangingPunct="1">
              <a:spcBef>
                <a:spcPct val="20000"/>
              </a:spcBef>
              <a:buClr>
                <a:schemeClr val="accent2"/>
              </a:buClr>
              <a:buSzPct val="106000"/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36" indent="-285707" algn="l" defTabSz="45713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24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54" indent="-228564" algn="l" defTabSz="45713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85" indent="-228564" algn="l" defTabSz="45713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15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44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75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03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500"/>
              </a:spcAft>
              <a:buClr>
                <a:srgbClr val="BD521E"/>
              </a:buClr>
            </a:pPr>
            <a:r>
              <a:rPr lang="en-US" smtClean="0">
                <a:solidFill>
                  <a:srgbClr val="FFFFFF"/>
                </a:solidFill>
                <a:latin typeface="Rockwell"/>
              </a:rPr>
              <a:t>Students must see their advisors before registering for classes if: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 sz="3200" smtClean="0">
                <a:solidFill>
                  <a:srgbClr val="FFFFFF"/>
                </a:solidFill>
                <a:latin typeface="Rockwell"/>
              </a:rPr>
              <a:t>they do not complete the critical path course on schedule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 sz="3200" smtClean="0">
                <a:solidFill>
                  <a:srgbClr val="FFFFFF"/>
                </a:solidFill>
                <a:latin typeface="Rockwell"/>
              </a:rPr>
              <a:t>they fall 2 or more courses behind on their academic map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 sz="3200" smtClean="0">
                <a:solidFill>
                  <a:srgbClr val="FFFFFF"/>
                </a:solidFill>
                <a:latin typeface="Rockwell"/>
              </a:rPr>
              <a:t>they have a 2.0 GPA or less for the semester</a:t>
            </a:r>
            <a:endParaRPr lang="en-US" sz="3200" dirty="0">
              <a:solidFill>
                <a:srgbClr val="FFFFFF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23140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8</a:t>
            </a:fld>
            <a:endParaRPr lang="en-US" dirty="0">
              <a:latin typeface="Rockwel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6700" y="264517"/>
            <a:ext cx="7058217" cy="830936"/>
          </a:xfrm>
          <a:prstGeom prst="rect">
            <a:avLst/>
          </a:prstGeom>
          <a:noFill/>
        </p:spPr>
        <p:txBody>
          <a:bodyPr wrap="none" lIns="91378" tIns="45690" rIns="91378" bIns="45690" rtlCol="0">
            <a:spAutoFit/>
          </a:bodyPr>
          <a:lstStyle/>
          <a:p>
            <a:pPr defTabSz="456893"/>
            <a:r>
              <a:rPr lang="en-US" sz="4800" dirty="0" smtClean="0">
                <a:solidFill>
                  <a:prstClr val="white"/>
                </a:solidFill>
                <a:latin typeface="Rockwell"/>
                <a:ea typeface="Helvetica"/>
                <a:cs typeface="Helvetica"/>
                <a:sym typeface="Helvetica"/>
              </a:rPr>
              <a:t>Georgia State University</a:t>
            </a:r>
            <a:endParaRPr lang="en-US" sz="4800" dirty="0">
              <a:solidFill>
                <a:prstClr val="white"/>
              </a:solidFill>
              <a:latin typeface="Rockwell"/>
              <a:ea typeface="Helvetica"/>
              <a:cs typeface="Helvetica"/>
              <a:sym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92" y="263271"/>
            <a:ext cx="769928" cy="78666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92667" y="1567561"/>
            <a:ext cx="7735440" cy="460918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848" indent="-342848" algn="l" defTabSz="457130" rtl="0" eaLnBrk="1" latinLnBrk="0" hangingPunct="1">
              <a:spcBef>
                <a:spcPct val="20000"/>
              </a:spcBef>
              <a:buClr>
                <a:schemeClr val="accent2"/>
              </a:buClr>
              <a:buSzPct val="106000"/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36" indent="-285707" algn="l" defTabSz="45713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24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54" indent="-228564" algn="l" defTabSz="45713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85" indent="-228564" algn="l" defTabSz="45713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15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44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75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03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500"/>
              </a:spcAft>
              <a:buClr>
                <a:srgbClr val="BD521E"/>
              </a:buClr>
            </a:pPr>
            <a:r>
              <a:rPr lang="en-US" sz="3300" b="1" dirty="0" smtClean="0">
                <a:solidFill>
                  <a:srgbClr val="FF6600"/>
                </a:solidFill>
                <a:latin typeface="Rockwell"/>
              </a:rPr>
              <a:t>Degree maps </a:t>
            </a:r>
            <a:r>
              <a:rPr lang="en-US" sz="3300" dirty="0" smtClean="0">
                <a:solidFill>
                  <a:srgbClr val="FFFFFF"/>
                </a:solidFill>
                <a:latin typeface="Rockwell"/>
              </a:rPr>
              <a:t>and </a:t>
            </a:r>
            <a:r>
              <a:rPr lang="en-US" sz="3300" b="1" dirty="0" smtClean="0">
                <a:solidFill>
                  <a:srgbClr val="FF6600"/>
                </a:solidFill>
                <a:latin typeface="Rockwell"/>
              </a:rPr>
              <a:t>intrusive advising</a:t>
            </a:r>
            <a:r>
              <a:rPr lang="en-US" sz="3300" b="1" dirty="0" smtClean="0">
                <a:solidFill>
                  <a:srgbClr val="FFFFFF"/>
                </a:solidFill>
                <a:latin typeface="Rockwell"/>
              </a:rPr>
              <a:t> </a:t>
            </a:r>
          </a:p>
          <a:p>
            <a:pPr>
              <a:spcBef>
                <a:spcPts val="0"/>
              </a:spcBef>
              <a:spcAft>
                <a:spcPts val="1500"/>
              </a:spcAft>
              <a:buClr>
                <a:srgbClr val="BD521E"/>
              </a:buClr>
            </a:pPr>
            <a:r>
              <a:rPr lang="en-US" sz="3300" dirty="0" smtClean="0">
                <a:solidFill>
                  <a:srgbClr val="FFFFFF"/>
                </a:solidFill>
                <a:latin typeface="Rockwell"/>
              </a:rPr>
              <a:t>Graduation rates </a:t>
            </a:r>
            <a:r>
              <a:rPr lang="en-US" sz="3300" b="1" dirty="0" smtClean="0">
                <a:solidFill>
                  <a:srgbClr val="FF6600"/>
                </a:solidFill>
                <a:latin typeface="Rockwell"/>
              </a:rPr>
              <a:t>up 20 percentage points </a:t>
            </a:r>
            <a:r>
              <a:rPr lang="en-US" sz="3300" dirty="0" smtClean="0">
                <a:solidFill>
                  <a:srgbClr val="FFFFFF"/>
                </a:solidFill>
                <a:latin typeface="Rockwell"/>
              </a:rPr>
              <a:t>in past 10 years</a:t>
            </a:r>
          </a:p>
          <a:p>
            <a:pPr>
              <a:buClr>
                <a:srgbClr val="BD521E"/>
              </a:buClr>
            </a:pPr>
            <a:r>
              <a:rPr lang="en-US" sz="3300" dirty="0" smtClean="0">
                <a:solidFill>
                  <a:srgbClr val="FFFFFF"/>
                </a:solidFill>
                <a:latin typeface="Rockwell"/>
              </a:rPr>
              <a:t>Graduation rates higher for:</a:t>
            </a:r>
          </a:p>
          <a:p>
            <a:pPr lvl="1"/>
            <a:r>
              <a:rPr lang="en-US" sz="2900" dirty="0" smtClean="0">
                <a:solidFill>
                  <a:srgbClr val="FFFFFF"/>
                </a:solidFill>
                <a:latin typeface="Rockwell"/>
              </a:rPr>
              <a:t>Pell students, at </a:t>
            </a:r>
            <a:r>
              <a:rPr lang="en-US" sz="2900" b="1" dirty="0" smtClean="0">
                <a:solidFill>
                  <a:srgbClr val="FF6600"/>
                </a:solidFill>
                <a:latin typeface="Rockwell"/>
              </a:rPr>
              <a:t>52.5%</a:t>
            </a:r>
            <a:endParaRPr lang="en-US" sz="2900" dirty="0" smtClean="0">
              <a:solidFill>
                <a:srgbClr val="FF6600"/>
              </a:solidFill>
              <a:latin typeface="Rockwell"/>
            </a:endParaRPr>
          </a:p>
          <a:p>
            <a:pPr lvl="1"/>
            <a:r>
              <a:rPr lang="en-US" sz="2900" dirty="0" smtClean="0">
                <a:solidFill>
                  <a:srgbClr val="FFFFFF"/>
                </a:solidFill>
                <a:latin typeface="Rockwell"/>
              </a:rPr>
              <a:t>African American students, at </a:t>
            </a:r>
            <a:r>
              <a:rPr lang="en-US" sz="2900" b="1" dirty="0" smtClean="0">
                <a:solidFill>
                  <a:srgbClr val="FF6600"/>
                </a:solidFill>
                <a:latin typeface="Rockwell"/>
              </a:rPr>
              <a:t>57.4%</a:t>
            </a:r>
            <a:endParaRPr lang="en-US" sz="2900" dirty="0" smtClean="0">
              <a:solidFill>
                <a:srgbClr val="FF6600"/>
              </a:solidFill>
              <a:latin typeface="Rockwell"/>
            </a:endParaRP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2900" dirty="0" smtClean="0">
                <a:solidFill>
                  <a:srgbClr val="FFFFFF"/>
                </a:solidFill>
                <a:latin typeface="Rockwell"/>
              </a:rPr>
              <a:t>Hispanic students students, at </a:t>
            </a:r>
            <a:r>
              <a:rPr lang="en-US" sz="2900" b="1" dirty="0" smtClean="0">
                <a:solidFill>
                  <a:srgbClr val="FF6600"/>
                </a:solidFill>
                <a:latin typeface="Rockwell"/>
              </a:rPr>
              <a:t>66.4%</a:t>
            </a:r>
            <a:endParaRPr lang="en-US" sz="2900" dirty="0" smtClean="0">
              <a:solidFill>
                <a:srgbClr val="FF6600"/>
              </a:solidFill>
              <a:latin typeface="Rockwell"/>
            </a:endParaRPr>
          </a:p>
          <a:p>
            <a:pPr>
              <a:buClr>
                <a:srgbClr val="BD521E"/>
              </a:buClr>
            </a:pPr>
            <a:r>
              <a:rPr lang="en-US" sz="3300" dirty="0" smtClean="0">
                <a:solidFill>
                  <a:srgbClr val="FFFFFF"/>
                </a:solidFill>
                <a:latin typeface="Rockwell"/>
              </a:rPr>
              <a:t>More bachelor’s degrees to African-Americans than any other U.S. university</a:t>
            </a:r>
          </a:p>
          <a:p>
            <a:pPr>
              <a:buClr>
                <a:srgbClr val="BD521E"/>
              </a:buClr>
            </a:pPr>
            <a:endParaRPr lang="en-US" dirty="0" smtClean="0">
              <a:solidFill>
                <a:srgbClr val="FFFFFF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98884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9</a:t>
            </a:fld>
            <a:endParaRPr lang="en-US" dirty="0">
              <a:latin typeface="Rockwel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6700" y="264517"/>
            <a:ext cx="6763265" cy="830936"/>
          </a:xfrm>
          <a:prstGeom prst="rect">
            <a:avLst/>
          </a:prstGeom>
          <a:noFill/>
        </p:spPr>
        <p:txBody>
          <a:bodyPr wrap="none" lIns="91378" tIns="45690" rIns="91378" bIns="45690" rtlCol="0">
            <a:spAutoFit/>
          </a:bodyPr>
          <a:lstStyle/>
          <a:p>
            <a:pPr defTabSz="456893"/>
            <a:r>
              <a:rPr lang="en-US" sz="4800" dirty="0" smtClean="0">
                <a:solidFill>
                  <a:prstClr val="white"/>
                </a:solidFill>
                <a:latin typeface="Rockwell"/>
                <a:ea typeface="Helvetica"/>
                <a:cs typeface="Helvetica"/>
                <a:sym typeface="Helvetica"/>
              </a:rPr>
              <a:t>Florida State University</a:t>
            </a:r>
            <a:endParaRPr lang="en-US" sz="4800" dirty="0">
              <a:solidFill>
                <a:prstClr val="white"/>
              </a:solidFill>
              <a:latin typeface="Rockwell"/>
              <a:ea typeface="Helvetica"/>
              <a:cs typeface="Helvetica"/>
              <a:sym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60" y="263271"/>
            <a:ext cx="952500" cy="7239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89468" cy="4742738"/>
          </a:xfrm>
          <a:prstGeom prst="rect">
            <a:avLst/>
          </a:prstGeom>
        </p:spPr>
        <p:txBody>
          <a:bodyPr/>
          <a:lstStyle>
            <a:lvl1pPr marL="342848" indent="-342848" algn="l" defTabSz="457130" rtl="0" eaLnBrk="1" latinLnBrk="0" hangingPunct="1">
              <a:spcBef>
                <a:spcPct val="20000"/>
              </a:spcBef>
              <a:buClr>
                <a:schemeClr val="accent2"/>
              </a:buClr>
              <a:buSzPct val="106000"/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36" indent="-285707" algn="l" defTabSz="45713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24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54" indent="-228564" algn="l" defTabSz="45713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85" indent="-228564" algn="l" defTabSz="45713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15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44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75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03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500"/>
              </a:spcAft>
              <a:buClr>
                <a:srgbClr val="BD521E"/>
              </a:buClr>
            </a:pPr>
            <a:r>
              <a:rPr lang="en-US" dirty="0" smtClean="0">
                <a:solidFill>
                  <a:prstClr val="white"/>
                </a:solidFill>
                <a:latin typeface="Rockwell"/>
              </a:rPr>
              <a:t>Since starting </a:t>
            </a:r>
            <a:r>
              <a:rPr lang="en-US" b="1" dirty="0" smtClean="0">
                <a:solidFill>
                  <a:srgbClr val="FF6600"/>
                </a:solidFill>
                <a:latin typeface="Rockwell"/>
              </a:rPr>
              <a:t>degree maps</a:t>
            </a:r>
            <a:r>
              <a:rPr lang="en-US" dirty="0" smtClean="0">
                <a:solidFill>
                  <a:prstClr val="white"/>
                </a:solidFill>
                <a:latin typeface="Rockwell"/>
              </a:rPr>
              <a:t>, FSU has cut the number of students graduating with excess credits in half</a:t>
            </a:r>
          </a:p>
          <a:p>
            <a:pPr>
              <a:buClr>
                <a:srgbClr val="BD521E"/>
              </a:buClr>
            </a:pPr>
            <a:r>
              <a:rPr lang="en-US" dirty="0" smtClean="0">
                <a:solidFill>
                  <a:prstClr val="white"/>
                </a:solidFill>
                <a:latin typeface="Rockwell"/>
              </a:rPr>
              <a:t>Graduation rate </a:t>
            </a:r>
            <a:r>
              <a:rPr lang="en-US" b="1" dirty="0" smtClean="0">
                <a:solidFill>
                  <a:srgbClr val="FF6600"/>
                </a:solidFill>
                <a:latin typeface="Rockwell"/>
              </a:rPr>
              <a:t>increased to 74%</a:t>
            </a:r>
          </a:p>
          <a:p>
            <a:pPr lvl="1"/>
            <a:r>
              <a:rPr lang="en-US" dirty="0" smtClean="0">
                <a:solidFill>
                  <a:prstClr val="white"/>
                </a:solidFill>
                <a:latin typeface="Rockwell"/>
              </a:rPr>
              <a:t>African Americans to </a:t>
            </a:r>
            <a:r>
              <a:rPr lang="en-US" b="1" dirty="0" smtClean="0">
                <a:solidFill>
                  <a:srgbClr val="FF6600"/>
                </a:solidFill>
                <a:latin typeface="Rockwell"/>
              </a:rPr>
              <a:t>77%</a:t>
            </a:r>
          </a:p>
          <a:p>
            <a:pPr lvl="1"/>
            <a:r>
              <a:rPr lang="en-US" dirty="0" smtClean="0">
                <a:solidFill>
                  <a:prstClr val="white"/>
                </a:solidFill>
                <a:latin typeface="Rockwell"/>
              </a:rPr>
              <a:t>First-generation Pell students to </a:t>
            </a:r>
            <a:r>
              <a:rPr lang="en-US" b="1" dirty="0" smtClean="0">
                <a:solidFill>
                  <a:srgbClr val="FF6600"/>
                </a:solidFill>
                <a:latin typeface="Rockwell"/>
              </a:rPr>
              <a:t>72%</a:t>
            </a:r>
          </a:p>
          <a:p>
            <a:pPr lvl="1"/>
            <a:r>
              <a:rPr lang="en-US" dirty="0" smtClean="0">
                <a:solidFill>
                  <a:prstClr val="white"/>
                </a:solidFill>
                <a:latin typeface="Rockwell"/>
              </a:rPr>
              <a:t>Hispanic students to more than </a:t>
            </a:r>
            <a:r>
              <a:rPr lang="en-US" b="1" dirty="0" smtClean="0">
                <a:solidFill>
                  <a:srgbClr val="FF6600"/>
                </a:solidFill>
                <a:latin typeface="Rockwell"/>
              </a:rPr>
              <a:t>70%</a:t>
            </a:r>
          </a:p>
        </p:txBody>
      </p:sp>
    </p:spTree>
    <p:extLst>
      <p:ext uri="{BB962C8B-B14F-4D97-AF65-F5344CB8AC3E}">
        <p14:creationId xmlns:p14="http://schemas.microsoft.com/office/powerpoint/2010/main" val="37218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37">
      <a:dk1>
        <a:sysClr val="windowText" lastClr="000000"/>
      </a:dk1>
      <a:lt1>
        <a:sysClr val="window" lastClr="FFFFFF"/>
      </a:lt1>
      <a:dk2>
        <a:srgbClr val="005AAC"/>
      </a:dk2>
      <a:lt2>
        <a:srgbClr val="EEECE1"/>
      </a:lt2>
      <a:accent1>
        <a:srgbClr val="AE241C"/>
      </a:accent1>
      <a:accent2>
        <a:srgbClr val="BD521E"/>
      </a:accent2>
      <a:accent3>
        <a:srgbClr val="548B31"/>
      </a:accent3>
      <a:accent4>
        <a:srgbClr val="285189"/>
      </a:accent4>
      <a:accent5>
        <a:srgbClr val="938965"/>
      </a:accent5>
      <a:accent6>
        <a:srgbClr val="2D7571"/>
      </a:accent6>
      <a:hlink>
        <a:srgbClr val="002C65"/>
      </a:hlink>
      <a:folHlink>
        <a:srgbClr val="002C65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3427</TotalTime>
  <Words>443</Words>
  <Application>Microsoft Macintosh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2_Office Theme</vt:lpstr>
      <vt:lpstr>4_AmericasCharities_PPT_TEMPLATE_160511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Complete College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 Johnson</dc:creator>
  <cp:lastModifiedBy>Blake Johnson</cp:lastModifiedBy>
  <cp:revision>69</cp:revision>
  <dcterms:created xsi:type="dcterms:W3CDTF">2014-07-02T14:15:25Z</dcterms:created>
  <dcterms:modified xsi:type="dcterms:W3CDTF">2014-12-09T19:25:35Z</dcterms:modified>
</cp:coreProperties>
</file>