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0" r:id="rId2"/>
  </p:sldMasterIdLst>
  <p:notesMasterIdLst>
    <p:notesMasterId r:id="rId32"/>
  </p:notesMasterIdLst>
  <p:sldIdLst>
    <p:sldId id="380" r:id="rId3"/>
    <p:sldId id="362" r:id="rId4"/>
    <p:sldId id="381" r:id="rId5"/>
    <p:sldId id="382" r:id="rId6"/>
    <p:sldId id="383" r:id="rId7"/>
    <p:sldId id="372" r:id="rId8"/>
    <p:sldId id="384" r:id="rId9"/>
    <p:sldId id="385" r:id="rId10"/>
    <p:sldId id="356" r:id="rId11"/>
    <p:sldId id="364" r:id="rId12"/>
    <p:sldId id="373" r:id="rId13"/>
    <p:sldId id="365" r:id="rId14"/>
    <p:sldId id="357" r:id="rId15"/>
    <p:sldId id="358" r:id="rId16"/>
    <p:sldId id="374" r:id="rId17"/>
    <p:sldId id="361" r:id="rId18"/>
    <p:sldId id="359" r:id="rId19"/>
    <p:sldId id="360" r:id="rId20"/>
    <p:sldId id="375" r:id="rId21"/>
    <p:sldId id="376" r:id="rId22"/>
    <p:sldId id="377" r:id="rId23"/>
    <p:sldId id="378" r:id="rId24"/>
    <p:sldId id="386" r:id="rId25"/>
    <p:sldId id="387" r:id="rId26"/>
    <p:sldId id="388" r:id="rId27"/>
    <p:sldId id="389" r:id="rId28"/>
    <p:sldId id="390" r:id="rId29"/>
    <p:sldId id="391" r:id="rId30"/>
    <p:sldId id="392" r:id="rId31"/>
  </p:sldIdLst>
  <p:sldSz cx="9144000" cy="6858000" type="screen4x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34"/>
    <a:srgbClr val="F16828"/>
    <a:srgbClr val="634EAD"/>
    <a:srgbClr val="8166DF"/>
    <a:srgbClr val="3A24CB"/>
    <a:srgbClr val="3621B4"/>
    <a:srgbClr val="3420A2"/>
    <a:srgbClr val="4329C8"/>
    <a:srgbClr val="DE6025"/>
    <a:srgbClr val="005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624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E6025"/>
              </a:solidFill>
              <a:ln w="50800">
                <a:noFill/>
              </a:ln>
            </c:spPr>
          </c:dPt>
          <c:dPt>
            <c:idx val="1"/>
            <c:bubble3D val="0"/>
            <c:spPr>
              <a:solidFill>
                <a:schemeClr val="bg1">
                  <a:alpha val="59000"/>
                </a:schemeClr>
              </a:solidFill>
              <a:ln w="508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5.0</c:v>
                </c:pt>
                <c:pt idx="1">
                  <c:v>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E6025"/>
              </a:solidFill>
              <a:ln w="50800">
                <a:noFill/>
              </a:ln>
            </c:spPr>
          </c:dPt>
          <c:dPt>
            <c:idx val="1"/>
            <c:bubble3D val="0"/>
            <c:spPr>
              <a:solidFill>
                <a:schemeClr val="bg1">
                  <a:alpha val="59000"/>
                </a:schemeClr>
              </a:solidFill>
              <a:ln w="508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19.0</c:v>
                </c:pt>
                <c:pt idx="1">
                  <c:v>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E6025"/>
              </a:solidFill>
              <a:ln w="50800">
                <a:noFill/>
              </a:ln>
            </c:spPr>
          </c:dPt>
          <c:dPt>
            <c:idx val="1"/>
            <c:bubble3D val="0"/>
            <c:spPr>
              <a:solidFill>
                <a:schemeClr val="bg1">
                  <a:alpha val="59000"/>
                </a:schemeClr>
              </a:solidFill>
              <a:ln w="508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E6025"/>
              </a:solidFill>
              <a:ln w="50800">
                <a:noFill/>
              </a:ln>
            </c:spPr>
          </c:dPt>
          <c:dPt>
            <c:idx val="1"/>
            <c:bubble3D val="0"/>
            <c:spPr>
              <a:solidFill>
                <a:schemeClr val="bg1">
                  <a:alpha val="59000"/>
                </a:schemeClr>
              </a:solidFill>
              <a:ln w="508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13.0</c:v>
                </c:pt>
                <c:pt idx="1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E6025"/>
              </a:solidFill>
              <a:ln w="50800">
                <a:noFill/>
              </a:ln>
            </c:spPr>
          </c:dPt>
          <c:dPt>
            <c:idx val="1"/>
            <c:bubble3D val="0"/>
            <c:spPr>
              <a:solidFill>
                <a:schemeClr val="bg1">
                  <a:alpha val="59000"/>
                </a:schemeClr>
              </a:solidFill>
              <a:ln w="508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43.0</c:v>
                </c:pt>
                <c:pt idx="1">
                  <c:v>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E6025"/>
              </a:solidFill>
              <a:ln w="50800">
                <a:noFill/>
              </a:ln>
            </c:spPr>
          </c:dPt>
          <c:dPt>
            <c:idx val="1"/>
            <c:bubble3D val="0"/>
            <c:spPr>
              <a:solidFill>
                <a:schemeClr val="bg1">
                  <a:alpha val="59000"/>
                </a:schemeClr>
              </a:solidFill>
              <a:ln w="508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68.0</c:v>
                </c:pt>
                <c:pt idx="1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5"/>
          <c:y val="0.0375"/>
          <c:w val="0.9675"/>
          <c:h val="0.918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3264.0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7466.0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1270.0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1708.0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2225.0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3171336"/>
        <c:axId val="-2103124440"/>
      </c:barChart>
      <c:catAx>
        <c:axId val="-2103171336"/>
        <c:scaling>
          <c:orientation val="minMax"/>
        </c:scaling>
        <c:delete val="1"/>
        <c:axPos val="l"/>
        <c:majorTickMark val="out"/>
        <c:minorTickMark val="none"/>
        <c:tickLblPos val="nextTo"/>
        <c:crossAx val="-2103124440"/>
        <c:crosses val="autoZero"/>
        <c:auto val="1"/>
        <c:lblAlgn val="ctr"/>
        <c:lblOffset val="100"/>
        <c:noMultiLvlLbl val="0"/>
      </c:catAx>
      <c:valAx>
        <c:axId val="-210312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3171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225"/>
          <c:y val="0.0375"/>
          <c:w val="0.9675"/>
          <c:h val="0.918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8893.0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9498.0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1207.0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1123.0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2105.0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9828760"/>
        <c:axId val="-2100133096"/>
      </c:barChart>
      <c:catAx>
        <c:axId val="-2099828760"/>
        <c:scaling>
          <c:orientation val="minMax"/>
        </c:scaling>
        <c:delete val="1"/>
        <c:axPos val="l"/>
        <c:majorTickMark val="out"/>
        <c:minorTickMark val="none"/>
        <c:tickLblPos val="nextTo"/>
        <c:crossAx val="-2100133096"/>
        <c:crosses val="autoZero"/>
        <c:auto val="1"/>
        <c:lblAlgn val="ctr"/>
        <c:lblOffset val="100"/>
        <c:noMultiLvlLbl val="0"/>
      </c:catAx>
      <c:valAx>
        <c:axId val="-2100133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9828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041F-4EEC-DF4B-A4D8-848EB9070202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7B9EF-B578-CA4C-B8D3-92D72BE9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02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63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701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901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953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872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0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6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End-User Adoption of IPAS (Integrated Planning and Advising Services)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March 26, 2014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/ March 26, 2014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52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3" y="416992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2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CCA Convening / December 1, 2014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5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34" y="2655374"/>
            <a:ext cx="3560323" cy="15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CCA-Remediation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96" y="25898"/>
            <a:ext cx="5279353" cy="68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 descr="Screen Shot 2014-11-26 at 10.3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34" y="0"/>
            <a:ext cx="5410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4-11-24 at 12.47.39 PM copy.png"/>
          <p:cNvPicPr>
            <a:picLocks noChangeAspect="1"/>
          </p:cNvPicPr>
          <p:nvPr/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2" y="206376"/>
            <a:ext cx="9052982" cy="5222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375" y="3587750"/>
            <a:ext cx="5000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Four-Year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499" y="4399340"/>
            <a:ext cx="5000625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MYTH</a:t>
            </a:r>
            <a:endParaRPr lang="en-US" sz="112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5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688" y="651759"/>
            <a:ext cx="8285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vast majority of American college students </a:t>
            </a:r>
            <a:r>
              <a:rPr lang="en-US" sz="4800" dirty="0" smtClean="0">
                <a:solidFill>
                  <a:schemeClr val="bg1"/>
                </a:solidFill>
              </a:rPr>
              <a:t>do not graduate on time … but many more can</a:t>
            </a:r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– saving themselves and their families precious </a:t>
            </a:r>
            <a:r>
              <a:rPr lang="en-US" sz="4800" dirty="0" smtClean="0">
                <a:solidFill>
                  <a:srgbClr val="FFFFFF"/>
                </a:solidFill>
              </a:rPr>
              <a:t>time and money.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28137027"/>
              </p:ext>
            </p:extLst>
          </p:nvPr>
        </p:nvGraphicFramePr>
        <p:xfrm>
          <a:off x="-37597" y="2516699"/>
          <a:ext cx="2909385" cy="25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799" y="83555"/>
            <a:ext cx="875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On-Time Graduation Rates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9" y="545709"/>
            <a:ext cx="87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(Full-Time Students)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94714056"/>
              </p:ext>
            </p:extLst>
          </p:nvPr>
        </p:nvGraphicFramePr>
        <p:xfrm>
          <a:off x="3026347" y="2516699"/>
          <a:ext cx="3125696" cy="25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02649211"/>
              </p:ext>
            </p:extLst>
          </p:nvPr>
        </p:nvGraphicFramePr>
        <p:xfrm>
          <a:off x="6152043" y="2516699"/>
          <a:ext cx="3108919" cy="25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8233" y="990914"/>
            <a:ext cx="161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Associate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704" y="990914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683" y="990914"/>
            <a:ext cx="173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5704" y="1690766"/>
            <a:ext cx="258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(non-flagship)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128" y="1703508"/>
            <a:ext cx="26013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(flagship/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very high research)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270" y="4762816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E6025"/>
                </a:solidFill>
              </a:rPr>
              <a:t>5%</a:t>
            </a:r>
            <a:endParaRPr lang="en-US" sz="6000" b="1" dirty="0">
              <a:solidFill>
                <a:srgbClr val="DE602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7872" y="4762816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E6025"/>
                </a:solidFill>
              </a:rPr>
              <a:t>19%</a:t>
            </a:r>
            <a:endParaRPr lang="en-US" sz="6000" b="1" dirty="0">
              <a:solidFill>
                <a:srgbClr val="DE602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974" y="4762816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E6025"/>
                </a:solidFill>
              </a:rPr>
              <a:t>36%</a:t>
            </a:r>
            <a:endParaRPr lang="en-US" sz="6000" b="1" dirty="0">
              <a:solidFill>
                <a:srgbClr val="DE602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799" y="5648494"/>
            <a:ext cx="25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ON TIME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5704" y="5660935"/>
            <a:ext cx="25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ON TIME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1546" y="5673376"/>
            <a:ext cx="25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ON TIME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18907456"/>
              </p:ext>
            </p:extLst>
          </p:nvPr>
        </p:nvGraphicFramePr>
        <p:xfrm>
          <a:off x="-37597" y="2516699"/>
          <a:ext cx="2909385" cy="25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799" y="83555"/>
            <a:ext cx="875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150% Graduation Rates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9" y="545709"/>
            <a:ext cx="87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(Full-Time Students)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49111201"/>
              </p:ext>
            </p:extLst>
          </p:nvPr>
        </p:nvGraphicFramePr>
        <p:xfrm>
          <a:off x="3026347" y="2516699"/>
          <a:ext cx="3125696" cy="25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5398398"/>
              </p:ext>
            </p:extLst>
          </p:nvPr>
        </p:nvGraphicFramePr>
        <p:xfrm>
          <a:off x="6152043" y="2516699"/>
          <a:ext cx="3108919" cy="25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8233" y="990914"/>
            <a:ext cx="161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Associate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704" y="990914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683" y="990914"/>
            <a:ext cx="173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5704" y="1690766"/>
            <a:ext cx="258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(non-flagship)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128" y="1703508"/>
            <a:ext cx="26013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(flagship/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very high research)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270" y="4762816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E6025"/>
                </a:solidFill>
              </a:rPr>
              <a:t>13%</a:t>
            </a:r>
            <a:endParaRPr lang="en-US" sz="6000" b="1" dirty="0">
              <a:solidFill>
                <a:srgbClr val="DE602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7872" y="4762816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E6025"/>
                </a:solidFill>
              </a:rPr>
              <a:t>43%</a:t>
            </a:r>
            <a:endParaRPr lang="en-US" sz="6000" b="1" dirty="0">
              <a:solidFill>
                <a:srgbClr val="DE602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974" y="4762816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E6025"/>
                </a:solidFill>
              </a:rPr>
              <a:t>68%</a:t>
            </a:r>
            <a:endParaRPr lang="en-US" sz="6000" b="1" dirty="0">
              <a:solidFill>
                <a:srgbClr val="DE602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799" y="5648494"/>
            <a:ext cx="25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 3 YEARS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5704" y="5660935"/>
            <a:ext cx="25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 6 YEARS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1546" y="5673376"/>
            <a:ext cx="25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 6 YEARS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955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7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355329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462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0071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5117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8715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67926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6078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Wave 15"/>
          <p:cNvSpPr/>
          <p:nvPr/>
        </p:nvSpPr>
        <p:spPr>
          <a:xfrm>
            <a:off x="548552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apezoid 41"/>
          <p:cNvSpPr/>
          <p:nvPr/>
        </p:nvSpPr>
        <p:spPr>
          <a:xfrm>
            <a:off x="885216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02349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99958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05004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208602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897813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55965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Wave 57"/>
          <p:cNvSpPr/>
          <p:nvPr/>
        </p:nvSpPr>
        <p:spPr>
          <a:xfrm>
            <a:off x="1078439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apezoid 58"/>
          <p:cNvSpPr/>
          <p:nvPr/>
        </p:nvSpPr>
        <p:spPr>
          <a:xfrm>
            <a:off x="1400204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417337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514946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619992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723590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>
            <a:off x="1412801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570953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Wave 65"/>
          <p:cNvSpPr/>
          <p:nvPr/>
        </p:nvSpPr>
        <p:spPr>
          <a:xfrm>
            <a:off x="1593427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rapezoid 66"/>
          <p:cNvSpPr/>
          <p:nvPr/>
        </p:nvSpPr>
        <p:spPr>
          <a:xfrm>
            <a:off x="1961841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978974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076583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181629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285227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>
            <a:off x="1974438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132590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Wave 73"/>
          <p:cNvSpPr/>
          <p:nvPr/>
        </p:nvSpPr>
        <p:spPr>
          <a:xfrm>
            <a:off x="2155064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apezoid 74"/>
          <p:cNvSpPr/>
          <p:nvPr/>
        </p:nvSpPr>
        <p:spPr>
          <a:xfrm>
            <a:off x="2482582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499715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597324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702370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805968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>
            <a:off x="2495179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653331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Wave 81"/>
          <p:cNvSpPr/>
          <p:nvPr/>
        </p:nvSpPr>
        <p:spPr>
          <a:xfrm>
            <a:off x="2675805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apezoid 82"/>
          <p:cNvSpPr/>
          <p:nvPr/>
        </p:nvSpPr>
        <p:spPr>
          <a:xfrm>
            <a:off x="3012469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029602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127211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32257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335855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>
            <a:off x="3025066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183218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Wave 89"/>
          <p:cNvSpPr/>
          <p:nvPr/>
        </p:nvSpPr>
        <p:spPr>
          <a:xfrm>
            <a:off x="3205692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rapezoid 90"/>
          <p:cNvSpPr/>
          <p:nvPr/>
        </p:nvSpPr>
        <p:spPr>
          <a:xfrm>
            <a:off x="3527457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544590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642199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747245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850843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>
            <a:off x="3540054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698206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Wave 97"/>
          <p:cNvSpPr/>
          <p:nvPr/>
        </p:nvSpPr>
        <p:spPr>
          <a:xfrm>
            <a:off x="3720680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rapezoid 98"/>
          <p:cNvSpPr/>
          <p:nvPr/>
        </p:nvSpPr>
        <p:spPr>
          <a:xfrm>
            <a:off x="4089094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106227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03836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308882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412480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>
            <a:off x="4101691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259843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Wave 105"/>
          <p:cNvSpPr/>
          <p:nvPr/>
        </p:nvSpPr>
        <p:spPr>
          <a:xfrm>
            <a:off x="4282317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rapezoid 106"/>
          <p:cNvSpPr/>
          <p:nvPr/>
        </p:nvSpPr>
        <p:spPr>
          <a:xfrm>
            <a:off x="4615712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632845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730454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835500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939098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4628309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786461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Wave 113"/>
          <p:cNvSpPr/>
          <p:nvPr/>
        </p:nvSpPr>
        <p:spPr>
          <a:xfrm>
            <a:off x="4808935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rapezoid 114"/>
          <p:cNvSpPr/>
          <p:nvPr/>
        </p:nvSpPr>
        <p:spPr>
          <a:xfrm>
            <a:off x="5145599" y="2030236"/>
            <a:ext cx="381000" cy="56445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62732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260341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365387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468985" y="1804458"/>
            <a:ext cx="45719" cy="225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>
            <a:off x="5158196" y="1648732"/>
            <a:ext cx="363867" cy="155726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316348" y="1566370"/>
            <a:ext cx="45719" cy="138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Wave 121"/>
          <p:cNvSpPr/>
          <p:nvPr/>
        </p:nvSpPr>
        <p:spPr>
          <a:xfrm>
            <a:off x="5338822" y="1566370"/>
            <a:ext cx="121351" cy="82362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/>
          <p:nvPr/>
        </p:nvSpPr>
        <p:spPr>
          <a:xfrm>
            <a:off x="5660587" y="203023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677720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775329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880375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983973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/>
        </p:nvSpPr>
        <p:spPr>
          <a:xfrm>
            <a:off x="5673184" y="164873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5831336" y="156637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Wave 129"/>
          <p:cNvSpPr/>
          <p:nvPr/>
        </p:nvSpPr>
        <p:spPr>
          <a:xfrm>
            <a:off x="5853810" y="156637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/>
          <p:nvPr/>
        </p:nvSpPr>
        <p:spPr>
          <a:xfrm>
            <a:off x="6222224" y="203023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239357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336966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442012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545610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/>
        </p:nvSpPr>
        <p:spPr>
          <a:xfrm>
            <a:off x="6234821" y="164873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392973" y="156637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Wave 137"/>
          <p:cNvSpPr/>
          <p:nvPr/>
        </p:nvSpPr>
        <p:spPr>
          <a:xfrm>
            <a:off x="6415447" y="156637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/>
          <p:nvPr/>
        </p:nvSpPr>
        <p:spPr>
          <a:xfrm>
            <a:off x="6742965" y="203023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6760098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857707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6962753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066351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/>
          <p:cNvSpPr/>
          <p:nvPr/>
        </p:nvSpPr>
        <p:spPr>
          <a:xfrm>
            <a:off x="6755562" y="164873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913714" y="156637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Wave 145"/>
          <p:cNvSpPr/>
          <p:nvPr/>
        </p:nvSpPr>
        <p:spPr>
          <a:xfrm>
            <a:off x="6936188" y="156637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/>
          <p:nvPr/>
        </p:nvSpPr>
        <p:spPr>
          <a:xfrm>
            <a:off x="7272852" y="203023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289985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387594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492640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596238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Isosceles Triangle 151"/>
          <p:cNvSpPr/>
          <p:nvPr/>
        </p:nvSpPr>
        <p:spPr>
          <a:xfrm>
            <a:off x="7285449" y="164873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443601" y="156637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Wave 153"/>
          <p:cNvSpPr/>
          <p:nvPr/>
        </p:nvSpPr>
        <p:spPr>
          <a:xfrm>
            <a:off x="7466075" y="156637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>
            <a:off x="7787840" y="203023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804973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902582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007628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111226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Isosceles Triangle 159"/>
          <p:cNvSpPr/>
          <p:nvPr/>
        </p:nvSpPr>
        <p:spPr>
          <a:xfrm>
            <a:off x="7800437" y="164873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958589" y="156637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Wave 161"/>
          <p:cNvSpPr/>
          <p:nvPr/>
        </p:nvSpPr>
        <p:spPr>
          <a:xfrm>
            <a:off x="7981063" y="156637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rapezoid 162"/>
          <p:cNvSpPr/>
          <p:nvPr/>
        </p:nvSpPr>
        <p:spPr>
          <a:xfrm>
            <a:off x="8349477" y="203023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8366610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8464219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8569265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672863" y="180445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Isosceles Triangle 167"/>
          <p:cNvSpPr/>
          <p:nvPr/>
        </p:nvSpPr>
        <p:spPr>
          <a:xfrm>
            <a:off x="8362074" y="164873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8520226" y="156637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Wave 169"/>
          <p:cNvSpPr/>
          <p:nvPr/>
        </p:nvSpPr>
        <p:spPr>
          <a:xfrm>
            <a:off x="8542700" y="156637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rapezoid 170"/>
          <p:cNvSpPr/>
          <p:nvPr/>
        </p:nvSpPr>
        <p:spPr>
          <a:xfrm>
            <a:off x="346517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6365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1259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56630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66990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Isosceles Triangle 175"/>
          <p:cNvSpPr/>
          <p:nvPr/>
        </p:nvSpPr>
        <p:spPr>
          <a:xfrm>
            <a:off x="359114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517266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Wave 177"/>
          <p:cNvSpPr/>
          <p:nvPr/>
        </p:nvSpPr>
        <p:spPr>
          <a:xfrm>
            <a:off x="539740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rapezoid 178"/>
          <p:cNvSpPr/>
          <p:nvPr/>
        </p:nvSpPr>
        <p:spPr>
          <a:xfrm>
            <a:off x="876404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893537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991146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1096192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19979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Isosceles Triangle 183"/>
          <p:cNvSpPr/>
          <p:nvPr/>
        </p:nvSpPr>
        <p:spPr>
          <a:xfrm>
            <a:off x="889001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1047153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Wave 185"/>
          <p:cNvSpPr/>
          <p:nvPr/>
        </p:nvSpPr>
        <p:spPr>
          <a:xfrm>
            <a:off x="1069627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rapezoid 186"/>
          <p:cNvSpPr/>
          <p:nvPr/>
        </p:nvSpPr>
        <p:spPr>
          <a:xfrm>
            <a:off x="1391392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40852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506134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61118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71477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Isosceles Triangle 191"/>
          <p:cNvSpPr/>
          <p:nvPr/>
        </p:nvSpPr>
        <p:spPr>
          <a:xfrm>
            <a:off x="1403989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562141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Wave 193"/>
          <p:cNvSpPr/>
          <p:nvPr/>
        </p:nvSpPr>
        <p:spPr>
          <a:xfrm>
            <a:off x="1584615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rapezoid 194"/>
          <p:cNvSpPr/>
          <p:nvPr/>
        </p:nvSpPr>
        <p:spPr>
          <a:xfrm>
            <a:off x="1953029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970162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2067771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172817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27641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Isosceles Triangle 199"/>
          <p:cNvSpPr/>
          <p:nvPr/>
        </p:nvSpPr>
        <p:spPr>
          <a:xfrm>
            <a:off x="1965626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123778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Wave 201"/>
          <p:cNvSpPr/>
          <p:nvPr/>
        </p:nvSpPr>
        <p:spPr>
          <a:xfrm>
            <a:off x="2146252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rapezoid 202"/>
          <p:cNvSpPr/>
          <p:nvPr/>
        </p:nvSpPr>
        <p:spPr>
          <a:xfrm>
            <a:off x="2473770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49090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588512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269355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797156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Isosceles Triangle 207"/>
          <p:cNvSpPr/>
          <p:nvPr/>
        </p:nvSpPr>
        <p:spPr>
          <a:xfrm>
            <a:off x="2486367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2644519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Wave 209"/>
          <p:cNvSpPr/>
          <p:nvPr/>
        </p:nvSpPr>
        <p:spPr>
          <a:xfrm>
            <a:off x="2666993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rapezoid 210"/>
          <p:cNvSpPr/>
          <p:nvPr/>
        </p:nvSpPr>
        <p:spPr>
          <a:xfrm>
            <a:off x="3003657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02079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118399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22344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332704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Isosceles Triangle 215"/>
          <p:cNvSpPr/>
          <p:nvPr/>
        </p:nvSpPr>
        <p:spPr>
          <a:xfrm>
            <a:off x="3016254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174406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Wave 217"/>
          <p:cNvSpPr/>
          <p:nvPr/>
        </p:nvSpPr>
        <p:spPr>
          <a:xfrm>
            <a:off x="3196880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rapezoid 218"/>
          <p:cNvSpPr/>
          <p:nvPr/>
        </p:nvSpPr>
        <p:spPr>
          <a:xfrm>
            <a:off x="3518645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353577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3633387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373843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842031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Isosceles Triangle 223"/>
          <p:cNvSpPr/>
          <p:nvPr/>
        </p:nvSpPr>
        <p:spPr>
          <a:xfrm>
            <a:off x="3531242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689394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Wave 225"/>
          <p:cNvSpPr/>
          <p:nvPr/>
        </p:nvSpPr>
        <p:spPr>
          <a:xfrm>
            <a:off x="3711868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rapezoid 226"/>
          <p:cNvSpPr/>
          <p:nvPr/>
        </p:nvSpPr>
        <p:spPr>
          <a:xfrm>
            <a:off x="4080282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409741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4195024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30007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40366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Isosceles Triangle 231"/>
          <p:cNvSpPr/>
          <p:nvPr/>
        </p:nvSpPr>
        <p:spPr>
          <a:xfrm>
            <a:off x="4092879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4251031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Wave 233"/>
          <p:cNvSpPr/>
          <p:nvPr/>
        </p:nvSpPr>
        <p:spPr>
          <a:xfrm>
            <a:off x="4273505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rapezoid 234"/>
          <p:cNvSpPr/>
          <p:nvPr/>
        </p:nvSpPr>
        <p:spPr>
          <a:xfrm>
            <a:off x="4606900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62403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721642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82668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4930286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4619497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777649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Wave 241"/>
          <p:cNvSpPr/>
          <p:nvPr/>
        </p:nvSpPr>
        <p:spPr>
          <a:xfrm>
            <a:off x="4800123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rapezoid 242"/>
          <p:cNvSpPr/>
          <p:nvPr/>
        </p:nvSpPr>
        <p:spPr>
          <a:xfrm>
            <a:off x="5136787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5392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251529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5657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46017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Isosceles Triangle 247"/>
          <p:cNvSpPr/>
          <p:nvPr/>
        </p:nvSpPr>
        <p:spPr>
          <a:xfrm>
            <a:off x="5149384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307536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Wave 249"/>
          <p:cNvSpPr/>
          <p:nvPr/>
        </p:nvSpPr>
        <p:spPr>
          <a:xfrm>
            <a:off x="5330010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rapezoid 250"/>
          <p:cNvSpPr/>
          <p:nvPr/>
        </p:nvSpPr>
        <p:spPr>
          <a:xfrm>
            <a:off x="5651775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566890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766517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87156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975161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Isosceles Triangle 255"/>
          <p:cNvSpPr/>
          <p:nvPr/>
        </p:nvSpPr>
        <p:spPr>
          <a:xfrm>
            <a:off x="5664372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822524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Wave 257"/>
          <p:cNvSpPr/>
          <p:nvPr/>
        </p:nvSpPr>
        <p:spPr>
          <a:xfrm>
            <a:off x="5844998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rapezoid 258"/>
          <p:cNvSpPr/>
          <p:nvPr/>
        </p:nvSpPr>
        <p:spPr>
          <a:xfrm>
            <a:off x="6213412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623054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6328154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643320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653679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Isosceles Triangle 263"/>
          <p:cNvSpPr/>
          <p:nvPr/>
        </p:nvSpPr>
        <p:spPr>
          <a:xfrm>
            <a:off x="6226009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384161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Wave 265"/>
          <p:cNvSpPr/>
          <p:nvPr/>
        </p:nvSpPr>
        <p:spPr>
          <a:xfrm>
            <a:off x="6406635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Trapezoid 266"/>
          <p:cNvSpPr/>
          <p:nvPr/>
        </p:nvSpPr>
        <p:spPr>
          <a:xfrm>
            <a:off x="6734153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6751286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6848895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6953941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7057539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Isosceles Triangle 271"/>
          <p:cNvSpPr/>
          <p:nvPr/>
        </p:nvSpPr>
        <p:spPr>
          <a:xfrm>
            <a:off x="6746750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6904902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Wave 273"/>
          <p:cNvSpPr/>
          <p:nvPr/>
        </p:nvSpPr>
        <p:spPr>
          <a:xfrm>
            <a:off x="6927376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rapezoid 274"/>
          <p:cNvSpPr/>
          <p:nvPr/>
        </p:nvSpPr>
        <p:spPr>
          <a:xfrm>
            <a:off x="7264040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728117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7378782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748382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7587426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Isosceles Triangle 279"/>
          <p:cNvSpPr/>
          <p:nvPr/>
        </p:nvSpPr>
        <p:spPr>
          <a:xfrm>
            <a:off x="7276637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7434789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Wave 281"/>
          <p:cNvSpPr/>
          <p:nvPr/>
        </p:nvSpPr>
        <p:spPr>
          <a:xfrm>
            <a:off x="7457263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rapezoid 282"/>
          <p:cNvSpPr/>
          <p:nvPr/>
        </p:nvSpPr>
        <p:spPr>
          <a:xfrm>
            <a:off x="7779028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7796161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7893770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998816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8102414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Isosceles Triangle 287"/>
          <p:cNvSpPr/>
          <p:nvPr/>
        </p:nvSpPr>
        <p:spPr>
          <a:xfrm>
            <a:off x="7791625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7949777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Wave 289"/>
          <p:cNvSpPr/>
          <p:nvPr/>
        </p:nvSpPr>
        <p:spPr>
          <a:xfrm>
            <a:off x="7972251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rapezoid 290"/>
          <p:cNvSpPr/>
          <p:nvPr/>
        </p:nvSpPr>
        <p:spPr>
          <a:xfrm>
            <a:off x="8340665" y="2669433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8357798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8455407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8560453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8664051" y="2443655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Isosceles Triangle 295"/>
          <p:cNvSpPr/>
          <p:nvPr/>
        </p:nvSpPr>
        <p:spPr>
          <a:xfrm>
            <a:off x="8353262" y="2287929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8511414" y="2205567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Wave 297"/>
          <p:cNvSpPr/>
          <p:nvPr/>
        </p:nvSpPr>
        <p:spPr>
          <a:xfrm>
            <a:off x="8533888" y="2205567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rapezoid 298"/>
          <p:cNvSpPr/>
          <p:nvPr/>
        </p:nvSpPr>
        <p:spPr>
          <a:xfrm>
            <a:off x="347890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36502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462632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56767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127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Isosceles Triangle 303"/>
          <p:cNvSpPr/>
          <p:nvPr/>
        </p:nvSpPr>
        <p:spPr>
          <a:xfrm>
            <a:off x="360487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518639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Wave 305"/>
          <p:cNvSpPr/>
          <p:nvPr/>
        </p:nvSpPr>
        <p:spPr>
          <a:xfrm>
            <a:off x="541113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rapezoid 306"/>
          <p:cNvSpPr/>
          <p:nvPr/>
        </p:nvSpPr>
        <p:spPr>
          <a:xfrm>
            <a:off x="877777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894910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992519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097565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120116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Isosceles Triangle 311"/>
          <p:cNvSpPr/>
          <p:nvPr/>
        </p:nvSpPr>
        <p:spPr>
          <a:xfrm>
            <a:off x="890374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1048526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Wave 313"/>
          <p:cNvSpPr/>
          <p:nvPr/>
        </p:nvSpPr>
        <p:spPr>
          <a:xfrm>
            <a:off x="1071000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rapezoid 314"/>
          <p:cNvSpPr/>
          <p:nvPr/>
        </p:nvSpPr>
        <p:spPr>
          <a:xfrm>
            <a:off x="1392765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140989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1507507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161255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171615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Isosceles Triangle 319"/>
          <p:cNvSpPr/>
          <p:nvPr/>
        </p:nvSpPr>
        <p:spPr>
          <a:xfrm>
            <a:off x="1405362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1563514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Wave 321"/>
          <p:cNvSpPr/>
          <p:nvPr/>
        </p:nvSpPr>
        <p:spPr>
          <a:xfrm>
            <a:off x="1585988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rapezoid 322"/>
          <p:cNvSpPr/>
          <p:nvPr/>
        </p:nvSpPr>
        <p:spPr>
          <a:xfrm>
            <a:off x="1954402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1971535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069144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2174190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227778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Isosceles Triangle 327"/>
          <p:cNvSpPr/>
          <p:nvPr/>
        </p:nvSpPr>
        <p:spPr>
          <a:xfrm>
            <a:off x="1966999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25151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Wave 329"/>
          <p:cNvSpPr/>
          <p:nvPr/>
        </p:nvSpPr>
        <p:spPr>
          <a:xfrm>
            <a:off x="2147625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rapezoid 330"/>
          <p:cNvSpPr/>
          <p:nvPr/>
        </p:nvSpPr>
        <p:spPr>
          <a:xfrm>
            <a:off x="2475143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249227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2589885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269493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2798529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Isosceles Triangle 335"/>
          <p:cNvSpPr/>
          <p:nvPr/>
        </p:nvSpPr>
        <p:spPr>
          <a:xfrm>
            <a:off x="2487740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2645892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Wave 337"/>
          <p:cNvSpPr/>
          <p:nvPr/>
        </p:nvSpPr>
        <p:spPr>
          <a:xfrm>
            <a:off x="2668366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rapezoid 338"/>
          <p:cNvSpPr/>
          <p:nvPr/>
        </p:nvSpPr>
        <p:spPr>
          <a:xfrm>
            <a:off x="3005030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302216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3119772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322481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332841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Isosceles Triangle 343"/>
          <p:cNvSpPr/>
          <p:nvPr/>
        </p:nvSpPr>
        <p:spPr>
          <a:xfrm>
            <a:off x="3017627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3175779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Wave 345"/>
          <p:cNvSpPr/>
          <p:nvPr/>
        </p:nvSpPr>
        <p:spPr>
          <a:xfrm>
            <a:off x="3198253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rapezoid 346"/>
          <p:cNvSpPr/>
          <p:nvPr/>
        </p:nvSpPr>
        <p:spPr>
          <a:xfrm>
            <a:off x="3520018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353715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3634760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373980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3843404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Isosceles Triangle 351"/>
          <p:cNvSpPr/>
          <p:nvPr/>
        </p:nvSpPr>
        <p:spPr>
          <a:xfrm>
            <a:off x="3532615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3690767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Wave 353"/>
          <p:cNvSpPr/>
          <p:nvPr/>
        </p:nvSpPr>
        <p:spPr>
          <a:xfrm>
            <a:off x="3713241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rapezoid 354"/>
          <p:cNvSpPr/>
          <p:nvPr/>
        </p:nvSpPr>
        <p:spPr>
          <a:xfrm>
            <a:off x="4081655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409878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4196397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430144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440504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Isosceles Triangle 359"/>
          <p:cNvSpPr/>
          <p:nvPr/>
        </p:nvSpPr>
        <p:spPr>
          <a:xfrm>
            <a:off x="4094252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4252404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Wave 361"/>
          <p:cNvSpPr/>
          <p:nvPr/>
        </p:nvSpPr>
        <p:spPr>
          <a:xfrm>
            <a:off x="4274878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rapezoid 362"/>
          <p:cNvSpPr/>
          <p:nvPr/>
        </p:nvSpPr>
        <p:spPr>
          <a:xfrm>
            <a:off x="4608273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462540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4723015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482806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4931659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Isosceles Triangle 367"/>
          <p:cNvSpPr/>
          <p:nvPr/>
        </p:nvSpPr>
        <p:spPr>
          <a:xfrm>
            <a:off x="4620870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4779022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Wave 369"/>
          <p:cNvSpPr/>
          <p:nvPr/>
        </p:nvSpPr>
        <p:spPr>
          <a:xfrm>
            <a:off x="4801496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rapezoid 370"/>
          <p:cNvSpPr/>
          <p:nvPr/>
        </p:nvSpPr>
        <p:spPr>
          <a:xfrm>
            <a:off x="5138160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515529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5252902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535794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546154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Isosceles Triangle 375"/>
          <p:cNvSpPr/>
          <p:nvPr/>
        </p:nvSpPr>
        <p:spPr>
          <a:xfrm>
            <a:off x="5150757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5308909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Wave 377"/>
          <p:cNvSpPr/>
          <p:nvPr/>
        </p:nvSpPr>
        <p:spPr>
          <a:xfrm>
            <a:off x="5331383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rapezoid 378"/>
          <p:cNvSpPr/>
          <p:nvPr/>
        </p:nvSpPr>
        <p:spPr>
          <a:xfrm>
            <a:off x="5653148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567028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5767890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587293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5976534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Isosceles Triangle 383"/>
          <p:cNvSpPr/>
          <p:nvPr/>
        </p:nvSpPr>
        <p:spPr>
          <a:xfrm>
            <a:off x="5665745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5823897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Wave 385"/>
          <p:cNvSpPr/>
          <p:nvPr/>
        </p:nvSpPr>
        <p:spPr>
          <a:xfrm>
            <a:off x="5846371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rapezoid 386"/>
          <p:cNvSpPr/>
          <p:nvPr/>
        </p:nvSpPr>
        <p:spPr>
          <a:xfrm>
            <a:off x="6214785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623191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6329527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643457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653817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Isosceles Triangle 391"/>
          <p:cNvSpPr/>
          <p:nvPr/>
        </p:nvSpPr>
        <p:spPr>
          <a:xfrm>
            <a:off x="6227382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6385534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Wave 393"/>
          <p:cNvSpPr/>
          <p:nvPr/>
        </p:nvSpPr>
        <p:spPr>
          <a:xfrm>
            <a:off x="6408008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rapezoid 394"/>
          <p:cNvSpPr/>
          <p:nvPr/>
        </p:nvSpPr>
        <p:spPr>
          <a:xfrm>
            <a:off x="6735526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6752659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6850268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6955314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7058912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Isosceles Triangle 399"/>
          <p:cNvSpPr/>
          <p:nvPr/>
        </p:nvSpPr>
        <p:spPr>
          <a:xfrm>
            <a:off x="6748123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6906275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Wave 401"/>
          <p:cNvSpPr/>
          <p:nvPr/>
        </p:nvSpPr>
        <p:spPr>
          <a:xfrm>
            <a:off x="6928749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Trapezoid 402"/>
          <p:cNvSpPr/>
          <p:nvPr/>
        </p:nvSpPr>
        <p:spPr>
          <a:xfrm>
            <a:off x="7265413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728254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7380155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748520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7588799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Isosceles Triangle 407"/>
          <p:cNvSpPr/>
          <p:nvPr/>
        </p:nvSpPr>
        <p:spPr>
          <a:xfrm>
            <a:off x="7278010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7436162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Wave 409"/>
          <p:cNvSpPr/>
          <p:nvPr/>
        </p:nvSpPr>
        <p:spPr>
          <a:xfrm>
            <a:off x="7458636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Trapezoid 410"/>
          <p:cNvSpPr/>
          <p:nvPr/>
        </p:nvSpPr>
        <p:spPr>
          <a:xfrm>
            <a:off x="7780401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7797534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7895143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8000189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8103787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Isosceles Triangle 415"/>
          <p:cNvSpPr/>
          <p:nvPr/>
        </p:nvSpPr>
        <p:spPr>
          <a:xfrm>
            <a:off x="7792998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7951150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Wave 417"/>
          <p:cNvSpPr/>
          <p:nvPr/>
        </p:nvSpPr>
        <p:spPr>
          <a:xfrm>
            <a:off x="7973624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Trapezoid 418"/>
          <p:cNvSpPr/>
          <p:nvPr/>
        </p:nvSpPr>
        <p:spPr>
          <a:xfrm>
            <a:off x="8342038" y="3341511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8359171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8456780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8561826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8665424" y="3115733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Isosceles Triangle 423"/>
          <p:cNvSpPr/>
          <p:nvPr/>
        </p:nvSpPr>
        <p:spPr>
          <a:xfrm>
            <a:off x="8354635" y="2960007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8512787" y="2877645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Wave 425"/>
          <p:cNvSpPr/>
          <p:nvPr/>
        </p:nvSpPr>
        <p:spPr>
          <a:xfrm>
            <a:off x="8535261" y="2877645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Trapezoid 426"/>
          <p:cNvSpPr/>
          <p:nvPr/>
        </p:nvSpPr>
        <p:spPr>
          <a:xfrm>
            <a:off x="364141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38127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478883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58392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68752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Isosceles Triangle 431"/>
          <p:cNvSpPr/>
          <p:nvPr/>
        </p:nvSpPr>
        <p:spPr>
          <a:xfrm>
            <a:off x="376738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534890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Wave 433"/>
          <p:cNvSpPr/>
          <p:nvPr/>
        </p:nvSpPr>
        <p:spPr>
          <a:xfrm>
            <a:off x="557364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Trapezoid 434"/>
          <p:cNvSpPr/>
          <p:nvPr/>
        </p:nvSpPr>
        <p:spPr>
          <a:xfrm>
            <a:off x="894028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911161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1008770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1113816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121741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Isosceles Triangle 439"/>
          <p:cNvSpPr/>
          <p:nvPr/>
        </p:nvSpPr>
        <p:spPr>
          <a:xfrm>
            <a:off x="906625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1064777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Wave 441"/>
          <p:cNvSpPr/>
          <p:nvPr/>
        </p:nvSpPr>
        <p:spPr>
          <a:xfrm>
            <a:off x="1087251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Trapezoid 442"/>
          <p:cNvSpPr/>
          <p:nvPr/>
        </p:nvSpPr>
        <p:spPr>
          <a:xfrm>
            <a:off x="1409016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142614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1523758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162880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173240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Isosceles Triangle 447"/>
          <p:cNvSpPr/>
          <p:nvPr/>
        </p:nvSpPr>
        <p:spPr>
          <a:xfrm>
            <a:off x="1421613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1579765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Wave 449"/>
          <p:cNvSpPr/>
          <p:nvPr/>
        </p:nvSpPr>
        <p:spPr>
          <a:xfrm>
            <a:off x="1602239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Trapezoid 450"/>
          <p:cNvSpPr/>
          <p:nvPr/>
        </p:nvSpPr>
        <p:spPr>
          <a:xfrm>
            <a:off x="1970653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1987786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2085395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2190441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229403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Isosceles Triangle 455"/>
          <p:cNvSpPr/>
          <p:nvPr/>
        </p:nvSpPr>
        <p:spPr>
          <a:xfrm>
            <a:off x="1983250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2141402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Wave 457"/>
          <p:cNvSpPr/>
          <p:nvPr/>
        </p:nvSpPr>
        <p:spPr>
          <a:xfrm>
            <a:off x="2163876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Trapezoid 458"/>
          <p:cNvSpPr/>
          <p:nvPr/>
        </p:nvSpPr>
        <p:spPr>
          <a:xfrm>
            <a:off x="2491394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250852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2606136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271118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2814780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Isosceles Triangle 463"/>
          <p:cNvSpPr/>
          <p:nvPr/>
        </p:nvSpPr>
        <p:spPr>
          <a:xfrm>
            <a:off x="2503991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2662143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Wave 465"/>
          <p:cNvSpPr/>
          <p:nvPr/>
        </p:nvSpPr>
        <p:spPr>
          <a:xfrm>
            <a:off x="2684617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Trapezoid 466"/>
          <p:cNvSpPr/>
          <p:nvPr/>
        </p:nvSpPr>
        <p:spPr>
          <a:xfrm>
            <a:off x="3021281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>
            <a:off x="303841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>
            <a:off x="3136023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/>
          <p:cNvSpPr/>
          <p:nvPr/>
        </p:nvSpPr>
        <p:spPr>
          <a:xfrm>
            <a:off x="324106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334466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Isosceles Triangle 471"/>
          <p:cNvSpPr/>
          <p:nvPr/>
        </p:nvSpPr>
        <p:spPr>
          <a:xfrm>
            <a:off x="3033878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3192030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Wave 473"/>
          <p:cNvSpPr/>
          <p:nvPr/>
        </p:nvSpPr>
        <p:spPr>
          <a:xfrm>
            <a:off x="3214504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Trapezoid 474"/>
          <p:cNvSpPr/>
          <p:nvPr/>
        </p:nvSpPr>
        <p:spPr>
          <a:xfrm>
            <a:off x="3536269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/>
          <p:cNvSpPr/>
          <p:nvPr/>
        </p:nvSpPr>
        <p:spPr>
          <a:xfrm>
            <a:off x="355340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/>
          <p:cNvSpPr/>
          <p:nvPr/>
        </p:nvSpPr>
        <p:spPr>
          <a:xfrm>
            <a:off x="3651011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/>
        </p:nvSpPr>
        <p:spPr>
          <a:xfrm>
            <a:off x="375605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/>
          <p:cNvSpPr/>
          <p:nvPr/>
        </p:nvSpPr>
        <p:spPr>
          <a:xfrm>
            <a:off x="3859655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Isosceles Triangle 479"/>
          <p:cNvSpPr/>
          <p:nvPr/>
        </p:nvSpPr>
        <p:spPr>
          <a:xfrm>
            <a:off x="3548866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/>
        </p:nvSpPr>
        <p:spPr>
          <a:xfrm>
            <a:off x="3707018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Wave 481"/>
          <p:cNvSpPr/>
          <p:nvPr/>
        </p:nvSpPr>
        <p:spPr>
          <a:xfrm>
            <a:off x="3729492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Trapezoid 482"/>
          <p:cNvSpPr/>
          <p:nvPr/>
        </p:nvSpPr>
        <p:spPr>
          <a:xfrm>
            <a:off x="4097906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/>
        </p:nvSpPr>
        <p:spPr>
          <a:xfrm>
            <a:off x="411503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/>
          <p:cNvSpPr/>
          <p:nvPr/>
        </p:nvSpPr>
        <p:spPr>
          <a:xfrm>
            <a:off x="4212648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/>
          <p:cNvSpPr/>
          <p:nvPr/>
        </p:nvSpPr>
        <p:spPr>
          <a:xfrm>
            <a:off x="431769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/>
        </p:nvSpPr>
        <p:spPr>
          <a:xfrm>
            <a:off x="442129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Isosceles Triangle 487"/>
          <p:cNvSpPr/>
          <p:nvPr/>
        </p:nvSpPr>
        <p:spPr>
          <a:xfrm>
            <a:off x="4110503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/>
          <p:cNvSpPr/>
          <p:nvPr/>
        </p:nvSpPr>
        <p:spPr>
          <a:xfrm>
            <a:off x="4268655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Wave 489"/>
          <p:cNvSpPr/>
          <p:nvPr/>
        </p:nvSpPr>
        <p:spPr>
          <a:xfrm>
            <a:off x="4291129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Trapezoid 490"/>
          <p:cNvSpPr/>
          <p:nvPr/>
        </p:nvSpPr>
        <p:spPr>
          <a:xfrm>
            <a:off x="4624524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/>
          <p:cNvSpPr/>
          <p:nvPr/>
        </p:nvSpPr>
        <p:spPr>
          <a:xfrm>
            <a:off x="464165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/>
        </p:nvSpPr>
        <p:spPr>
          <a:xfrm>
            <a:off x="4739266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/>
          <p:cNvSpPr/>
          <p:nvPr/>
        </p:nvSpPr>
        <p:spPr>
          <a:xfrm>
            <a:off x="484431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/>
          <p:nvPr/>
        </p:nvSpPr>
        <p:spPr>
          <a:xfrm>
            <a:off x="4947910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Isosceles Triangle 495"/>
          <p:cNvSpPr/>
          <p:nvPr/>
        </p:nvSpPr>
        <p:spPr>
          <a:xfrm>
            <a:off x="4637121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/>
          <p:nvPr/>
        </p:nvSpPr>
        <p:spPr>
          <a:xfrm>
            <a:off x="4795273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Wave 497"/>
          <p:cNvSpPr/>
          <p:nvPr/>
        </p:nvSpPr>
        <p:spPr>
          <a:xfrm>
            <a:off x="4817747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Trapezoid 498"/>
          <p:cNvSpPr/>
          <p:nvPr/>
        </p:nvSpPr>
        <p:spPr>
          <a:xfrm>
            <a:off x="5154411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/>
          <p:cNvSpPr/>
          <p:nvPr/>
        </p:nvSpPr>
        <p:spPr>
          <a:xfrm>
            <a:off x="517154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/>
          <p:cNvSpPr/>
          <p:nvPr/>
        </p:nvSpPr>
        <p:spPr>
          <a:xfrm>
            <a:off x="5269153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/>
        </p:nvSpPr>
        <p:spPr>
          <a:xfrm>
            <a:off x="537419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/>
          <p:cNvSpPr/>
          <p:nvPr/>
        </p:nvSpPr>
        <p:spPr>
          <a:xfrm>
            <a:off x="547779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Isosceles Triangle 503"/>
          <p:cNvSpPr/>
          <p:nvPr/>
        </p:nvSpPr>
        <p:spPr>
          <a:xfrm>
            <a:off x="5167008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/>
        </p:nvSpPr>
        <p:spPr>
          <a:xfrm>
            <a:off x="5325160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Wave 505"/>
          <p:cNvSpPr/>
          <p:nvPr/>
        </p:nvSpPr>
        <p:spPr>
          <a:xfrm>
            <a:off x="5347634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rapezoid 506"/>
          <p:cNvSpPr/>
          <p:nvPr/>
        </p:nvSpPr>
        <p:spPr>
          <a:xfrm>
            <a:off x="5669399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/>
        </p:nvSpPr>
        <p:spPr>
          <a:xfrm>
            <a:off x="568653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/>
          <p:cNvSpPr/>
          <p:nvPr/>
        </p:nvSpPr>
        <p:spPr>
          <a:xfrm>
            <a:off x="5784141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/>
          <p:cNvSpPr/>
          <p:nvPr/>
        </p:nvSpPr>
        <p:spPr>
          <a:xfrm>
            <a:off x="588918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/>
        </p:nvSpPr>
        <p:spPr>
          <a:xfrm>
            <a:off x="5992785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Isosceles Triangle 511"/>
          <p:cNvSpPr/>
          <p:nvPr/>
        </p:nvSpPr>
        <p:spPr>
          <a:xfrm>
            <a:off x="5681996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/>
          <p:cNvSpPr/>
          <p:nvPr/>
        </p:nvSpPr>
        <p:spPr>
          <a:xfrm>
            <a:off x="5840148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Wave 513"/>
          <p:cNvSpPr/>
          <p:nvPr/>
        </p:nvSpPr>
        <p:spPr>
          <a:xfrm>
            <a:off x="5862622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Trapezoid 514"/>
          <p:cNvSpPr/>
          <p:nvPr/>
        </p:nvSpPr>
        <p:spPr>
          <a:xfrm>
            <a:off x="6231036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Rectangle 515"/>
          <p:cNvSpPr/>
          <p:nvPr/>
        </p:nvSpPr>
        <p:spPr>
          <a:xfrm>
            <a:off x="624816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/>
        </p:nvSpPr>
        <p:spPr>
          <a:xfrm>
            <a:off x="6345778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Rectangle 517"/>
          <p:cNvSpPr/>
          <p:nvPr/>
        </p:nvSpPr>
        <p:spPr>
          <a:xfrm>
            <a:off x="645082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/>
          <p:cNvSpPr/>
          <p:nvPr/>
        </p:nvSpPr>
        <p:spPr>
          <a:xfrm>
            <a:off x="655442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Isosceles Triangle 519"/>
          <p:cNvSpPr/>
          <p:nvPr/>
        </p:nvSpPr>
        <p:spPr>
          <a:xfrm>
            <a:off x="6243633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6401785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Wave 521"/>
          <p:cNvSpPr/>
          <p:nvPr/>
        </p:nvSpPr>
        <p:spPr>
          <a:xfrm>
            <a:off x="6424259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Trapezoid 522"/>
          <p:cNvSpPr/>
          <p:nvPr/>
        </p:nvSpPr>
        <p:spPr>
          <a:xfrm>
            <a:off x="6751777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6768910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/>
          <p:cNvSpPr/>
          <p:nvPr/>
        </p:nvSpPr>
        <p:spPr>
          <a:xfrm>
            <a:off x="6866519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/>
        </p:nvSpPr>
        <p:spPr>
          <a:xfrm>
            <a:off x="6971565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Rectangle 526"/>
          <p:cNvSpPr/>
          <p:nvPr/>
        </p:nvSpPr>
        <p:spPr>
          <a:xfrm>
            <a:off x="7075163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Isosceles Triangle 527"/>
          <p:cNvSpPr/>
          <p:nvPr/>
        </p:nvSpPr>
        <p:spPr>
          <a:xfrm>
            <a:off x="6764374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6922526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Wave 529"/>
          <p:cNvSpPr/>
          <p:nvPr/>
        </p:nvSpPr>
        <p:spPr>
          <a:xfrm>
            <a:off x="6945000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Trapezoid 530"/>
          <p:cNvSpPr/>
          <p:nvPr/>
        </p:nvSpPr>
        <p:spPr>
          <a:xfrm>
            <a:off x="7281664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/>
        </p:nvSpPr>
        <p:spPr>
          <a:xfrm>
            <a:off x="729879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/>
          <p:cNvSpPr/>
          <p:nvPr/>
        </p:nvSpPr>
        <p:spPr>
          <a:xfrm>
            <a:off x="7396406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/>
          <p:cNvSpPr/>
          <p:nvPr/>
        </p:nvSpPr>
        <p:spPr>
          <a:xfrm>
            <a:off x="750145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/>
        </p:nvSpPr>
        <p:spPr>
          <a:xfrm>
            <a:off x="7605050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Isosceles Triangle 535"/>
          <p:cNvSpPr/>
          <p:nvPr/>
        </p:nvSpPr>
        <p:spPr>
          <a:xfrm>
            <a:off x="7294261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/>
          <p:cNvSpPr/>
          <p:nvPr/>
        </p:nvSpPr>
        <p:spPr>
          <a:xfrm>
            <a:off x="7452413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Wave 537"/>
          <p:cNvSpPr/>
          <p:nvPr/>
        </p:nvSpPr>
        <p:spPr>
          <a:xfrm>
            <a:off x="7474887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Trapezoid 538"/>
          <p:cNvSpPr/>
          <p:nvPr/>
        </p:nvSpPr>
        <p:spPr>
          <a:xfrm>
            <a:off x="7796652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/>
          <p:cNvSpPr/>
          <p:nvPr/>
        </p:nvSpPr>
        <p:spPr>
          <a:xfrm>
            <a:off x="7813785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/>
        </p:nvSpPr>
        <p:spPr>
          <a:xfrm>
            <a:off x="7911394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/>
          <p:cNvSpPr/>
          <p:nvPr/>
        </p:nvSpPr>
        <p:spPr>
          <a:xfrm>
            <a:off x="8016440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/>
          <p:cNvSpPr/>
          <p:nvPr/>
        </p:nvSpPr>
        <p:spPr>
          <a:xfrm>
            <a:off x="8120038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Isosceles Triangle 543"/>
          <p:cNvSpPr/>
          <p:nvPr/>
        </p:nvSpPr>
        <p:spPr>
          <a:xfrm>
            <a:off x="7809249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/>
          <p:cNvSpPr/>
          <p:nvPr/>
        </p:nvSpPr>
        <p:spPr>
          <a:xfrm>
            <a:off x="7967401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Wave 545"/>
          <p:cNvSpPr/>
          <p:nvPr/>
        </p:nvSpPr>
        <p:spPr>
          <a:xfrm>
            <a:off x="7989875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Trapezoid 546"/>
          <p:cNvSpPr/>
          <p:nvPr/>
        </p:nvSpPr>
        <p:spPr>
          <a:xfrm>
            <a:off x="8358289" y="4048405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/>
          <p:cNvSpPr/>
          <p:nvPr/>
        </p:nvSpPr>
        <p:spPr>
          <a:xfrm>
            <a:off x="8375422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/>
          <p:cNvSpPr/>
          <p:nvPr/>
        </p:nvSpPr>
        <p:spPr>
          <a:xfrm>
            <a:off x="8473031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>
            <a:off x="8578077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/>
          <p:cNvSpPr/>
          <p:nvPr/>
        </p:nvSpPr>
        <p:spPr>
          <a:xfrm>
            <a:off x="8681675" y="3822627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Isosceles Triangle 551"/>
          <p:cNvSpPr/>
          <p:nvPr/>
        </p:nvSpPr>
        <p:spPr>
          <a:xfrm>
            <a:off x="8370886" y="3666901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/>
        </p:nvSpPr>
        <p:spPr>
          <a:xfrm>
            <a:off x="8529038" y="3584539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Wave 553"/>
          <p:cNvSpPr/>
          <p:nvPr/>
        </p:nvSpPr>
        <p:spPr>
          <a:xfrm>
            <a:off x="8551512" y="3584539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Trapezoid 554"/>
          <p:cNvSpPr/>
          <p:nvPr/>
        </p:nvSpPr>
        <p:spPr>
          <a:xfrm>
            <a:off x="355329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/>
        </p:nvSpPr>
        <p:spPr>
          <a:xfrm>
            <a:off x="37246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/>
          <p:cNvSpPr/>
          <p:nvPr/>
        </p:nvSpPr>
        <p:spPr>
          <a:xfrm>
            <a:off x="470071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/>
          <p:cNvSpPr/>
          <p:nvPr/>
        </p:nvSpPr>
        <p:spPr>
          <a:xfrm>
            <a:off x="57511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/>
        </p:nvSpPr>
        <p:spPr>
          <a:xfrm>
            <a:off x="67871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Isosceles Triangle 559"/>
          <p:cNvSpPr/>
          <p:nvPr/>
        </p:nvSpPr>
        <p:spPr>
          <a:xfrm>
            <a:off x="367926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Rectangle 560"/>
          <p:cNvSpPr/>
          <p:nvPr/>
        </p:nvSpPr>
        <p:spPr>
          <a:xfrm>
            <a:off x="526078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Wave 561"/>
          <p:cNvSpPr/>
          <p:nvPr/>
        </p:nvSpPr>
        <p:spPr>
          <a:xfrm>
            <a:off x="548552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Trapezoid 562"/>
          <p:cNvSpPr/>
          <p:nvPr/>
        </p:nvSpPr>
        <p:spPr>
          <a:xfrm>
            <a:off x="885216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/>
          <p:cNvSpPr/>
          <p:nvPr/>
        </p:nvSpPr>
        <p:spPr>
          <a:xfrm>
            <a:off x="902349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/>
        </p:nvSpPr>
        <p:spPr>
          <a:xfrm>
            <a:off x="999958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Rectangle 565"/>
          <p:cNvSpPr/>
          <p:nvPr/>
        </p:nvSpPr>
        <p:spPr>
          <a:xfrm>
            <a:off x="1105004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/>
          <p:cNvSpPr/>
          <p:nvPr/>
        </p:nvSpPr>
        <p:spPr>
          <a:xfrm>
            <a:off x="120860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Isosceles Triangle 567"/>
          <p:cNvSpPr/>
          <p:nvPr/>
        </p:nvSpPr>
        <p:spPr>
          <a:xfrm>
            <a:off x="897813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/>
          <p:cNvSpPr/>
          <p:nvPr/>
        </p:nvSpPr>
        <p:spPr>
          <a:xfrm>
            <a:off x="1055965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Wave 569"/>
          <p:cNvSpPr/>
          <p:nvPr/>
        </p:nvSpPr>
        <p:spPr>
          <a:xfrm>
            <a:off x="1078439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Trapezoid 570"/>
          <p:cNvSpPr/>
          <p:nvPr/>
        </p:nvSpPr>
        <p:spPr>
          <a:xfrm>
            <a:off x="1400204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/>
          <p:cNvSpPr/>
          <p:nvPr/>
        </p:nvSpPr>
        <p:spPr>
          <a:xfrm>
            <a:off x="141733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Rectangle 572"/>
          <p:cNvSpPr/>
          <p:nvPr/>
        </p:nvSpPr>
        <p:spPr>
          <a:xfrm>
            <a:off x="1514946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/>
        </p:nvSpPr>
        <p:spPr>
          <a:xfrm>
            <a:off x="161999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/>
          <p:cNvSpPr/>
          <p:nvPr/>
        </p:nvSpPr>
        <p:spPr>
          <a:xfrm>
            <a:off x="172359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Isosceles Triangle 575"/>
          <p:cNvSpPr/>
          <p:nvPr/>
        </p:nvSpPr>
        <p:spPr>
          <a:xfrm>
            <a:off x="1412801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/>
        </p:nvSpPr>
        <p:spPr>
          <a:xfrm>
            <a:off x="1570953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Wave 577"/>
          <p:cNvSpPr/>
          <p:nvPr/>
        </p:nvSpPr>
        <p:spPr>
          <a:xfrm>
            <a:off x="1593427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Trapezoid 578"/>
          <p:cNvSpPr/>
          <p:nvPr/>
        </p:nvSpPr>
        <p:spPr>
          <a:xfrm>
            <a:off x="1961841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/>
        </p:nvSpPr>
        <p:spPr>
          <a:xfrm>
            <a:off x="1978974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/>
          <p:cNvSpPr/>
          <p:nvPr/>
        </p:nvSpPr>
        <p:spPr>
          <a:xfrm>
            <a:off x="2076583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Rectangle 581"/>
          <p:cNvSpPr/>
          <p:nvPr/>
        </p:nvSpPr>
        <p:spPr>
          <a:xfrm>
            <a:off x="2181629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/>
        </p:nvSpPr>
        <p:spPr>
          <a:xfrm>
            <a:off x="228522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Isosceles Triangle 583"/>
          <p:cNvSpPr/>
          <p:nvPr/>
        </p:nvSpPr>
        <p:spPr>
          <a:xfrm>
            <a:off x="1974438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Rectangle 584"/>
          <p:cNvSpPr/>
          <p:nvPr/>
        </p:nvSpPr>
        <p:spPr>
          <a:xfrm>
            <a:off x="2132590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Wave 585"/>
          <p:cNvSpPr/>
          <p:nvPr/>
        </p:nvSpPr>
        <p:spPr>
          <a:xfrm>
            <a:off x="2155064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Trapezoid 586"/>
          <p:cNvSpPr/>
          <p:nvPr/>
        </p:nvSpPr>
        <p:spPr>
          <a:xfrm>
            <a:off x="2482582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/>
          <p:cNvSpPr/>
          <p:nvPr/>
        </p:nvSpPr>
        <p:spPr>
          <a:xfrm>
            <a:off x="249971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/>
        </p:nvSpPr>
        <p:spPr>
          <a:xfrm>
            <a:off x="2597324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/>
          <p:cNvSpPr/>
          <p:nvPr/>
        </p:nvSpPr>
        <p:spPr>
          <a:xfrm>
            <a:off x="270237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/>
          <p:cNvSpPr/>
          <p:nvPr/>
        </p:nvSpPr>
        <p:spPr>
          <a:xfrm>
            <a:off x="2805968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Isosceles Triangle 591"/>
          <p:cNvSpPr/>
          <p:nvPr/>
        </p:nvSpPr>
        <p:spPr>
          <a:xfrm>
            <a:off x="2495179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/>
          <p:cNvSpPr/>
          <p:nvPr/>
        </p:nvSpPr>
        <p:spPr>
          <a:xfrm>
            <a:off x="2653331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Wave 593"/>
          <p:cNvSpPr/>
          <p:nvPr/>
        </p:nvSpPr>
        <p:spPr>
          <a:xfrm>
            <a:off x="2675805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Trapezoid 594"/>
          <p:cNvSpPr/>
          <p:nvPr/>
        </p:nvSpPr>
        <p:spPr>
          <a:xfrm>
            <a:off x="3012469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/>
          <p:cNvSpPr/>
          <p:nvPr/>
        </p:nvSpPr>
        <p:spPr>
          <a:xfrm>
            <a:off x="302960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/>
          <p:cNvSpPr/>
          <p:nvPr/>
        </p:nvSpPr>
        <p:spPr>
          <a:xfrm>
            <a:off x="3127211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/>
        </p:nvSpPr>
        <p:spPr>
          <a:xfrm>
            <a:off x="323225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/>
          <p:cNvSpPr/>
          <p:nvPr/>
        </p:nvSpPr>
        <p:spPr>
          <a:xfrm>
            <a:off x="333585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Isosceles Triangle 599"/>
          <p:cNvSpPr/>
          <p:nvPr/>
        </p:nvSpPr>
        <p:spPr>
          <a:xfrm>
            <a:off x="3025066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/>
        </p:nvSpPr>
        <p:spPr>
          <a:xfrm>
            <a:off x="3183218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Wave 601"/>
          <p:cNvSpPr/>
          <p:nvPr/>
        </p:nvSpPr>
        <p:spPr>
          <a:xfrm>
            <a:off x="3205692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Trapezoid 602"/>
          <p:cNvSpPr/>
          <p:nvPr/>
        </p:nvSpPr>
        <p:spPr>
          <a:xfrm>
            <a:off x="3527457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/>
        </p:nvSpPr>
        <p:spPr>
          <a:xfrm>
            <a:off x="354459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/>
          <p:cNvSpPr/>
          <p:nvPr/>
        </p:nvSpPr>
        <p:spPr>
          <a:xfrm>
            <a:off x="3642199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/>
          <p:cNvSpPr/>
          <p:nvPr/>
        </p:nvSpPr>
        <p:spPr>
          <a:xfrm>
            <a:off x="374724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/>
        </p:nvSpPr>
        <p:spPr>
          <a:xfrm>
            <a:off x="3850843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Isosceles Triangle 607"/>
          <p:cNvSpPr/>
          <p:nvPr/>
        </p:nvSpPr>
        <p:spPr>
          <a:xfrm>
            <a:off x="3540054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/>
          <p:cNvSpPr/>
          <p:nvPr/>
        </p:nvSpPr>
        <p:spPr>
          <a:xfrm>
            <a:off x="3698206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Wave 609"/>
          <p:cNvSpPr/>
          <p:nvPr/>
        </p:nvSpPr>
        <p:spPr>
          <a:xfrm>
            <a:off x="3720680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Trapezoid 610"/>
          <p:cNvSpPr/>
          <p:nvPr/>
        </p:nvSpPr>
        <p:spPr>
          <a:xfrm>
            <a:off x="4089094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/>
          <p:cNvSpPr/>
          <p:nvPr/>
        </p:nvSpPr>
        <p:spPr>
          <a:xfrm>
            <a:off x="410622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/>
        </p:nvSpPr>
        <p:spPr>
          <a:xfrm>
            <a:off x="4203836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/>
          <p:cNvSpPr/>
          <p:nvPr/>
        </p:nvSpPr>
        <p:spPr>
          <a:xfrm>
            <a:off x="430888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/>
          <p:cNvSpPr/>
          <p:nvPr/>
        </p:nvSpPr>
        <p:spPr>
          <a:xfrm>
            <a:off x="441248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Isosceles Triangle 615"/>
          <p:cNvSpPr/>
          <p:nvPr/>
        </p:nvSpPr>
        <p:spPr>
          <a:xfrm>
            <a:off x="4101691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/>
          <p:cNvSpPr/>
          <p:nvPr/>
        </p:nvSpPr>
        <p:spPr>
          <a:xfrm>
            <a:off x="4259843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Wave 617"/>
          <p:cNvSpPr/>
          <p:nvPr/>
        </p:nvSpPr>
        <p:spPr>
          <a:xfrm>
            <a:off x="4282317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Trapezoid 618"/>
          <p:cNvSpPr/>
          <p:nvPr/>
        </p:nvSpPr>
        <p:spPr>
          <a:xfrm>
            <a:off x="4615712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/>
          <p:cNvSpPr/>
          <p:nvPr/>
        </p:nvSpPr>
        <p:spPr>
          <a:xfrm>
            <a:off x="463284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Rectangle 620"/>
          <p:cNvSpPr/>
          <p:nvPr/>
        </p:nvSpPr>
        <p:spPr>
          <a:xfrm>
            <a:off x="4730454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/>
        </p:nvSpPr>
        <p:spPr>
          <a:xfrm>
            <a:off x="483550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/>
          <p:cNvSpPr/>
          <p:nvPr/>
        </p:nvSpPr>
        <p:spPr>
          <a:xfrm>
            <a:off x="4939098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Isosceles Triangle 623"/>
          <p:cNvSpPr/>
          <p:nvPr/>
        </p:nvSpPr>
        <p:spPr>
          <a:xfrm>
            <a:off x="4628309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/>
        </p:nvSpPr>
        <p:spPr>
          <a:xfrm>
            <a:off x="4786461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Wave 625"/>
          <p:cNvSpPr/>
          <p:nvPr/>
        </p:nvSpPr>
        <p:spPr>
          <a:xfrm>
            <a:off x="4808935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Trapezoid 626"/>
          <p:cNvSpPr/>
          <p:nvPr/>
        </p:nvSpPr>
        <p:spPr>
          <a:xfrm>
            <a:off x="5145599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/>
        </p:nvSpPr>
        <p:spPr>
          <a:xfrm>
            <a:off x="516273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/>
          <p:cNvSpPr/>
          <p:nvPr/>
        </p:nvSpPr>
        <p:spPr>
          <a:xfrm>
            <a:off x="5260341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ectangle 629"/>
          <p:cNvSpPr/>
          <p:nvPr/>
        </p:nvSpPr>
        <p:spPr>
          <a:xfrm>
            <a:off x="536538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/>
        </p:nvSpPr>
        <p:spPr>
          <a:xfrm>
            <a:off x="546898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Isosceles Triangle 631"/>
          <p:cNvSpPr/>
          <p:nvPr/>
        </p:nvSpPr>
        <p:spPr>
          <a:xfrm>
            <a:off x="5158196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Rectangle 632"/>
          <p:cNvSpPr/>
          <p:nvPr/>
        </p:nvSpPr>
        <p:spPr>
          <a:xfrm>
            <a:off x="5316348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Wave 633"/>
          <p:cNvSpPr/>
          <p:nvPr/>
        </p:nvSpPr>
        <p:spPr>
          <a:xfrm>
            <a:off x="5338822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Trapezoid 634"/>
          <p:cNvSpPr/>
          <p:nvPr/>
        </p:nvSpPr>
        <p:spPr>
          <a:xfrm>
            <a:off x="5660587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Rectangle 635"/>
          <p:cNvSpPr/>
          <p:nvPr/>
        </p:nvSpPr>
        <p:spPr>
          <a:xfrm>
            <a:off x="567772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/>
        </p:nvSpPr>
        <p:spPr>
          <a:xfrm>
            <a:off x="5775329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ectangle 637"/>
          <p:cNvSpPr/>
          <p:nvPr/>
        </p:nvSpPr>
        <p:spPr>
          <a:xfrm>
            <a:off x="588037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ectangle 638"/>
          <p:cNvSpPr/>
          <p:nvPr/>
        </p:nvSpPr>
        <p:spPr>
          <a:xfrm>
            <a:off x="5983973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Isosceles Triangle 639"/>
          <p:cNvSpPr/>
          <p:nvPr/>
        </p:nvSpPr>
        <p:spPr>
          <a:xfrm>
            <a:off x="5673184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/>
          <p:cNvSpPr/>
          <p:nvPr/>
        </p:nvSpPr>
        <p:spPr>
          <a:xfrm>
            <a:off x="5831336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Wave 641"/>
          <p:cNvSpPr/>
          <p:nvPr/>
        </p:nvSpPr>
        <p:spPr>
          <a:xfrm>
            <a:off x="5853810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Trapezoid 642"/>
          <p:cNvSpPr/>
          <p:nvPr/>
        </p:nvSpPr>
        <p:spPr>
          <a:xfrm>
            <a:off x="6222224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/>
          <p:cNvSpPr/>
          <p:nvPr/>
        </p:nvSpPr>
        <p:spPr>
          <a:xfrm>
            <a:off x="623935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/>
          <p:cNvSpPr/>
          <p:nvPr/>
        </p:nvSpPr>
        <p:spPr>
          <a:xfrm>
            <a:off x="6336966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/>
        </p:nvSpPr>
        <p:spPr>
          <a:xfrm>
            <a:off x="644201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Rectangle 646"/>
          <p:cNvSpPr/>
          <p:nvPr/>
        </p:nvSpPr>
        <p:spPr>
          <a:xfrm>
            <a:off x="654561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Isosceles Triangle 647"/>
          <p:cNvSpPr/>
          <p:nvPr/>
        </p:nvSpPr>
        <p:spPr>
          <a:xfrm>
            <a:off x="6234821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/>
        </p:nvSpPr>
        <p:spPr>
          <a:xfrm>
            <a:off x="6392973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Wave 649"/>
          <p:cNvSpPr/>
          <p:nvPr/>
        </p:nvSpPr>
        <p:spPr>
          <a:xfrm>
            <a:off x="6415447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Trapezoid 650"/>
          <p:cNvSpPr/>
          <p:nvPr/>
        </p:nvSpPr>
        <p:spPr>
          <a:xfrm>
            <a:off x="6742965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/>
        </p:nvSpPr>
        <p:spPr>
          <a:xfrm>
            <a:off x="6760098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Rectangle 652"/>
          <p:cNvSpPr/>
          <p:nvPr/>
        </p:nvSpPr>
        <p:spPr>
          <a:xfrm>
            <a:off x="6857707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/>
          <p:cNvSpPr/>
          <p:nvPr/>
        </p:nvSpPr>
        <p:spPr>
          <a:xfrm>
            <a:off x="6962753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/>
        </p:nvSpPr>
        <p:spPr>
          <a:xfrm>
            <a:off x="7066351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Isosceles Triangle 655"/>
          <p:cNvSpPr/>
          <p:nvPr/>
        </p:nvSpPr>
        <p:spPr>
          <a:xfrm>
            <a:off x="6755562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Rectangle 656"/>
          <p:cNvSpPr/>
          <p:nvPr/>
        </p:nvSpPr>
        <p:spPr>
          <a:xfrm>
            <a:off x="6913714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Wave 657"/>
          <p:cNvSpPr/>
          <p:nvPr/>
        </p:nvSpPr>
        <p:spPr>
          <a:xfrm>
            <a:off x="6936188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Trapezoid 658"/>
          <p:cNvSpPr/>
          <p:nvPr/>
        </p:nvSpPr>
        <p:spPr>
          <a:xfrm>
            <a:off x="7272852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Rectangle 659"/>
          <p:cNvSpPr/>
          <p:nvPr/>
        </p:nvSpPr>
        <p:spPr>
          <a:xfrm>
            <a:off x="728998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/>
        </p:nvSpPr>
        <p:spPr>
          <a:xfrm>
            <a:off x="7387594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Rectangle 661"/>
          <p:cNvSpPr/>
          <p:nvPr/>
        </p:nvSpPr>
        <p:spPr>
          <a:xfrm>
            <a:off x="749264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ectangle 662"/>
          <p:cNvSpPr/>
          <p:nvPr/>
        </p:nvSpPr>
        <p:spPr>
          <a:xfrm>
            <a:off x="7596238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Isosceles Triangle 663"/>
          <p:cNvSpPr/>
          <p:nvPr/>
        </p:nvSpPr>
        <p:spPr>
          <a:xfrm>
            <a:off x="7285449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Rectangle 664"/>
          <p:cNvSpPr/>
          <p:nvPr/>
        </p:nvSpPr>
        <p:spPr>
          <a:xfrm>
            <a:off x="7443601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Wave 665"/>
          <p:cNvSpPr/>
          <p:nvPr/>
        </p:nvSpPr>
        <p:spPr>
          <a:xfrm>
            <a:off x="7466075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Trapezoid 666"/>
          <p:cNvSpPr/>
          <p:nvPr/>
        </p:nvSpPr>
        <p:spPr>
          <a:xfrm>
            <a:off x="7787840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/>
          <p:cNvSpPr/>
          <p:nvPr/>
        </p:nvSpPr>
        <p:spPr>
          <a:xfrm>
            <a:off x="7804973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/>
          <p:cNvSpPr/>
          <p:nvPr/>
        </p:nvSpPr>
        <p:spPr>
          <a:xfrm>
            <a:off x="7902582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/>
        </p:nvSpPr>
        <p:spPr>
          <a:xfrm>
            <a:off x="8007628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/>
          <p:cNvSpPr/>
          <p:nvPr/>
        </p:nvSpPr>
        <p:spPr>
          <a:xfrm>
            <a:off x="8111226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Isosceles Triangle 671"/>
          <p:cNvSpPr/>
          <p:nvPr/>
        </p:nvSpPr>
        <p:spPr>
          <a:xfrm>
            <a:off x="7800437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/>
        </p:nvSpPr>
        <p:spPr>
          <a:xfrm>
            <a:off x="7958589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Wave 673"/>
          <p:cNvSpPr/>
          <p:nvPr/>
        </p:nvSpPr>
        <p:spPr>
          <a:xfrm>
            <a:off x="7981063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Trapezoid 674"/>
          <p:cNvSpPr/>
          <p:nvPr/>
        </p:nvSpPr>
        <p:spPr>
          <a:xfrm>
            <a:off x="8349477" y="4687602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/>
        </p:nvSpPr>
        <p:spPr>
          <a:xfrm>
            <a:off x="8366610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/>
          <p:cNvSpPr/>
          <p:nvPr/>
        </p:nvSpPr>
        <p:spPr>
          <a:xfrm>
            <a:off x="8464219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/>
          <p:cNvSpPr/>
          <p:nvPr/>
        </p:nvSpPr>
        <p:spPr>
          <a:xfrm>
            <a:off x="8569265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8672863" y="4461824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Isosceles Triangle 679"/>
          <p:cNvSpPr/>
          <p:nvPr/>
        </p:nvSpPr>
        <p:spPr>
          <a:xfrm>
            <a:off x="8362074" y="4306098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/>
          <p:cNvSpPr/>
          <p:nvPr/>
        </p:nvSpPr>
        <p:spPr>
          <a:xfrm>
            <a:off x="8520226" y="4223736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Wave 681"/>
          <p:cNvSpPr/>
          <p:nvPr/>
        </p:nvSpPr>
        <p:spPr>
          <a:xfrm>
            <a:off x="8542700" y="4223736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Trapezoid 682"/>
          <p:cNvSpPr/>
          <p:nvPr/>
        </p:nvSpPr>
        <p:spPr>
          <a:xfrm>
            <a:off x="356702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/>
          <p:cNvSpPr/>
          <p:nvPr/>
        </p:nvSpPr>
        <p:spPr>
          <a:xfrm>
            <a:off x="37383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/>
        </p:nvSpPr>
        <p:spPr>
          <a:xfrm>
            <a:off x="471444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/>
          <p:cNvSpPr/>
          <p:nvPr/>
        </p:nvSpPr>
        <p:spPr>
          <a:xfrm>
            <a:off x="57649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/>
          <p:cNvSpPr/>
          <p:nvPr/>
        </p:nvSpPr>
        <p:spPr>
          <a:xfrm>
            <a:off x="68008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Isosceles Triangle 687"/>
          <p:cNvSpPr/>
          <p:nvPr/>
        </p:nvSpPr>
        <p:spPr>
          <a:xfrm>
            <a:off x="369299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/>
          <p:cNvSpPr/>
          <p:nvPr/>
        </p:nvSpPr>
        <p:spPr>
          <a:xfrm>
            <a:off x="527451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Wave 689"/>
          <p:cNvSpPr/>
          <p:nvPr/>
        </p:nvSpPr>
        <p:spPr>
          <a:xfrm>
            <a:off x="549925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Trapezoid 690"/>
          <p:cNvSpPr/>
          <p:nvPr/>
        </p:nvSpPr>
        <p:spPr>
          <a:xfrm>
            <a:off x="886589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>
            <a:off x="903722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/>
          <p:cNvSpPr/>
          <p:nvPr/>
        </p:nvSpPr>
        <p:spPr>
          <a:xfrm>
            <a:off x="1001331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>
            <a:off x="1106377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120997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Isosceles Triangle 695"/>
          <p:cNvSpPr/>
          <p:nvPr/>
        </p:nvSpPr>
        <p:spPr>
          <a:xfrm>
            <a:off x="899186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/>
        </p:nvSpPr>
        <p:spPr>
          <a:xfrm>
            <a:off x="1057338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Wave 697"/>
          <p:cNvSpPr/>
          <p:nvPr/>
        </p:nvSpPr>
        <p:spPr>
          <a:xfrm>
            <a:off x="1079812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Trapezoid 698"/>
          <p:cNvSpPr/>
          <p:nvPr/>
        </p:nvSpPr>
        <p:spPr>
          <a:xfrm>
            <a:off x="1401577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/>
        </p:nvSpPr>
        <p:spPr>
          <a:xfrm>
            <a:off x="141871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/>
          <p:cNvSpPr/>
          <p:nvPr/>
        </p:nvSpPr>
        <p:spPr>
          <a:xfrm>
            <a:off x="1516319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Rectangle 701"/>
          <p:cNvSpPr/>
          <p:nvPr/>
        </p:nvSpPr>
        <p:spPr>
          <a:xfrm>
            <a:off x="162136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/>
        </p:nvSpPr>
        <p:spPr>
          <a:xfrm>
            <a:off x="172496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Isosceles Triangle 703"/>
          <p:cNvSpPr/>
          <p:nvPr/>
        </p:nvSpPr>
        <p:spPr>
          <a:xfrm>
            <a:off x="1414174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/>
        </p:nvSpPr>
        <p:spPr>
          <a:xfrm>
            <a:off x="1572326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Wave 705"/>
          <p:cNvSpPr/>
          <p:nvPr/>
        </p:nvSpPr>
        <p:spPr>
          <a:xfrm>
            <a:off x="1594800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Trapezoid 706"/>
          <p:cNvSpPr/>
          <p:nvPr/>
        </p:nvSpPr>
        <p:spPr>
          <a:xfrm>
            <a:off x="1963214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Rectangle 707"/>
          <p:cNvSpPr/>
          <p:nvPr/>
        </p:nvSpPr>
        <p:spPr>
          <a:xfrm>
            <a:off x="1980347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/>
        </p:nvSpPr>
        <p:spPr>
          <a:xfrm>
            <a:off x="2077956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/>
          <p:cNvSpPr/>
          <p:nvPr/>
        </p:nvSpPr>
        <p:spPr>
          <a:xfrm>
            <a:off x="2183002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Rectangle 710"/>
          <p:cNvSpPr/>
          <p:nvPr/>
        </p:nvSpPr>
        <p:spPr>
          <a:xfrm>
            <a:off x="228660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Isosceles Triangle 711"/>
          <p:cNvSpPr/>
          <p:nvPr/>
        </p:nvSpPr>
        <p:spPr>
          <a:xfrm>
            <a:off x="1975811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/>
          <p:cNvSpPr/>
          <p:nvPr/>
        </p:nvSpPr>
        <p:spPr>
          <a:xfrm>
            <a:off x="2133963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Wave 713"/>
          <p:cNvSpPr/>
          <p:nvPr/>
        </p:nvSpPr>
        <p:spPr>
          <a:xfrm>
            <a:off x="2156437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Trapezoid 714"/>
          <p:cNvSpPr/>
          <p:nvPr/>
        </p:nvSpPr>
        <p:spPr>
          <a:xfrm>
            <a:off x="2483955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>
            <a:off x="250108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Rectangle 716"/>
          <p:cNvSpPr/>
          <p:nvPr/>
        </p:nvSpPr>
        <p:spPr>
          <a:xfrm>
            <a:off x="2598697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270374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Rectangle 718"/>
          <p:cNvSpPr/>
          <p:nvPr/>
        </p:nvSpPr>
        <p:spPr>
          <a:xfrm>
            <a:off x="2807341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Isosceles Triangle 719"/>
          <p:cNvSpPr/>
          <p:nvPr/>
        </p:nvSpPr>
        <p:spPr>
          <a:xfrm>
            <a:off x="2496552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/>
        </p:nvSpPr>
        <p:spPr>
          <a:xfrm>
            <a:off x="2654704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Wave 721"/>
          <p:cNvSpPr/>
          <p:nvPr/>
        </p:nvSpPr>
        <p:spPr>
          <a:xfrm>
            <a:off x="2677178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Trapezoid 722"/>
          <p:cNvSpPr/>
          <p:nvPr/>
        </p:nvSpPr>
        <p:spPr>
          <a:xfrm>
            <a:off x="3013842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/>
        </p:nvSpPr>
        <p:spPr>
          <a:xfrm>
            <a:off x="303097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3128584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323363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333722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Isosceles Triangle 727"/>
          <p:cNvSpPr/>
          <p:nvPr/>
        </p:nvSpPr>
        <p:spPr>
          <a:xfrm>
            <a:off x="3026439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/>
          <p:cNvSpPr/>
          <p:nvPr/>
        </p:nvSpPr>
        <p:spPr>
          <a:xfrm>
            <a:off x="3184591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Wave 729"/>
          <p:cNvSpPr/>
          <p:nvPr/>
        </p:nvSpPr>
        <p:spPr>
          <a:xfrm>
            <a:off x="3207065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Trapezoid 730"/>
          <p:cNvSpPr/>
          <p:nvPr/>
        </p:nvSpPr>
        <p:spPr>
          <a:xfrm>
            <a:off x="3528830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>
            <a:off x="354596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/>
        </p:nvSpPr>
        <p:spPr>
          <a:xfrm>
            <a:off x="3643572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/>
          <p:cNvSpPr/>
          <p:nvPr/>
        </p:nvSpPr>
        <p:spPr>
          <a:xfrm>
            <a:off x="374861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Rectangle 734"/>
          <p:cNvSpPr/>
          <p:nvPr/>
        </p:nvSpPr>
        <p:spPr>
          <a:xfrm>
            <a:off x="3852216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Isosceles Triangle 735"/>
          <p:cNvSpPr/>
          <p:nvPr/>
        </p:nvSpPr>
        <p:spPr>
          <a:xfrm>
            <a:off x="3541427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Rectangle 736"/>
          <p:cNvSpPr/>
          <p:nvPr/>
        </p:nvSpPr>
        <p:spPr>
          <a:xfrm>
            <a:off x="3699579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Wave 737"/>
          <p:cNvSpPr/>
          <p:nvPr/>
        </p:nvSpPr>
        <p:spPr>
          <a:xfrm>
            <a:off x="3722053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Trapezoid 738"/>
          <p:cNvSpPr/>
          <p:nvPr/>
        </p:nvSpPr>
        <p:spPr>
          <a:xfrm>
            <a:off x="4090467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Rectangle 739"/>
          <p:cNvSpPr/>
          <p:nvPr/>
        </p:nvSpPr>
        <p:spPr>
          <a:xfrm>
            <a:off x="410760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/>
          <p:cNvSpPr/>
          <p:nvPr/>
        </p:nvSpPr>
        <p:spPr>
          <a:xfrm>
            <a:off x="4205209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/>
        </p:nvSpPr>
        <p:spPr>
          <a:xfrm>
            <a:off x="431025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Rectangle 742"/>
          <p:cNvSpPr/>
          <p:nvPr/>
        </p:nvSpPr>
        <p:spPr>
          <a:xfrm>
            <a:off x="441385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Isosceles Triangle 743"/>
          <p:cNvSpPr/>
          <p:nvPr/>
        </p:nvSpPr>
        <p:spPr>
          <a:xfrm>
            <a:off x="4103064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/>
        </p:nvSpPr>
        <p:spPr>
          <a:xfrm>
            <a:off x="4261216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Wave 745"/>
          <p:cNvSpPr/>
          <p:nvPr/>
        </p:nvSpPr>
        <p:spPr>
          <a:xfrm>
            <a:off x="4283690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Trapezoid 746"/>
          <p:cNvSpPr/>
          <p:nvPr/>
        </p:nvSpPr>
        <p:spPr>
          <a:xfrm>
            <a:off x="4617085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/>
        </p:nvSpPr>
        <p:spPr>
          <a:xfrm>
            <a:off x="463421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/>
          <p:cNvSpPr/>
          <p:nvPr/>
        </p:nvSpPr>
        <p:spPr>
          <a:xfrm>
            <a:off x="4731827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Rectangle 749"/>
          <p:cNvSpPr/>
          <p:nvPr/>
        </p:nvSpPr>
        <p:spPr>
          <a:xfrm>
            <a:off x="483687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/>
          <p:cNvSpPr/>
          <p:nvPr/>
        </p:nvSpPr>
        <p:spPr>
          <a:xfrm>
            <a:off x="4940471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Isosceles Triangle 751"/>
          <p:cNvSpPr/>
          <p:nvPr/>
        </p:nvSpPr>
        <p:spPr>
          <a:xfrm>
            <a:off x="4629682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/>
          <p:cNvSpPr/>
          <p:nvPr/>
        </p:nvSpPr>
        <p:spPr>
          <a:xfrm>
            <a:off x="4787834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Wave 753"/>
          <p:cNvSpPr/>
          <p:nvPr/>
        </p:nvSpPr>
        <p:spPr>
          <a:xfrm>
            <a:off x="4810308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Trapezoid 754"/>
          <p:cNvSpPr/>
          <p:nvPr/>
        </p:nvSpPr>
        <p:spPr>
          <a:xfrm>
            <a:off x="5146972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Rectangle 755"/>
          <p:cNvSpPr/>
          <p:nvPr/>
        </p:nvSpPr>
        <p:spPr>
          <a:xfrm>
            <a:off x="516410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/>
        </p:nvSpPr>
        <p:spPr>
          <a:xfrm>
            <a:off x="5261714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/>
          <p:cNvSpPr/>
          <p:nvPr/>
        </p:nvSpPr>
        <p:spPr>
          <a:xfrm>
            <a:off x="536676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/>
          <p:cNvSpPr/>
          <p:nvPr/>
        </p:nvSpPr>
        <p:spPr>
          <a:xfrm>
            <a:off x="547035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Isosceles Triangle 759"/>
          <p:cNvSpPr/>
          <p:nvPr/>
        </p:nvSpPr>
        <p:spPr>
          <a:xfrm>
            <a:off x="5159569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/>
          <p:cNvSpPr/>
          <p:nvPr/>
        </p:nvSpPr>
        <p:spPr>
          <a:xfrm>
            <a:off x="5317721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Wave 761"/>
          <p:cNvSpPr/>
          <p:nvPr/>
        </p:nvSpPr>
        <p:spPr>
          <a:xfrm>
            <a:off x="5340195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Trapezoid 762"/>
          <p:cNvSpPr/>
          <p:nvPr/>
        </p:nvSpPr>
        <p:spPr>
          <a:xfrm>
            <a:off x="5661960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/>
          <p:cNvSpPr/>
          <p:nvPr/>
        </p:nvSpPr>
        <p:spPr>
          <a:xfrm>
            <a:off x="567909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>
            <a:off x="5776702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/>
        </p:nvSpPr>
        <p:spPr>
          <a:xfrm>
            <a:off x="588174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Rectangle 766"/>
          <p:cNvSpPr/>
          <p:nvPr/>
        </p:nvSpPr>
        <p:spPr>
          <a:xfrm>
            <a:off x="5985346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Isosceles Triangle 767"/>
          <p:cNvSpPr/>
          <p:nvPr/>
        </p:nvSpPr>
        <p:spPr>
          <a:xfrm>
            <a:off x="5674557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/>
        </p:nvSpPr>
        <p:spPr>
          <a:xfrm>
            <a:off x="5832709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Wave 769"/>
          <p:cNvSpPr/>
          <p:nvPr/>
        </p:nvSpPr>
        <p:spPr>
          <a:xfrm>
            <a:off x="5855183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Trapezoid 770"/>
          <p:cNvSpPr/>
          <p:nvPr/>
        </p:nvSpPr>
        <p:spPr>
          <a:xfrm>
            <a:off x="6223597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/>
        </p:nvSpPr>
        <p:spPr>
          <a:xfrm>
            <a:off x="624073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/>
          <p:cNvSpPr/>
          <p:nvPr/>
        </p:nvSpPr>
        <p:spPr>
          <a:xfrm>
            <a:off x="6338339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/>
          <p:cNvSpPr/>
          <p:nvPr/>
        </p:nvSpPr>
        <p:spPr>
          <a:xfrm>
            <a:off x="644338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/>
        </p:nvSpPr>
        <p:spPr>
          <a:xfrm>
            <a:off x="654698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Isosceles Triangle 775"/>
          <p:cNvSpPr/>
          <p:nvPr/>
        </p:nvSpPr>
        <p:spPr>
          <a:xfrm>
            <a:off x="6236194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Rectangle 776"/>
          <p:cNvSpPr/>
          <p:nvPr/>
        </p:nvSpPr>
        <p:spPr>
          <a:xfrm>
            <a:off x="6394346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Wave 777"/>
          <p:cNvSpPr/>
          <p:nvPr/>
        </p:nvSpPr>
        <p:spPr>
          <a:xfrm>
            <a:off x="6416820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Trapezoid 778"/>
          <p:cNvSpPr/>
          <p:nvPr/>
        </p:nvSpPr>
        <p:spPr>
          <a:xfrm>
            <a:off x="6744338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Rectangle 779"/>
          <p:cNvSpPr/>
          <p:nvPr/>
        </p:nvSpPr>
        <p:spPr>
          <a:xfrm>
            <a:off x="6761471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/>
        </p:nvSpPr>
        <p:spPr>
          <a:xfrm>
            <a:off x="6859080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/>
          <p:cNvSpPr/>
          <p:nvPr/>
        </p:nvSpPr>
        <p:spPr>
          <a:xfrm>
            <a:off x="6964126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/>
          <p:cNvSpPr/>
          <p:nvPr/>
        </p:nvSpPr>
        <p:spPr>
          <a:xfrm>
            <a:off x="7067724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Isosceles Triangle 783"/>
          <p:cNvSpPr/>
          <p:nvPr/>
        </p:nvSpPr>
        <p:spPr>
          <a:xfrm>
            <a:off x="6756935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>
            <a:off x="6915087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Wave 785"/>
          <p:cNvSpPr/>
          <p:nvPr/>
        </p:nvSpPr>
        <p:spPr>
          <a:xfrm>
            <a:off x="6937561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Trapezoid 786"/>
          <p:cNvSpPr/>
          <p:nvPr/>
        </p:nvSpPr>
        <p:spPr>
          <a:xfrm>
            <a:off x="7274225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/>
          <p:cNvSpPr/>
          <p:nvPr/>
        </p:nvSpPr>
        <p:spPr>
          <a:xfrm>
            <a:off x="729135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Rectangle 788"/>
          <p:cNvSpPr/>
          <p:nvPr/>
        </p:nvSpPr>
        <p:spPr>
          <a:xfrm>
            <a:off x="7388967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/>
        </p:nvSpPr>
        <p:spPr>
          <a:xfrm>
            <a:off x="749401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Rectangle 790"/>
          <p:cNvSpPr/>
          <p:nvPr/>
        </p:nvSpPr>
        <p:spPr>
          <a:xfrm>
            <a:off x="7597611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Isosceles Triangle 791"/>
          <p:cNvSpPr/>
          <p:nvPr/>
        </p:nvSpPr>
        <p:spPr>
          <a:xfrm>
            <a:off x="7286822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/>
        </p:nvSpPr>
        <p:spPr>
          <a:xfrm>
            <a:off x="7444974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Wave 793"/>
          <p:cNvSpPr/>
          <p:nvPr/>
        </p:nvSpPr>
        <p:spPr>
          <a:xfrm>
            <a:off x="7467448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Trapezoid 794"/>
          <p:cNvSpPr/>
          <p:nvPr/>
        </p:nvSpPr>
        <p:spPr>
          <a:xfrm>
            <a:off x="7789213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/>
        </p:nvSpPr>
        <p:spPr>
          <a:xfrm>
            <a:off x="7806346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Rectangle 796"/>
          <p:cNvSpPr/>
          <p:nvPr/>
        </p:nvSpPr>
        <p:spPr>
          <a:xfrm>
            <a:off x="7903955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Rectangle 797"/>
          <p:cNvSpPr/>
          <p:nvPr/>
        </p:nvSpPr>
        <p:spPr>
          <a:xfrm>
            <a:off x="8009001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/>
        </p:nvSpPr>
        <p:spPr>
          <a:xfrm>
            <a:off x="8112599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Isosceles Triangle 799"/>
          <p:cNvSpPr/>
          <p:nvPr/>
        </p:nvSpPr>
        <p:spPr>
          <a:xfrm>
            <a:off x="7801810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Rectangle 800"/>
          <p:cNvSpPr/>
          <p:nvPr/>
        </p:nvSpPr>
        <p:spPr>
          <a:xfrm>
            <a:off x="7959962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Wave 801"/>
          <p:cNvSpPr/>
          <p:nvPr/>
        </p:nvSpPr>
        <p:spPr>
          <a:xfrm>
            <a:off x="7982436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Trapezoid 802"/>
          <p:cNvSpPr/>
          <p:nvPr/>
        </p:nvSpPr>
        <p:spPr>
          <a:xfrm>
            <a:off x="8350850" y="5359680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Rectangle 803"/>
          <p:cNvSpPr/>
          <p:nvPr/>
        </p:nvSpPr>
        <p:spPr>
          <a:xfrm>
            <a:off x="8367983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/>
        </p:nvSpPr>
        <p:spPr>
          <a:xfrm>
            <a:off x="8465592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Rectangle 805"/>
          <p:cNvSpPr/>
          <p:nvPr/>
        </p:nvSpPr>
        <p:spPr>
          <a:xfrm>
            <a:off x="8570638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Rectangle 806"/>
          <p:cNvSpPr/>
          <p:nvPr/>
        </p:nvSpPr>
        <p:spPr>
          <a:xfrm>
            <a:off x="8674236" y="5133902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Isosceles Triangle 807"/>
          <p:cNvSpPr/>
          <p:nvPr/>
        </p:nvSpPr>
        <p:spPr>
          <a:xfrm>
            <a:off x="8363447" y="4978176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Rectangle 808"/>
          <p:cNvSpPr/>
          <p:nvPr/>
        </p:nvSpPr>
        <p:spPr>
          <a:xfrm>
            <a:off x="8521599" y="4895814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Wave 809"/>
          <p:cNvSpPr/>
          <p:nvPr/>
        </p:nvSpPr>
        <p:spPr>
          <a:xfrm>
            <a:off x="8544073" y="4895814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Trapezoid 810"/>
          <p:cNvSpPr/>
          <p:nvPr/>
        </p:nvSpPr>
        <p:spPr>
          <a:xfrm>
            <a:off x="366059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Rectangle 811"/>
          <p:cNvSpPr/>
          <p:nvPr/>
        </p:nvSpPr>
        <p:spPr>
          <a:xfrm>
            <a:off x="38319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Rectangle 812"/>
          <p:cNvSpPr/>
          <p:nvPr/>
        </p:nvSpPr>
        <p:spPr>
          <a:xfrm>
            <a:off x="480801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/>
        </p:nvSpPr>
        <p:spPr>
          <a:xfrm>
            <a:off x="58584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/>
          <p:cNvSpPr/>
          <p:nvPr/>
        </p:nvSpPr>
        <p:spPr>
          <a:xfrm>
            <a:off x="68944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Isosceles Triangle 815"/>
          <p:cNvSpPr/>
          <p:nvPr/>
        </p:nvSpPr>
        <p:spPr>
          <a:xfrm>
            <a:off x="378656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/>
        </p:nvSpPr>
        <p:spPr>
          <a:xfrm>
            <a:off x="536808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Wave 817"/>
          <p:cNvSpPr/>
          <p:nvPr/>
        </p:nvSpPr>
        <p:spPr>
          <a:xfrm>
            <a:off x="559282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Trapezoid 818"/>
          <p:cNvSpPr/>
          <p:nvPr/>
        </p:nvSpPr>
        <p:spPr>
          <a:xfrm>
            <a:off x="895946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/>
        </p:nvSpPr>
        <p:spPr>
          <a:xfrm>
            <a:off x="913079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/>
        </p:nvSpPr>
        <p:spPr>
          <a:xfrm>
            <a:off x="1010688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Rectangle 821"/>
          <p:cNvSpPr/>
          <p:nvPr/>
        </p:nvSpPr>
        <p:spPr>
          <a:xfrm>
            <a:off x="1115734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/>
        </p:nvSpPr>
        <p:spPr>
          <a:xfrm>
            <a:off x="121933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Isosceles Triangle 823"/>
          <p:cNvSpPr/>
          <p:nvPr/>
        </p:nvSpPr>
        <p:spPr>
          <a:xfrm>
            <a:off x="908543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Rectangle 824"/>
          <p:cNvSpPr/>
          <p:nvPr/>
        </p:nvSpPr>
        <p:spPr>
          <a:xfrm>
            <a:off x="1066695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Wave 825"/>
          <p:cNvSpPr/>
          <p:nvPr/>
        </p:nvSpPr>
        <p:spPr>
          <a:xfrm>
            <a:off x="1089169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Trapezoid 826"/>
          <p:cNvSpPr/>
          <p:nvPr/>
        </p:nvSpPr>
        <p:spPr>
          <a:xfrm>
            <a:off x="1410934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Rectangle 827"/>
          <p:cNvSpPr/>
          <p:nvPr/>
        </p:nvSpPr>
        <p:spPr>
          <a:xfrm>
            <a:off x="142806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/>
        </p:nvSpPr>
        <p:spPr>
          <a:xfrm>
            <a:off x="1525676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Rectangle 829"/>
          <p:cNvSpPr/>
          <p:nvPr/>
        </p:nvSpPr>
        <p:spPr>
          <a:xfrm>
            <a:off x="163072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Rectangle 830"/>
          <p:cNvSpPr/>
          <p:nvPr/>
        </p:nvSpPr>
        <p:spPr>
          <a:xfrm>
            <a:off x="173432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Isosceles Triangle 831"/>
          <p:cNvSpPr/>
          <p:nvPr/>
        </p:nvSpPr>
        <p:spPr>
          <a:xfrm>
            <a:off x="1423531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>
            <a:off x="1581683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Wave 833"/>
          <p:cNvSpPr/>
          <p:nvPr/>
        </p:nvSpPr>
        <p:spPr>
          <a:xfrm>
            <a:off x="1604157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Trapezoid 834"/>
          <p:cNvSpPr/>
          <p:nvPr/>
        </p:nvSpPr>
        <p:spPr>
          <a:xfrm>
            <a:off x="1972571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>
            <a:off x="1989704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>
            <a:off x="2087313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>
            <a:off x="2192359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>
            <a:off x="229595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Isosceles Triangle 839"/>
          <p:cNvSpPr/>
          <p:nvPr/>
        </p:nvSpPr>
        <p:spPr>
          <a:xfrm>
            <a:off x="1985168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>
            <a:off x="2143320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Wave 841"/>
          <p:cNvSpPr/>
          <p:nvPr/>
        </p:nvSpPr>
        <p:spPr>
          <a:xfrm>
            <a:off x="2165794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Trapezoid 842"/>
          <p:cNvSpPr/>
          <p:nvPr/>
        </p:nvSpPr>
        <p:spPr>
          <a:xfrm>
            <a:off x="2493312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>
            <a:off x="251044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>
            <a:off x="2608054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>
            <a:off x="271310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>
            <a:off x="2816698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Isosceles Triangle 847"/>
          <p:cNvSpPr/>
          <p:nvPr/>
        </p:nvSpPr>
        <p:spPr>
          <a:xfrm>
            <a:off x="2505909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>
            <a:off x="2664061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Wave 849"/>
          <p:cNvSpPr/>
          <p:nvPr/>
        </p:nvSpPr>
        <p:spPr>
          <a:xfrm>
            <a:off x="2686535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Trapezoid 850"/>
          <p:cNvSpPr/>
          <p:nvPr/>
        </p:nvSpPr>
        <p:spPr>
          <a:xfrm>
            <a:off x="3023199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>
            <a:off x="304033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>
            <a:off x="3137941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>
            <a:off x="324298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>
            <a:off x="334658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Isosceles Triangle 855"/>
          <p:cNvSpPr/>
          <p:nvPr/>
        </p:nvSpPr>
        <p:spPr>
          <a:xfrm>
            <a:off x="3035796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>
            <a:off x="3193948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Wave 857"/>
          <p:cNvSpPr/>
          <p:nvPr/>
        </p:nvSpPr>
        <p:spPr>
          <a:xfrm>
            <a:off x="3216422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Trapezoid 858"/>
          <p:cNvSpPr/>
          <p:nvPr/>
        </p:nvSpPr>
        <p:spPr>
          <a:xfrm>
            <a:off x="3538187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>
            <a:off x="355532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>
            <a:off x="3652929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>
            <a:off x="375797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>
            <a:off x="3861573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Isosceles Triangle 863"/>
          <p:cNvSpPr/>
          <p:nvPr/>
        </p:nvSpPr>
        <p:spPr>
          <a:xfrm>
            <a:off x="3550784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>
            <a:off x="3708936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Wave 865"/>
          <p:cNvSpPr/>
          <p:nvPr/>
        </p:nvSpPr>
        <p:spPr>
          <a:xfrm>
            <a:off x="3731410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Trapezoid 866"/>
          <p:cNvSpPr/>
          <p:nvPr/>
        </p:nvSpPr>
        <p:spPr>
          <a:xfrm>
            <a:off x="4099824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>
            <a:off x="411695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>
            <a:off x="4214566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>
            <a:off x="431961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>
            <a:off x="442321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Isosceles Triangle 871"/>
          <p:cNvSpPr/>
          <p:nvPr/>
        </p:nvSpPr>
        <p:spPr>
          <a:xfrm>
            <a:off x="4112421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>
            <a:off x="4270573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Wave 873"/>
          <p:cNvSpPr/>
          <p:nvPr/>
        </p:nvSpPr>
        <p:spPr>
          <a:xfrm>
            <a:off x="4293047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Trapezoid 874"/>
          <p:cNvSpPr/>
          <p:nvPr/>
        </p:nvSpPr>
        <p:spPr>
          <a:xfrm>
            <a:off x="4626442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>
            <a:off x="464357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>
            <a:off x="4741184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>
            <a:off x="484623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>
            <a:off x="4949828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Isosceles Triangle 879"/>
          <p:cNvSpPr/>
          <p:nvPr/>
        </p:nvSpPr>
        <p:spPr>
          <a:xfrm>
            <a:off x="4639039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>
            <a:off x="4797191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Wave 881"/>
          <p:cNvSpPr/>
          <p:nvPr/>
        </p:nvSpPr>
        <p:spPr>
          <a:xfrm>
            <a:off x="4819665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Trapezoid 882"/>
          <p:cNvSpPr/>
          <p:nvPr/>
        </p:nvSpPr>
        <p:spPr>
          <a:xfrm>
            <a:off x="5156329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>
            <a:off x="517346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>
            <a:off x="5271071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>
            <a:off x="537611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>
            <a:off x="547971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Isosceles Triangle 887"/>
          <p:cNvSpPr/>
          <p:nvPr/>
        </p:nvSpPr>
        <p:spPr>
          <a:xfrm>
            <a:off x="5168926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>
            <a:off x="5327078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Wave 889"/>
          <p:cNvSpPr/>
          <p:nvPr/>
        </p:nvSpPr>
        <p:spPr>
          <a:xfrm>
            <a:off x="5349552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Trapezoid 890"/>
          <p:cNvSpPr/>
          <p:nvPr/>
        </p:nvSpPr>
        <p:spPr>
          <a:xfrm>
            <a:off x="5671317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>
            <a:off x="568845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>
            <a:off x="5786059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>
            <a:off x="589110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>
            <a:off x="5994703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Isosceles Triangle 895"/>
          <p:cNvSpPr/>
          <p:nvPr/>
        </p:nvSpPr>
        <p:spPr>
          <a:xfrm>
            <a:off x="5683914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>
            <a:off x="5842066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Wave 897"/>
          <p:cNvSpPr/>
          <p:nvPr/>
        </p:nvSpPr>
        <p:spPr>
          <a:xfrm>
            <a:off x="5864540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Trapezoid 898"/>
          <p:cNvSpPr/>
          <p:nvPr/>
        </p:nvSpPr>
        <p:spPr>
          <a:xfrm>
            <a:off x="6232954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>
            <a:off x="625008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>
            <a:off x="6347696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>
            <a:off x="645274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>
            <a:off x="655634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Isosceles Triangle 903"/>
          <p:cNvSpPr/>
          <p:nvPr/>
        </p:nvSpPr>
        <p:spPr>
          <a:xfrm>
            <a:off x="6245551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>
            <a:off x="6403703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Wave 905"/>
          <p:cNvSpPr/>
          <p:nvPr/>
        </p:nvSpPr>
        <p:spPr>
          <a:xfrm>
            <a:off x="6426177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Trapezoid 906"/>
          <p:cNvSpPr/>
          <p:nvPr/>
        </p:nvSpPr>
        <p:spPr>
          <a:xfrm>
            <a:off x="6753695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>
            <a:off x="6770828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>
            <a:off x="6868437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>
            <a:off x="6973483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>
            <a:off x="7077081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Isosceles Triangle 911"/>
          <p:cNvSpPr/>
          <p:nvPr/>
        </p:nvSpPr>
        <p:spPr>
          <a:xfrm>
            <a:off x="6766292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>
            <a:off x="6924444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Wave 913"/>
          <p:cNvSpPr/>
          <p:nvPr/>
        </p:nvSpPr>
        <p:spPr>
          <a:xfrm>
            <a:off x="6946918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Trapezoid 914"/>
          <p:cNvSpPr/>
          <p:nvPr/>
        </p:nvSpPr>
        <p:spPr>
          <a:xfrm>
            <a:off x="7283582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>
            <a:off x="730071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>
            <a:off x="7398324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>
            <a:off x="750337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>
            <a:off x="7606968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Isosceles Triangle 919"/>
          <p:cNvSpPr/>
          <p:nvPr/>
        </p:nvSpPr>
        <p:spPr>
          <a:xfrm>
            <a:off x="7296179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>
            <a:off x="7454331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Wave 921"/>
          <p:cNvSpPr/>
          <p:nvPr/>
        </p:nvSpPr>
        <p:spPr>
          <a:xfrm>
            <a:off x="7476805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Trapezoid 922"/>
          <p:cNvSpPr/>
          <p:nvPr/>
        </p:nvSpPr>
        <p:spPr>
          <a:xfrm>
            <a:off x="7798570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>
            <a:off x="7815703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>
            <a:off x="7913312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>
            <a:off x="8018358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>
            <a:off x="8121956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Isosceles Triangle 927"/>
          <p:cNvSpPr/>
          <p:nvPr/>
        </p:nvSpPr>
        <p:spPr>
          <a:xfrm>
            <a:off x="7811167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>
            <a:off x="7969319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Wave 929"/>
          <p:cNvSpPr/>
          <p:nvPr/>
        </p:nvSpPr>
        <p:spPr>
          <a:xfrm>
            <a:off x="7991793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Trapezoid 930"/>
          <p:cNvSpPr/>
          <p:nvPr/>
        </p:nvSpPr>
        <p:spPr>
          <a:xfrm>
            <a:off x="8360207" y="6001626"/>
            <a:ext cx="381000" cy="56445"/>
          </a:xfrm>
          <a:prstGeom prst="trapezoid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>
            <a:off x="8377340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>
            <a:off x="8474949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>
            <a:off x="8579995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>
            <a:off x="8683593" y="5775848"/>
            <a:ext cx="45719" cy="225778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Isosceles Triangle 935"/>
          <p:cNvSpPr/>
          <p:nvPr/>
        </p:nvSpPr>
        <p:spPr>
          <a:xfrm>
            <a:off x="8372804" y="5620122"/>
            <a:ext cx="363867" cy="155726"/>
          </a:xfrm>
          <a:prstGeom prst="triangl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>
            <a:off x="8530956" y="5537760"/>
            <a:ext cx="45719" cy="138643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Wave 937"/>
          <p:cNvSpPr/>
          <p:nvPr/>
        </p:nvSpPr>
        <p:spPr>
          <a:xfrm>
            <a:off x="8553430" y="5537760"/>
            <a:ext cx="121351" cy="82362"/>
          </a:xfrm>
          <a:prstGeom prst="wave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140" y="-54114"/>
            <a:ext cx="754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50 </a:t>
            </a:r>
            <a:r>
              <a:rPr lang="en-US" sz="5400" dirty="0" smtClean="0">
                <a:solidFill>
                  <a:schemeClr val="bg1"/>
                </a:solidFill>
              </a:rPr>
              <a:t>of 580+</a:t>
            </a:r>
            <a:endParaRPr lang="en-US" sz="5400" dirty="0"/>
          </a:p>
        </p:txBody>
      </p:sp>
      <p:sp>
        <p:nvSpPr>
          <p:cNvPr id="939" name="TextBox 938"/>
          <p:cNvSpPr txBox="1"/>
          <p:nvPr/>
        </p:nvSpPr>
        <p:spPr>
          <a:xfrm>
            <a:off x="697932" y="643700"/>
            <a:ext cx="7543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A2DB"/>
                </a:solidFill>
              </a:rPr>
              <a:t>p</a:t>
            </a:r>
            <a:r>
              <a:rPr lang="en-US" sz="2400" dirty="0" smtClean="0">
                <a:solidFill>
                  <a:srgbClr val="66A2DB"/>
                </a:solidFill>
              </a:rPr>
              <a:t>ublic four-year </a:t>
            </a:r>
            <a:r>
              <a:rPr lang="en-US" sz="2400" dirty="0" smtClean="0">
                <a:solidFill>
                  <a:srgbClr val="66A2DB"/>
                </a:solidFill>
              </a:rPr>
              <a:t>institutions report on-time graduation rates above 50%</a:t>
            </a:r>
            <a:endParaRPr lang="en-US" sz="2400" dirty="0">
              <a:solidFill>
                <a:srgbClr val="66A2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99" y="83555"/>
            <a:ext cx="875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Excess Credits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9" y="545709"/>
            <a:ext cx="87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(Full-Time Students)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799" y="5526309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60 Credits Standard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5704" y="5531510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120 Credits Standard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7142" y="5528915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120 Credits Standard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15138" y="5526309"/>
            <a:ext cx="188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11163" y="5528915"/>
            <a:ext cx="188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0510" y="5526309"/>
            <a:ext cx="188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8233" y="990914"/>
            <a:ext cx="161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Associate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5704" y="990914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98683" y="990914"/>
            <a:ext cx="173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65704" y="1690766"/>
            <a:ext cx="258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(non-flagship)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8128" y="1703508"/>
            <a:ext cx="26013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(flagship/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very high research)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069" y="2891097"/>
            <a:ext cx="1499632" cy="2490020"/>
          </a:xfrm>
          <a:prstGeom prst="rect">
            <a:avLst/>
          </a:prstGeom>
          <a:solidFill>
            <a:srgbClr val="DE60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3801" y="1892171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7334"/>
                </a:solidFill>
              </a:rPr>
              <a:t>80.9</a:t>
            </a:r>
            <a:endParaRPr lang="en-US" sz="6000" b="1" dirty="0">
              <a:solidFill>
                <a:srgbClr val="FF7334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1671" y="3709963"/>
            <a:ext cx="1499632" cy="1671154"/>
          </a:xfrm>
          <a:prstGeom prst="rect">
            <a:avLst/>
          </a:prstGeom>
          <a:solidFill>
            <a:srgbClr val="DE60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27363" y="2686098"/>
            <a:ext cx="2240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7334"/>
                </a:solidFill>
              </a:rPr>
              <a:t>133.5</a:t>
            </a:r>
            <a:endParaRPr lang="en-US" sz="6000" b="1" dirty="0">
              <a:solidFill>
                <a:srgbClr val="FF733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49064" y="3542847"/>
            <a:ext cx="1499632" cy="1838270"/>
          </a:xfrm>
          <a:prstGeom prst="rect">
            <a:avLst/>
          </a:prstGeom>
          <a:solidFill>
            <a:srgbClr val="DE60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69909" y="2541431"/>
            <a:ext cx="2240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7334"/>
                </a:solidFill>
              </a:rPr>
              <a:t>134.6</a:t>
            </a:r>
            <a:endParaRPr lang="en-US" sz="6000" b="1" dirty="0">
              <a:solidFill>
                <a:srgbClr val="FF7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3801" y="5163867"/>
            <a:ext cx="1904826" cy="1193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99" y="83555"/>
            <a:ext cx="875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Time to Degree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9" y="545709"/>
            <a:ext cx="87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(Full-Time Students)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801" y="5417662"/>
            <a:ext cx="190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 Years Standard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37142" y="5528915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120 Credits Standard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15138" y="5526309"/>
            <a:ext cx="188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3801" y="5163867"/>
            <a:ext cx="188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8233" y="990914"/>
            <a:ext cx="161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Associate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5704" y="990914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98683" y="990914"/>
            <a:ext cx="173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Bachelor’s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65704" y="1690766"/>
            <a:ext cx="258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(non-flagship)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8128" y="1703508"/>
            <a:ext cx="26013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(flagship/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very high research)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801" y="4146750"/>
            <a:ext cx="1888117" cy="939642"/>
          </a:xfrm>
          <a:prstGeom prst="rect">
            <a:avLst/>
          </a:prstGeom>
          <a:solidFill>
            <a:srgbClr val="FF73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92" y="3098526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7334"/>
                </a:solidFill>
              </a:rPr>
              <a:t>3.6</a:t>
            </a:r>
            <a:endParaRPr lang="en-US" sz="6000" b="1" dirty="0">
              <a:solidFill>
                <a:srgbClr val="FF733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6985" y="5156681"/>
            <a:ext cx="1904826" cy="1193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06985" y="3977351"/>
            <a:ext cx="1904826" cy="1193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06985" y="4809924"/>
            <a:ext cx="190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 Years Standard</a:t>
            </a:r>
            <a:endParaRPr lang="en-US" sz="2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606985" y="3970165"/>
            <a:ext cx="188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606985" y="3292176"/>
            <a:ext cx="1888117" cy="594429"/>
          </a:xfrm>
          <a:prstGeom prst="rect">
            <a:avLst/>
          </a:prstGeom>
          <a:solidFill>
            <a:srgbClr val="FF73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590276" y="2268688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7334"/>
                </a:solidFill>
              </a:rPr>
              <a:t>4.9</a:t>
            </a:r>
            <a:endParaRPr lang="en-US" sz="6000" b="1" dirty="0">
              <a:solidFill>
                <a:srgbClr val="FF7334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98429" y="5166474"/>
            <a:ext cx="1904826" cy="1193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698429" y="3987144"/>
            <a:ext cx="1904826" cy="1193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698429" y="4819717"/>
            <a:ext cx="190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 Years Standard</a:t>
            </a:r>
            <a:endParaRPr lang="en-US" sz="2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698429" y="3979958"/>
            <a:ext cx="188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698429" y="3592145"/>
            <a:ext cx="1888117" cy="310335"/>
          </a:xfrm>
          <a:prstGeom prst="rect">
            <a:avLst/>
          </a:prstGeom>
          <a:solidFill>
            <a:srgbClr val="FF73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81720" y="2560607"/>
            <a:ext cx="190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7334"/>
                </a:solidFill>
              </a:rPr>
              <a:t>4.4</a:t>
            </a:r>
            <a:endParaRPr lang="en-US" sz="6000" b="1" dirty="0">
              <a:solidFill>
                <a:srgbClr val="FF7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5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99" y="83555"/>
            <a:ext cx="8755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Average Estimated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Undergraduate Budget, 2013-2014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9" y="990914"/>
            <a:ext cx="87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(Full-Time Students)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0557967"/>
              </p:ext>
            </p:extLst>
          </p:nvPr>
        </p:nvGraphicFramePr>
        <p:xfrm>
          <a:off x="0" y="1397000"/>
          <a:ext cx="1016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80108" y="1639668"/>
            <a:ext cx="195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2-Year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Commuter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983" y="2851943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$3,264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1883" y="2853233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$7,466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365875" y="2238375"/>
            <a:ext cx="0" cy="42862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4250" y="2238375"/>
            <a:ext cx="30162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66358" y="1547167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$1,270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207250" y="4192587"/>
            <a:ext cx="0" cy="42862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905625" y="4630737"/>
            <a:ext cx="30162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39483" y="4390379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$1,708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41423" y="2869108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$2,225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983" y="3232943"/>
            <a:ext cx="155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t</a:t>
            </a:r>
            <a:r>
              <a:rPr lang="en-US" sz="2000" dirty="0" smtClean="0">
                <a:solidFill>
                  <a:srgbClr val="FFFFFF"/>
                </a:solidFill>
              </a:rPr>
              <a:t>uition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and fees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51883" y="3231752"/>
            <a:ext cx="155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</a:t>
            </a:r>
            <a:r>
              <a:rPr lang="en-US" sz="2000" dirty="0" smtClean="0">
                <a:solidFill>
                  <a:srgbClr val="FFFFFF"/>
                </a:solidFill>
              </a:rPr>
              <a:t>oom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and board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24376" y="1907777"/>
            <a:ext cx="192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books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 and supplies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5750" y="4810232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transportation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1423" y="3248818"/>
            <a:ext cx="155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o</a:t>
            </a:r>
            <a:r>
              <a:rPr lang="en-US" sz="2000" dirty="0" smtClean="0">
                <a:solidFill>
                  <a:srgbClr val="FFFFFF"/>
                </a:solidFill>
              </a:rPr>
              <a:t>ther expenses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108" y="4487067"/>
            <a:ext cx="4763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FF"/>
                </a:solidFill>
              </a:rPr>
              <a:t>$15,933</a:t>
            </a:r>
            <a:endParaRPr lang="en-US" sz="8800" b="1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61770" y="6276926"/>
            <a:ext cx="59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Source: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fly.temple.edu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 and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utexas.edu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/enrollment-management/messages/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-strives-improve-four-year-graduation-rates</a:t>
            </a:r>
          </a:p>
        </p:txBody>
      </p:sp>
    </p:spTree>
    <p:extLst>
      <p:ext uri="{BB962C8B-B14F-4D97-AF65-F5344CB8AC3E}">
        <p14:creationId xmlns:p14="http://schemas.microsoft.com/office/powerpoint/2010/main" val="13310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reeform 188"/>
          <p:cNvSpPr>
            <a:spLocks noEditPoints="1"/>
          </p:cNvSpPr>
          <p:nvPr/>
        </p:nvSpPr>
        <p:spPr bwMode="auto">
          <a:xfrm>
            <a:off x="1094613" y="4617842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rgbClr val="C4BD97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91"/>
          <p:cNvSpPr>
            <a:spLocks/>
          </p:cNvSpPr>
          <p:nvPr/>
        </p:nvSpPr>
        <p:spPr bwMode="auto">
          <a:xfrm>
            <a:off x="3922981" y="5516975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92"/>
          <p:cNvSpPr>
            <a:spLocks/>
          </p:cNvSpPr>
          <p:nvPr/>
        </p:nvSpPr>
        <p:spPr bwMode="auto">
          <a:xfrm>
            <a:off x="3790955" y="5412455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93"/>
          <p:cNvSpPr>
            <a:spLocks/>
          </p:cNvSpPr>
          <p:nvPr/>
        </p:nvSpPr>
        <p:spPr bwMode="auto">
          <a:xfrm>
            <a:off x="3854221" y="5433082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94"/>
          <p:cNvSpPr>
            <a:spLocks/>
          </p:cNvSpPr>
          <p:nvPr/>
        </p:nvSpPr>
        <p:spPr bwMode="auto">
          <a:xfrm>
            <a:off x="3817086" y="5445458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95"/>
          <p:cNvSpPr>
            <a:spLocks/>
          </p:cNvSpPr>
          <p:nvPr/>
        </p:nvSpPr>
        <p:spPr bwMode="auto">
          <a:xfrm>
            <a:off x="3855595" y="5479844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96"/>
          <p:cNvSpPr>
            <a:spLocks/>
          </p:cNvSpPr>
          <p:nvPr/>
        </p:nvSpPr>
        <p:spPr bwMode="auto">
          <a:xfrm>
            <a:off x="3691936" y="5358817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97"/>
          <p:cNvSpPr>
            <a:spLocks/>
          </p:cNvSpPr>
          <p:nvPr/>
        </p:nvSpPr>
        <p:spPr bwMode="auto">
          <a:xfrm>
            <a:off x="3535155" y="5302432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98"/>
          <p:cNvSpPr>
            <a:spLocks/>
          </p:cNvSpPr>
          <p:nvPr/>
        </p:nvSpPr>
        <p:spPr bwMode="auto">
          <a:xfrm>
            <a:off x="3487022" y="5324437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03"/>
          <p:cNvSpPr>
            <a:spLocks/>
          </p:cNvSpPr>
          <p:nvPr/>
        </p:nvSpPr>
        <p:spPr bwMode="auto">
          <a:xfrm>
            <a:off x="1747520" y="2181514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04"/>
          <p:cNvSpPr>
            <a:spLocks/>
          </p:cNvSpPr>
          <p:nvPr/>
        </p:nvSpPr>
        <p:spPr bwMode="auto">
          <a:xfrm>
            <a:off x="1747520" y="2181514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05"/>
          <p:cNvSpPr>
            <a:spLocks/>
          </p:cNvSpPr>
          <p:nvPr/>
        </p:nvSpPr>
        <p:spPr bwMode="auto">
          <a:xfrm>
            <a:off x="2061078" y="2821013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106"/>
          <p:cNvSpPr>
            <a:spLocks/>
          </p:cNvSpPr>
          <p:nvPr/>
        </p:nvSpPr>
        <p:spPr bwMode="auto">
          <a:xfrm>
            <a:off x="2061078" y="2821013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107"/>
          <p:cNvSpPr>
            <a:spLocks/>
          </p:cNvSpPr>
          <p:nvPr/>
        </p:nvSpPr>
        <p:spPr bwMode="auto">
          <a:xfrm>
            <a:off x="2420027" y="3603541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108"/>
          <p:cNvSpPr>
            <a:spLocks/>
          </p:cNvSpPr>
          <p:nvPr/>
        </p:nvSpPr>
        <p:spPr bwMode="auto">
          <a:xfrm>
            <a:off x="2420027" y="3603541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109"/>
          <p:cNvSpPr>
            <a:spLocks/>
          </p:cNvSpPr>
          <p:nvPr/>
        </p:nvSpPr>
        <p:spPr bwMode="auto">
          <a:xfrm>
            <a:off x="2443406" y="1973850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110"/>
          <p:cNvSpPr>
            <a:spLocks/>
          </p:cNvSpPr>
          <p:nvPr/>
        </p:nvSpPr>
        <p:spPr bwMode="auto">
          <a:xfrm>
            <a:off x="2443406" y="1973850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111"/>
          <p:cNvSpPr>
            <a:spLocks/>
          </p:cNvSpPr>
          <p:nvPr/>
        </p:nvSpPr>
        <p:spPr bwMode="auto">
          <a:xfrm>
            <a:off x="2612564" y="2943412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112"/>
          <p:cNvSpPr>
            <a:spLocks/>
          </p:cNvSpPr>
          <p:nvPr/>
        </p:nvSpPr>
        <p:spPr bwMode="auto">
          <a:xfrm>
            <a:off x="2612564" y="2943412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113"/>
          <p:cNvSpPr>
            <a:spLocks/>
          </p:cNvSpPr>
          <p:nvPr/>
        </p:nvSpPr>
        <p:spPr bwMode="auto">
          <a:xfrm>
            <a:off x="2693701" y="1991727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114"/>
          <p:cNvSpPr>
            <a:spLocks/>
          </p:cNvSpPr>
          <p:nvPr/>
        </p:nvSpPr>
        <p:spPr bwMode="auto">
          <a:xfrm>
            <a:off x="2693701" y="1991727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115"/>
          <p:cNvSpPr>
            <a:spLocks/>
          </p:cNvSpPr>
          <p:nvPr/>
        </p:nvSpPr>
        <p:spPr bwMode="auto">
          <a:xfrm>
            <a:off x="3001764" y="2592719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116"/>
          <p:cNvSpPr>
            <a:spLocks/>
          </p:cNvSpPr>
          <p:nvPr/>
        </p:nvSpPr>
        <p:spPr bwMode="auto">
          <a:xfrm>
            <a:off x="3001764" y="2592719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117"/>
          <p:cNvSpPr>
            <a:spLocks/>
          </p:cNvSpPr>
          <p:nvPr/>
        </p:nvSpPr>
        <p:spPr bwMode="auto">
          <a:xfrm>
            <a:off x="3038894" y="3683307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reeform 118"/>
          <p:cNvSpPr>
            <a:spLocks/>
          </p:cNvSpPr>
          <p:nvPr/>
        </p:nvSpPr>
        <p:spPr bwMode="auto">
          <a:xfrm>
            <a:off x="3038894" y="3683307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119"/>
          <p:cNvSpPr>
            <a:spLocks/>
          </p:cNvSpPr>
          <p:nvPr/>
        </p:nvSpPr>
        <p:spPr bwMode="auto">
          <a:xfrm>
            <a:off x="3132413" y="3149702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reeform 120"/>
          <p:cNvSpPr>
            <a:spLocks/>
          </p:cNvSpPr>
          <p:nvPr/>
        </p:nvSpPr>
        <p:spPr bwMode="auto">
          <a:xfrm>
            <a:off x="3132413" y="3149702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reeform 121"/>
          <p:cNvSpPr>
            <a:spLocks/>
          </p:cNvSpPr>
          <p:nvPr/>
        </p:nvSpPr>
        <p:spPr bwMode="auto">
          <a:xfrm>
            <a:off x="3700398" y="2931038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Freeform 122"/>
          <p:cNvSpPr>
            <a:spLocks/>
          </p:cNvSpPr>
          <p:nvPr/>
        </p:nvSpPr>
        <p:spPr bwMode="auto">
          <a:xfrm>
            <a:off x="3691936" y="2922786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reeform 123"/>
          <p:cNvSpPr>
            <a:spLocks/>
          </p:cNvSpPr>
          <p:nvPr/>
        </p:nvSpPr>
        <p:spPr bwMode="auto">
          <a:xfrm>
            <a:off x="3718279" y="254183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Freeform 124"/>
          <p:cNvSpPr>
            <a:spLocks/>
          </p:cNvSpPr>
          <p:nvPr/>
        </p:nvSpPr>
        <p:spPr bwMode="auto">
          <a:xfrm>
            <a:off x="3718279" y="254183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5"/>
          <p:cNvSpPr>
            <a:spLocks/>
          </p:cNvSpPr>
          <p:nvPr/>
        </p:nvSpPr>
        <p:spPr bwMode="auto">
          <a:xfrm>
            <a:off x="3749907" y="2137505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reeform 126"/>
          <p:cNvSpPr>
            <a:spLocks/>
          </p:cNvSpPr>
          <p:nvPr/>
        </p:nvSpPr>
        <p:spPr bwMode="auto">
          <a:xfrm>
            <a:off x="3749907" y="2137505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reeform 127"/>
          <p:cNvSpPr>
            <a:spLocks/>
          </p:cNvSpPr>
          <p:nvPr/>
        </p:nvSpPr>
        <p:spPr bwMode="auto">
          <a:xfrm>
            <a:off x="3763660" y="3743817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128"/>
          <p:cNvSpPr>
            <a:spLocks/>
          </p:cNvSpPr>
          <p:nvPr/>
        </p:nvSpPr>
        <p:spPr bwMode="auto">
          <a:xfrm>
            <a:off x="3763660" y="3743817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reeform 129"/>
          <p:cNvSpPr>
            <a:spLocks/>
          </p:cNvSpPr>
          <p:nvPr/>
        </p:nvSpPr>
        <p:spPr bwMode="auto">
          <a:xfrm>
            <a:off x="3873684" y="3346366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130"/>
          <p:cNvSpPr>
            <a:spLocks/>
          </p:cNvSpPr>
          <p:nvPr/>
        </p:nvSpPr>
        <p:spPr bwMode="auto">
          <a:xfrm>
            <a:off x="3873684" y="3346366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reeform 131"/>
          <p:cNvSpPr>
            <a:spLocks/>
          </p:cNvSpPr>
          <p:nvPr/>
        </p:nvSpPr>
        <p:spPr bwMode="auto">
          <a:xfrm>
            <a:off x="4378408" y="2108625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reeform 132"/>
          <p:cNvSpPr>
            <a:spLocks/>
          </p:cNvSpPr>
          <p:nvPr/>
        </p:nvSpPr>
        <p:spPr bwMode="auto">
          <a:xfrm>
            <a:off x="4378408" y="2108625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133"/>
          <p:cNvSpPr>
            <a:spLocks/>
          </p:cNvSpPr>
          <p:nvPr/>
        </p:nvSpPr>
        <p:spPr bwMode="auto">
          <a:xfrm>
            <a:off x="4437541" y="2873275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reeform 134"/>
          <p:cNvSpPr>
            <a:spLocks/>
          </p:cNvSpPr>
          <p:nvPr/>
        </p:nvSpPr>
        <p:spPr bwMode="auto">
          <a:xfrm>
            <a:off x="4437541" y="2873275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Freeform 135"/>
          <p:cNvSpPr>
            <a:spLocks/>
          </p:cNvSpPr>
          <p:nvPr/>
        </p:nvSpPr>
        <p:spPr bwMode="auto">
          <a:xfrm>
            <a:off x="4525558" y="325972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Freeform 136"/>
          <p:cNvSpPr>
            <a:spLocks/>
          </p:cNvSpPr>
          <p:nvPr/>
        </p:nvSpPr>
        <p:spPr bwMode="auto">
          <a:xfrm>
            <a:off x="4525558" y="325972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Freeform 137"/>
          <p:cNvSpPr>
            <a:spLocks/>
          </p:cNvSpPr>
          <p:nvPr/>
        </p:nvSpPr>
        <p:spPr bwMode="auto">
          <a:xfrm>
            <a:off x="4653459" y="380570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138"/>
          <p:cNvSpPr>
            <a:spLocks/>
          </p:cNvSpPr>
          <p:nvPr/>
        </p:nvSpPr>
        <p:spPr bwMode="auto">
          <a:xfrm>
            <a:off x="4653459" y="380570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Freeform 139"/>
          <p:cNvSpPr>
            <a:spLocks/>
          </p:cNvSpPr>
          <p:nvPr/>
        </p:nvSpPr>
        <p:spPr bwMode="auto">
          <a:xfrm>
            <a:off x="4954641" y="2981919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Freeform 140"/>
          <p:cNvSpPr>
            <a:spLocks/>
          </p:cNvSpPr>
          <p:nvPr/>
        </p:nvSpPr>
        <p:spPr bwMode="auto">
          <a:xfrm>
            <a:off x="4954641" y="2981919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Freeform 141"/>
          <p:cNvSpPr>
            <a:spLocks/>
          </p:cNvSpPr>
          <p:nvPr/>
        </p:nvSpPr>
        <p:spPr bwMode="auto">
          <a:xfrm>
            <a:off x="5123803" y="3686057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Freeform 142"/>
          <p:cNvSpPr>
            <a:spLocks/>
          </p:cNvSpPr>
          <p:nvPr/>
        </p:nvSpPr>
        <p:spPr bwMode="auto">
          <a:xfrm>
            <a:off x="5123803" y="3686057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Freeform 143"/>
          <p:cNvSpPr>
            <a:spLocks/>
          </p:cNvSpPr>
          <p:nvPr/>
        </p:nvSpPr>
        <p:spPr bwMode="auto">
          <a:xfrm>
            <a:off x="5204940" y="339587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Freeform 144"/>
          <p:cNvSpPr>
            <a:spLocks/>
          </p:cNvSpPr>
          <p:nvPr/>
        </p:nvSpPr>
        <p:spPr bwMode="auto">
          <a:xfrm>
            <a:off x="5204940" y="339587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reeform 145"/>
          <p:cNvSpPr>
            <a:spLocks/>
          </p:cNvSpPr>
          <p:nvPr/>
        </p:nvSpPr>
        <p:spPr bwMode="auto">
          <a:xfrm>
            <a:off x="5328717" y="3045182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reeform 146"/>
          <p:cNvSpPr>
            <a:spLocks/>
          </p:cNvSpPr>
          <p:nvPr/>
        </p:nvSpPr>
        <p:spPr bwMode="auto">
          <a:xfrm>
            <a:off x="5328717" y="3045182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Freeform 147"/>
          <p:cNvSpPr>
            <a:spLocks noEditPoints="1"/>
          </p:cNvSpPr>
          <p:nvPr/>
        </p:nvSpPr>
        <p:spPr bwMode="auto">
          <a:xfrm>
            <a:off x="5353470" y="3959735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Freeform 148"/>
          <p:cNvSpPr>
            <a:spLocks/>
          </p:cNvSpPr>
          <p:nvPr/>
        </p:nvSpPr>
        <p:spPr bwMode="auto">
          <a:xfrm>
            <a:off x="5603768" y="295304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Freeform 149"/>
          <p:cNvSpPr>
            <a:spLocks/>
          </p:cNvSpPr>
          <p:nvPr/>
        </p:nvSpPr>
        <p:spPr bwMode="auto">
          <a:xfrm>
            <a:off x="5603768" y="295304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Freeform 150"/>
          <p:cNvSpPr>
            <a:spLocks/>
          </p:cNvSpPr>
          <p:nvPr/>
        </p:nvSpPr>
        <p:spPr bwMode="auto">
          <a:xfrm>
            <a:off x="5631273" y="3922602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Freeform 151"/>
          <p:cNvSpPr>
            <a:spLocks/>
          </p:cNvSpPr>
          <p:nvPr/>
        </p:nvSpPr>
        <p:spPr bwMode="auto">
          <a:xfrm>
            <a:off x="5631273" y="3922602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Freeform 152"/>
          <p:cNvSpPr>
            <a:spLocks/>
          </p:cNvSpPr>
          <p:nvPr/>
        </p:nvSpPr>
        <p:spPr bwMode="auto">
          <a:xfrm>
            <a:off x="5887073" y="3131825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Freeform 153"/>
          <p:cNvSpPr>
            <a:spLocks/>
          </p:cNvSpPr>
          <p:nvPr/>
        </p:nvSpPr>
        <p:spPr bwMode="auto">
          <a:xfrm>
            <a:off x="5887073" y="3131825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Freeform 154"/>
          <p:cNvSpPr>
            <a:spLocks/>
          </p:cNvSpPr>
          <p:nvPr/>
        </p:nvSpPr>
        <p:spPr bwMode="auto">
          <a:xfrm>
            <a:off x="5880197" y="3868967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Freeform 155"/>
          <p:cNvSpPr>
            <a:spLocks/>
          </p:cNvSpPr>
          <p:nvPr/>
        </p:nvSpPr>
        <p:spPr bwMode="auto">
          <a:xfrm>
            <a:off x="5880197" y="3868967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Freeform 156"/>
          <p:cNvSpPr>
            <a:spLocks/>
          </p:cNvSpPr>
          <p:nvPr/>
        </p:nvSpPr>
        <p:spPr bwMode="auto">
          <a:xfrm>
            <a:off x="6017724" y="285127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Freeform 157"/>
          <p:cNvSpPr>
            <a:spLocks/>
          </p:cNvSpPr>
          <p:nvPr/>
        </p:nvSpPr>
        <p:spPr bwMode="auto">
          <a:xfrm>
            <a:off x="6017724" y="285127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Freeform 158"/>
          <p:cNvSpPr>
            <a:spLocks/>
          </p:cNvSpPr>
          <p:nvPr/>
        </p:nvSpPr>
        <p:spPr bwMode="auto">
          <a:xfrm>
            <a:off x="6543076" y="3137325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Freeform 159"/>
          <p:cNvSpPr>
            <a:spLocks/>
          </p:cNvSpPr>
          <p:nvPr/>
        </p:nvSpPr>
        <p:spPr bwMode="auto">
          <a:xfrm>
            <a:off x="6543076" y="3137325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Freeform 160"/>
          <p:cNvSpPr>
            <a:spLocks/>
          </p:cNvSpPr>
          <p:nvPr/>
        </p:nvSpPr>
        <p:spPr bwMode="auto">
          <a:xfrm>
            <a:off x="6610464" y="2369926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Freeform 161"/>
          <p:cNvSpPr>
            <a:spLocks/>
          </p:cNvSpPr>
          <p:nvPr/>
        </p:nvSpPr>
        <p:spPr bwMode="auto">
          <a:xfrm>
            <a:off x="6610464" y="2369926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Freeform 162"/>
          <p:cNvSpPr>
            <a:spLocks noEditPoints="1"/>
          </p:cNvSpPr>
          <p:nvPr/>
        </p:nvSpPr>
        <p:spPr bwMode="auto">
          <a:xfrm>
            <a:off x="5808686" y="3250097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Freeform 163"/>
          <p:cNvSpPr>
            <a:spLocks noEditPoints="1"/>
          </p:cNvSpPr>
          <p:nvPr/>
        </p:nvSpPr>
        <p:spPr bwMode="auto">
          <a:xfrm>
            <a:off x="6173131" y="3160707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164"/>
          <p:cNvSpPr>
            <a:spLocks/>
          </p:cNvSpPr>
          <p:nvPr/>
        </p:nvSpPr>
        <p:spPr bwMode="auto">
          <a:xfrm>
            <a:off x="6694355" y="276600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165"/>
          <p:cNvSpPr>
            <a:spLocks/>
          </p:cNvSpPr>
          <p:nvPr/>
        </p:nvSpPr>
        <p:spPr bwMode="auto">
          <a:xfrm>
            <a:off x="6694355" y="276600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Freeform 166"/>
          <p:cNvSpPr>
            <a:spLocks/>
          </p:cNvSpPr>
          <p:nvPr/>
        </p:nvSpPr>
        <p:spPr bwMode="auto">
          <a:xfrm>
            <a:off x="6743868" y="2321791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Freeform 167"/>
          <p:cNvSpPr>
            <a:spLocks/>
          </p:cNvSpPr>
          <p:nvPr/>
        </p:nvSpPr>
        <p:spPr bwMode="auto">
          <a:xfrm>
            <a:off x="6743868" y="2321791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Freeform 168"/>
          <p:cNvSpPr>
            <a:spLocks noEditPoints="1"/>
          </p:cNvSpPr>
          <p:nvPr/>
        </p:nvSpPr>
        <p:spPr bwMode="auto">
          <a:xfrm>
            <a:off x="6855264" y="2757754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Freeform 169"/>
          <p:cNvSpPr>
            <a:spLocks noEditPoints="1"/>
          </p:cNvSpPr>
          <p:nvPr/>
        </p:nvSpPr>
        <p:spPr bwMode="auto">
          <a:xfrm>
            <a:off x="1678757" y="2715117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Freeform 170"/>
          <p:cNvSpPr>
            <a:spLocks noEditPoints="1"/>
          </p:cNvSpPr>
          <p:nvPr/>
        </p:nvSpPr>
        <p:spPr bwMode="auto">
          <a:xfrm>
            <a:off x="1930431" y="1854203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Freeform 172"/>
          <p:cNvSpPr>
            <a:spLocks noEditPoints="1"/>
          </p:cNvSpPr>
          <p:nvPr/>
        </p:nvSpPr>
        <p:spPr bwMode="auto">
          <a:xfrm>
            <a:off x="3316701" y="3798828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Freeform 173"/>
          <p:cNvSpPr>
            <a:spLocks noEditPoints="1"/>
          </p:cNvSpPr>
          <p:nvPr/>
        </p:nvSpPr>
        <p:spPr bwMode="auto">
          <a:xfrm>
            <a:off x="4729100" y="4277422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Freeform 174"/>
          <p:cNvSpPr>
            <a:spLocks noEditPoints="1"/>
          </p:cNvSpPr>
          <p:nvPr/>
        </p:nvSpPr>
        <p:spPr bwMode="auto">
          <a:xfrm>
            <a:off x="4784109" y="2233775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reeform 175"/>
          <p:cNvSpPr>
            <a:spLocks noEditPoints="1"/>
          </p:cNvSpPr>
          <p:nvPr/>
        </p:nvSpPr>
        <p:spPr bwMode="auto">
          <a:xfrm>
            <a:off x="5008277" y="3987243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Freeform 176"/>
          <p:cNvSpPr>
            <a:spLocks noEditPoints="1"/>
          </p:cNvSpPr>
          <p:nvPr/>
        </p:nvSpPr>
        <p:spPr bwMode="auto">
          <a:xfrm>
            <a:off x="5400228" y="2510206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Freeform 177"/>
          <p:cNvSpPr>
            <a:spLocks noEditPoints="1"/>
          </p:cNvSpPr>
          <p:nvPr/>
        </p:nvSpPr>
        <p:spPr bwMode="auto">
          <a:xfrm>
            <a:off x="5008277" y="2320416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Freeform 178"/>
          <p:cNvSpPr>
            <a:spLocks noEditPoints="1"/>
          </p:cNvSpPr>
          <p:nvPr/>
        </p:nvSpPr>
        <p:spPr bwMode="auto">
          <a:xfrm>
            <a:off x="5467616" y="4456209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Freeform 179"/>
          <p:cNvSpPr>
            <a:spLocks noEditPoints="1"/>
          </p:cNvSpPr>
          <p:nvPr/>
        </p:nvSpPr>
        <p:spPr bwMode="auto">
          <a:xfrm>
            <a:off x="6567830" y="2921407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Freeform 180"/>
          <p:cNvSpPr>
            <a:spLocks noEditPoints="1"/>
          </p:cNvSpPr>
          <p:nvPr/>
        </p:nvSpPr>
        <p:spPr bwMode="auto">
          <a:xfrm>
            <a:off x="5777054" y="3577410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Freeform 181"/>
          <p:cNvSpPr>
            <a:spLocks noEditPoints="1"/>
          </p:cNvSpPr>
          <p:nvPr/>
        </p:nvSpPr>
        <p:spPr bwMode="auto">
          <a:xfrm>
            <a:off x="6083736" y="2413934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solidFill>
            <a:srgbClr val="C4BD97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Freeform 182"/>
          <p:cNvSpPr>
            <a:spLocks noEditPoints="1"/>
          </p:cNvSpPr>
          <p:nvPr/>
        </p:nvSpPr>
        <p:spPr bwMode="auto">
          <a:xfrm>
            <a:off x="6690230" y="2628476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Freeform 183"/>
          <p:cNvSpPr>
            <a:spLocks noEditPoints="1"/>
          </p:cNvSpPr>
          <p:nvPr/>
        </p:nvSpPr>
        <p:spPr bwMode="auto">
          <a:xfrm>
            <a:off x="6805754" y="1986229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70953" y="5700995"/>
            <a:ext cx="170533" cy="16640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27733" y="5638800"/>
            <a:ext cx="1859362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200" i="1" dirty="0">
                <a:solidFill>
                  <a:prstClr val="white"/>
                </a:solidFill>
                <a:latin typeface="Rockwell"/>
                <a:cs typeface="Rockwell"/>
              </a:rPr>
              <a:t>Alliance Member</a:t>
            </a:r>
          </a:p>
        </p:txBody>
      </p:sp>
      <p:pic>
        <p:nvPicPr>
          <p:cNvPr id="99" name="Picture 98" descr="DC out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681" y="3261059"/>
            <a:ext cx="45719" cy="54243"/>
          </a:xfrm>
          <a:prstGeom prst="rect">
            <a:avLst/>
          </a:prstGeom>
        </p:spPr>
      </p:pic>
      <p:cxnSp>
        <p:nvCxnSpPr>
          <p:cNvPr id="100" name="Straight Connector 99"/>
          <p:cNvCxnSpPr>
            <a:stCxn id="99" idx="3"/>
          </p:cNvCxnSpPr>
          <p:nvPr/>
        </p:nvCxnSpPr>
        <p:spPr>
          <a:xfrm>
            <a:off x="6477398" y="3288180"/>
            <a:ext cx="334149" cy="33006"/>
          </a:xfrm>
          <a:prstGeom prst="line">
            <a:avLst/>
          </a:prstGeom>
          <a:ln w="12700" cap="flat" cmpd="sng" algn="ctr">
            <a:solidFill>
              <a:srgbClr val="20343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781801" y="3160707"/>
            <a:ext cx="593084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2401" y="1729001"/>
            <a:ext cx="2017026" cy="531852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Arkansas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Colorado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Connecticut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District of Columbia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Florida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Georgia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Hawaii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Idaho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Illinois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Indiana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Kentucky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Louisiana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Maine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Maryland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Massachusetts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Montana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Minnesota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Mississippi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Missouri</a:t>
            </a:r>
          </a:p>
          <a:p>
            <a:pPr>
              <a:buClr>
                <a:srgbClr val="800000"/>
              </a:buClr>
            </a:pPr>
            <a:endParaRPr lang="en-US" sz="1600" dirty="0">
              <a:solidFill>
                <a:prstClr val="black"/>
              </a:solidFill>
              <a:latin typeface="Rockwell"/>
              <a:cs typeface="Rockwel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39000" y="1817907"/>
            <a:ext cx="1938527" cy="506965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Commonwealth of the Northern Mariana     Islands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Nevada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New Mexico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Ohio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Oklahoma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Oregon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Pennsylvania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Rhode Island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South Dakota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Tennessee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Texas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Utah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Vermont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West Virginia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Wisconsin</a:t>
            </a:r>
          </a:p>
          <a:p>
            <a:pPr marL="230152" indent="-230152">
              <a:buClr>
                <a:srgbClr val="FF9933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Rockwell"/>
                <a:cs typeface="Rockwell"/>
              </a:rPr>
              <a:t>Wyoming</a:t>
            </a:r>
          </a:p>
          <a:p>
            <a:endParaRPr lang="en-US" sz="1600" dirty="0">
              <a:solidFill>
                <a:prstClr val="black"/>
              </a:solidFill>
              <a:latin typeface="Rockwell"/>
              <a:cs typeface="Rockwel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316698" y="1425028"/>
            <a:ext cx="2460354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Rockwell"/>
                <a:cs typeface="Rockwell"/>
              </a:rPr>
              <a:t>35 Members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250" y="213667"/>
            <a:ext cx="569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COMPLETE COLLEGE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AMERICA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9250" y="453082"/>
            <a:ext cx="6082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The Alliance of States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75" y="6463616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99" y="83555"/>
            <a:ext cx="8755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Average Estimated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Undergraduate Budget, 2013-2014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9" y="990914"/>
            <a:ext cx="87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(Full-Time Students)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48698908"/>
              </p:ext>
            </p:extLst>
          </p:nvPr>
        </p:nvGraphicFramePr>
        <p:xfrm>
          <a:off x="0" y="1397000"/>
          <a:ext cx="98583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80108" y="1671418"/>
            <a:ext cx="195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In-State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0358" y="2851943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$8,893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1162" y="2851943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$9,498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469187" y="2238375"/>
            <a:ext cx="0" cy="42862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67562" y="2238375"/>
            <a:ext cx="30162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70787" y="1547167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$1,207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953821" y="4169716"/>
            <a:ext cx="0" cy="42862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652196" y="4607866"/>
            <a:ext cx="30162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86054" y="4367508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$1,123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67612" y="1085502"/>
            <a:ext cx="15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$2,105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0358" y="3232943"/>
            <a:ext cx="155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t</a:t>
            </a:r>
            <a:r>
              <a:rPr lang="en-US" sz="2000" dirty="0" smtClean="0">
                <a:solidFill>
                  <a:srgbClr val="FFFFFF"/>
                </a:solidFill>
              </a:rPr>
              <a:t>uition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and fees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61162" y="3230462"/>
            <a:ext cx="155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</a:t>
            </a:r>
            <a:r>
              <a:rPr lang="en-US" sz="2000" dirty="0" smtClean="0">
                <a:solidFill>
                  <a:srgbClr val="FFFFFF"/>
                </a:solidFill>
              </a:rPr>
              <a:t>oom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and board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77321" y="1878804"/>
            <a:ext cx="1872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books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 and supplies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12321" y="4787361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transportation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67612" y="1461361"/>
            <a:ext cx="155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o</a:t>
            </a:r>
            <a:r>
              <a:rPr lang="en-US" sz="2000" dirty="0" smtClean="0">
                <a:solidFill>
                  <a:srgbClr val="FFFFFF"/>
                </a:solidFill>
              </a:rPr>
              <a:t>ther expenses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108" y="4487067"/>
            <a:ext cx="4763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FF"/>
                </a:solidFill>
              </a:rPr>
              <a:t>$22,826</a:t>
            </a:r>
            <a:endParaRPr lang="en-US" sz="8800" b="1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445500" y="2238375"/>
            <a:ext cx="241300" cy="42862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61770" y="6276926"/>
            <a:ext cx="59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Source: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fly.temple.edu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 and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utexas.edu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/enrollment-management/messages/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-strives-improve-four-year-graduation-rates</a:t>
            </a:r>
          </a:p>
        </p:txBody>
      </p:sp>
    </p:spTree>
    <p:extLst>
      <p:ext uri="{BB962C8B-B14F-4D97-AF65-F5344CB8AC3E}">
        <p14:creationId xmlns:p14="http://schemas.microsoft.com/office/powerpoint/2010/main" val="31101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79491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99" y="83555"/>
            <a:ext cx="875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Total Cost of Each Extra Year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99" y="545709"/>
            <a:ext cx="87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(Full-Time Students)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4983" y="1217371"/>
            <a:ext cx="161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Student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86436" y="1217371"/>
            <a:ext cx="258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4-Year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Student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8716" y="2011060"/>
            <a:ext cx="309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16828"/>
                </a:solidFill>
              </a:rPr>
              <a:t>$15,933</a:t>
            </a:r>
            <a:endParaRPr lang="en-US" sz="6000" b="1" dirty="0">
              <a:solidFill>
                <a:srgbClr val="F1682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8716" y="3213956"/>
            <a:ext cx="309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16828"/>
                </a:solidFill>
              </a:rPr>
              <a:t>$35,000</a:t>
            </a:r>
            <a:endParaRPr lang="en-US" sz="6000" b="1" dirty="0">
              <a:solidFill>
                <a:srgbClr val="F16828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085" y="2888487"/>
            <a:ext cx="273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in cost of attendance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9085" y="4134369"/>
            <a:ext cx="273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in lost wages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85" y="4683125"/>
            <a:ext cx="2736415" cy="317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12557" y="1942495"/>
            <a:ext cx="309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16828"/>
                </a:solidFill>
              </a:rPr>
              <a:t>$22,826</a:t>
            </a:r>
            <a:endParaRPr lang="en-US" sz="6000" b="1" dirty="0">
              <a:solidFill>
                <a:srgbClr val="F1682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12557" y="3145391"/>
            <a:ext cx="309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16828"/>
                </a:solidFill>
              </a:rPr>
              <a:t>$45,327</a:t>
            </a:r>
            <a:endParaRPr lang="en-US" sz="6000" b="1" dirty="0">
              <a:solidFill>
                <a:srgbClr val="F16828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32926" y="2819922"/>
            <a:ext cx="273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in cost of attendance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32926" y="4065804"/>
            <a:ext cx="273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in lost wages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532926" y="4614560"/>
            <a:ext cx="2736415" cy="317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8716" y="5049106"/>
            <a:ext cx="309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$50,933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2557" y="5049106"/>
            <a:ext cx="309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$68,153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61770" y="6276926"/>
            <a:ext cx="59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Source: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fly.temple.edu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 and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utexas.edu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/enrollment-management/messages/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-strives-improve-four-year-graduation-rates</a:t>
            </a:r>
          </a:p>
        </p:txBody>
      </p:sp>
    </p:spTree>
    <p:extLst>
      <p:ext uri="{BB962C8B-B14F-4D97-AF65-F5344CB8AC3E}">
        <p14:creationId xmlns:p14="http://schemas.microsoft.com/office/powerpoint/2010/main" val="10437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60" y="6447662"/>
            <a:ext cx="39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Four-Year </a:t>
            </a:r>
            <a:r>
              <a:rPr lang="en-US" sz="1600" b="1" dirty="0" smtClean="0">
                <a:solidFill>
                  <a:schemeClr val="accent2"/>
                </a:solidFill>
              </a:rPr>
              <a:t>Myth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5916" y="5155000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Rockwell"/>
              </a:rPr>
              <a:t>TEMPLE 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Rockwell"/>
              </a:rPr>
              <a:t>UNIVERSITY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12501" y="5324985"/>
            <a:ext cx="184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Rockwell"/>
              </a:rPr>
              <a:t>UT-AUSTIN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584585" y="1417638"/>
            <a:ext cx="17352" cy="49330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3896" y="4824514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ckwell"/>
              </a:rPr>
              <a:t>On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27814" y="4823910"/>
            <a:ext cx="11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ckwell"/>
              </a:rPr>
              <a:t>In 6 Years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3896" y="4702990"/>
            <a:ext cx="108229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9308" y="4702990"/>
            <a:ext cx="108229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3896" y="3307183"/>
            <a:ext cx="1082297" cy="1307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685" y="3307183"/>
            <a:ext cx="1082297" cy="1307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685" y="2279347"/>
            <a:ext cx="1082297" cy="10437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646" y="1730665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Rockwell"/>
              </a:rPr>
              <a:t>$20,000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22967" y="1730665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Rockwell"/>
              </a:rPr>
              <a:t>$35,000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62016" y="4798243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ckwell"/>
              </a:rPr>
              <a:t>On Time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934" y="4797639"/>
            <a:ext cx="11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ckwell"/>
              </a:rPr>
              <a:t>In 6 Years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062016" y="4676719"/>
            <a:ext cx="108229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7428" y="4676719"/>
            <a:ext cx="108229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62016" y="3307183"/>
            <a:ext cx="1082297" cy="1281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6805" y="3280912"/>
            <a:ext cx="1082297" cy="1307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16805" y="2379943"/>
            <a:ext cx="1082297" cy="9168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61770" y="6276926"/>
            <a:ext cx="59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Source: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fly.temple.edu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 and 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utexas.edu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/enrollment-management/messages/</a:t>
            </a:r>
            <a:r>
              <a:rPr lang="en-US" sz="1200" dirty="0" err="1" smtClean="0">
                <a:solidFill>
                  <a:prstClr val="white"/>
                </a:solidFill>
                <a:latin typeface="Rockwell"/>
              </a:rPr>
              <a:t>ut</a:t>
            </a:r>
            <a:r>
              <a:rPr lang="en-US" sz="1200" dirty="0" smtClean="0">
                <a:solidFill>
                  <a:prstClr val="white"/>
                </a:solidFill>
                <a:latin typeface="Rockwell"/>
              </a:rPr>
              <a:t>-strives-improve-four-year-graduation-rates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03766" y="1704394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Rockwell"/>
              </a:rPr>
              <a:t>$19,000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91087" y="1704394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Rockwell"/>
              </a:rPr>
              <a:t>$32,000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3779" y="345165"/>
            <a:ext cx="87555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Cumulative Debt Upon Graduation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84" y="-1670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138837" y="2048908"/>
            <a:ext cx="9518315" cy="2286000"/>
          </a:xfrm>
          <a:custGeom>
            <a:avLst/>
            <a:gdLst>
              <a:gd name="connsiteX0" fmla="*/ 0 w 9518315"/>
              <a:gd name="connsiteY0" fmla="*/ 2286000 h 2286000"/>
              <a:gd name="connsiteX1" fmla="*/ 2392947 w 9518315"/>
              <a:gd name="connsiteY1" fmla="*/ 842211 h 2286000"/>
              <a:gd name="connsiteX2" fmla="*/ 3850105 w 9518315"/>
              <a:gd name="connsiteY2" fmla="*/ 441158 h 2286000"/>
              <a:gd name="connsiteX3" fmla="*/ 5334000 w 9518315"/>
              <a:gd name="connsiteY3" fmla="*/ 802106 h 2286000"/>
              <a:gd name="connsiteX4" fmla="*/ 6898105 w 9518315"/>
              <a:gd name="connsiteY4" fmla="*/ 855579 h 2286000"/>
              <a:gd name="connsiteX5" fmla="*/ 9518315 w 9518315"/>
              <a:gd name="connsiteY5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8315" h="2286000">
                <a:moveTo>
                  <a:pt x="0" y="2286000"/>
                </a:moveTo>
                <a:lnTo>
                  <a:pt x="2392947" y="842211"/>
                </a:lnTo>
                <a:lnTo>
                  <a:pt x="3850105" y="441158"/>
                </a:lnTo>
                <a:lnTo>
                  <a:pt x="5334000" y="802106"/>
                </a:lnTo>
                <a:lnTo>
                  <a:pt x="6898105" y="855579"/>
                </a:lnTo>
                <a:lnTo>
                  <a:pt x="9518315" y="0"/>
                </a:lnTo>
              </a:path>
            </a:pathLst>
          </a:custGeom>
          <a:ln w="444500" cmpd="sng">
            <a:gradFill flip="none" rotWithShape="1">
              <a:gsLst>
                <a:gs pos="0">
                  <a:srgbClr val="FF6600"/>
                </a:gs>
                <a:gs pos="100000">
                  <a:srgbClr val="BB4A01"/>
                </a:gs>
              </a:gsLst>
              <a:lin ang="0" scaled="1"/>
              <a:tileRect/>
            </a:gradFill>
          </a:ln>
          <a:effectLst>
            <a:glow rad="101600">
              <a:schemeClr val="bg1">
                <a:alpha val="18000"/>
              </a:schemeClr>
            </a:glow>
            <a:outerShdw blurRad="40005" dist="19939" dir="5400000" sx="101000" sy="101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trusiveAdvising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85" y="719500"/>
            <a:ext cx="1088904" cy="1633356"/>
          </a:xfrm>
          <a:prstGeom prst="rect">
            <a:avLst/>
          </a:prstGeom>
        </p:spPr>
      </p:pic>
      <p:pic>
        <p:nvPicPr>
          <p:cNvPr id="7" name="Picture 6" descr="MathAlignToMajors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69" y="1192126"/>
            <a:ext cx="1090363" cy="1633356"/>
          </a:xfrm>
          <a:prstGeom prst="rect">
            <a:avLst/>
          </a:prstGeom>
        </p:spPr>
      </p:pic>
      <p:pic>
        <p:nvPicPr>
          <p:cNvPr id="8" name="Picture 7" descr="DefaultPathways[1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5" y="1192126"/>
            <a:ext cx="1047154" cy="1572834"/>
          </a:xfrm>
          <a:prstGeom prst="rect">
            <a:avLst/>
          </a:prstGeom>
        </p:spPr>
      </p:pic>
      <p:pic>
        <p:nvPicPr>
          <p:cNvPr id="9" name="Picture 8" descr="CriticalPathCourses[1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9" y="1190449"/>
            <a:ext cx="1088566" cy="1635035"/>
          </a:xfrm>
          <a:prstGeom prst="rect">
            <a:avLst/>
          </a:prstGeom>
        </p:spPr>
      </p:pic>
      <p:pic>
        <p:nvPicPr>
          <p:cNvPr id="10" name="Picture 9" descr="AcademicMaps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31" y="824860"/>
            <a:ext cx="1061224" cy="1589723"/>
          </a:xfrm>
          <a:prstGeom prst="rect">
            <a:avLst/>
          </a:prstGeom>
        </p:spPr>
      </p:pic>
      <p:pic>
        <p:nvPicPr>
          <p:cNvPr id="11" name="Picture 10" descr="InformedChoice[1]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1" y="2008804"/>
            <a:ext cx="1090375" cy="163335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-55575" y="3561954"/>
            <a:ext cx="88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FF"/>
                </a:solidFill>
              </a:rPr>
              <a:t>GUIDED PATHWAYS TO SUCCESS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2085" y="3668913"/>
            <a:ext cx="674973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GPS</a:t>
            </a:r>
            <a:endParaRPr lang="en-US" sz="19900" dirty="0">
              <a:ln>
                <a:solidFill>
                  <a:schemeClr val="bg1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1239" y="2578061"/>
            <a:ext cx="6347023" cy="175426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3567"/>
              </a:gs>
            </a:gsLst>
            <a:lin ang="0" scaled="1"/>
            <a:tileRect/>
          </a:gradFill>
        </p:spPr>
        <p:txBody>
          <a:bodyPr wrap="none" lIns="91378" tIns="45690" rIns="91378" bIns="45690">
            <a:spAutoFit/>
          </a:bodyPr>
          <a:lstStyle/>
          <a:p>
            <a:pPr algn="ctr" defTabSz="456893"/>
            <a:r>
              <a:rPr lang="en-US" sz="540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NO CLEAR </a:t>
            </a:r>
            <a:r>
              <a:rPr lang="en-US" sz="54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PATH</a:t>
            </a:r>
          </a:p>
          <a:p>
            <a:pPr algn="ctr" defTabSz="456893"/>
            <a:r>
              <a:rPr lang="en-US" sz="54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TO GRADUATION</a:t>
            </a:r>
            <a:endParaRPr lang="en-US" sz="5400" b="1" dirty="0">
              <a:ln w="12700">
                <a:noFill/>
                <a:prstDash val="solid"/>
              </a:ln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60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000" y="1303524"/>
            <a:ext cx="8472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Too much choice 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– especially uninformed choice – </a:t>
            </a:r>
            <a:r>
              <a:rPr lang="en-US" sz="5400" dirty="0" smtClean="0">
                <a:solidFill>
                  <a:srgbClr val="FFFFFF"/>
                </a:solidFill>
              </a:rPr>
              <a:t>leads to indecision or poor decisions.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932" y="1538722"/>
            <a:ext cx="8472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Most people accept – even welcome – a </a:t>
            </a:r>
            <a:r>
              <a:rPr lang="en-US" sz="5400" dirty="0" smtClean="0">
                <a:solidFill>
                  <a:schemeClr val="bg1"/>
                </a:solidFill>
              </a:rPr>
              <a:t>default choice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designed by informed professionals.</a:t>
            </a:r>
            <a:endParaRPr lang="en-US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810" y="1139865"/>
            <a:ext cx="8472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An academic semester-by-semester plan: a clear path to graduation.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57" y="232891"/>
            <a:ext cx="8472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New Model </a:t>
            </a:r>
            <a:r>
              <a:rPr lang="en-US" sz="4000" u="sng" dirty="0" smtClean="0">
                <a:solidFill>
                  <a:srgbClr val="FFFFFF"/>
                </a:solidFill>
              </a:rPr>
              <a:t>Structured Programs</a:t>
            </a:r>
            <a:endParaRPr lang="en-US" sz="4000" u="sng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441" y="3691432"/>
            <a:ext cx="340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8BFFF"/>
                </a:solidFill>
              </a:rPr>
              <a:t>[</a:t>
            </a:r>
            <a:r>
              <a:rPr lang="en-US" sz="5400" dirty="0">
                <a:solidFill>
                  <a:srgbClr val="FFFFFF"/>
                </a:solidFill>
              </a:rPr>
              <a:t>N</a:t>
            </a:r>
            <a:r>
              <a:rPr lang="en-US" sz="5400" dirty="0" smtClean="0">
                <a:solidFill>
                  <a:srgbClr val="FFFFFF"/>
                </a:solidFill>
              </a:rPr>
              <a:t>ursing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]</a:t>
            </a:r>
            <a:endParaRPr lang="en-US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3519" y="5103093"/>
            <a:ext cx="48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8BFFF"/>
                </a:solidFill>
              </a:rPr>
              <a:t>[</a:t>
            </a:r>
            <a:r>
              <a:rPr lang="en-US" sz="5400" dirty="0">
                <a:solidFill>
                  <a:srgbClr val="FFFFFF"/>
                </a:solidFill>
              </a:rPr>
              <a:t>E</a:t>
            </a:r>
            <a:r>
              <a:rPr lang="en-US" sz="5400" dirty="0" smtClean="0">
                <a:solidFill>
                  <a:srgbClr val="FFFFFF"/>
                </a:solidFill>
              </a:rPr>
              <a:t>ngineering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]</a:t>
            </a:r>
            <a:endParaRPr lang="en-US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159" y="3691432"/>
            <a:ext cx="3192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8BFFF"/>
                </a:solidFill>
              </a:rPr>
              <a:t>[</a:t>
            </a:r>
            <a:r>
              <a:rPr lang="en-US" sz="5400" dirty="0">
                <a:solidFill>
                  <a:srgbClr val="FFFFFF"/>
                </a:solidFill>
              </a:rPr>
              <a:t>H</a:t>
            </a:r>
            <a:r>
              <a:rPr lang="en-US" sz="5400" dirty="0" smtClean="0">
                <a:solidFill>
                  <a:srgbClr val="FFFFFF"/>
                </a:solidFill>
              </a:rPr>
              <a:t>onors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]</a:t>
            </a:r>
            <a:endParaRPr lang="en-US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533" y="1339360"/>
            <a:ext cx="8472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Students don’t “discover” the right path; after choosing a major, </a:t>
            </a:r>
            <a:r>
              <a:rPr lang="en-US" sz="5400" dirty="0" smtClean="0">
                <a:solidFill>
                  <a:schemeClr val="bg1"/>
                </a:solidFill>
              </a:rPr>
              <a:t>the academic map is the default schedule.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000" y="214903"/>
            <a:ext cx="8472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The Essential Elements of GPS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0" name="Picture 9" descr="IntrusiveAdvising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0" y="5090220"/>
            <a:ext cx="926182" cy="1389273"/>
          </a:xfrm>
          <a:prstGeom prst="rect">
            <a:avLst/>
          </a:prstGeom>
        </p:spPr>
      </p:pic>
      <p:pic>
        <p:nvPicPr>
          <p:cNvPr id="11" name="Picture 10" descr="MathAlignToMajors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6" y="3167744"/>
            <a:ext cx="927423" cy="1389273"/>
          </a:xfrm>
          <a:prstGeom prst="rect">
            <a:avLst/>
          </a:prstGeom>
        </p:spPr>
      </p:pic>
      <p:pic>
        <p:nvPicPr>
          <p:cNvPr id="12" name="Picture 11" descr="DefaultPathways[1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0" y="1230767"/>
            <a:ext cx="890671" cy="1337795"/>
          </a:xfrm>
          <a:prstGeom prst="rect">
            <a:avLst/>
          </a:prstGeom>
        </p:spPr>
      </p:pic>
      <p:pic>
        <p:nvPicPr>
          <p:cNvPr id="13" name="Picture 12" descr="CriticalPathCourses[1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0" y="3166314"/>
            <a:ext cx="925894" cy="1390702"/>
          </a:xfrm>
          <a:prstGeom prst="rect">
            <a:avLst/>
          </a:prstGeom>
        </p:spPr>
      </p:pic>
      <p:pic>
        <p:nvPicPr>
          <p:cNvPr id="14" name="Picture 13" descr="AcademicMaps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" y="5127332"/>
            <a:ext cx="902639" cy="1352161"/>
          </a:xfrm>
          <a:prstGeom prst="rect">
            <a:avLst/>
          </a:prstGeom>
        </p:spPr>
      </p:pic>
      <p:pic>
        <p:nvPicPr>
          <p:cNvPr id="15" name="Picture 14" descr="InformedChoice[1]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8" y="1230768"/>
            <a:ext cx="927433" cy="13892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7060" y="1464899"/>
            <a:ext cx="281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Informed Choice and Meta Majors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7060" y="3389129"/>
            <a:ext cx="281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Math Aligned to Majors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7060" y="5391758"/>
            <a:ext cx="28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Academic Maps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3792" y="1621699"/>
            <a:ext cx="28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Default Pathways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3792" y="3389129"/>
            <a:ext cx="281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Critical Path Courses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3792" y="5391758"/>
            <a:ext cx="28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Intrusive Advising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2236359" y="3241750"/>
            <a:ext cx="1547583" cy="1482587"/>
          </a:xfrm>
          <a:prstGeom prst="rect">
            <a:avLst/>
          </a:prstGeom>
        </p:spPr>
      </p:pic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9" r="20327"/>
          <a:stretch/>
        </p:blipFill>
        <p:spPr>
          <a:xfrm>
            <a:off x="5337371" y="3241750"/>
            <a:ext cx="1552408" cy="1487209"/>
          </a:xfrm>
          <a:prstGeom prst="rect">
            <a:avLst/>
          </a:prstGeom>
        </p:spPr>
      </p:pic>
      <p:pic>
        <p:nvPicPr>
          <p:cNvPr id="10" name="Picture 9" descr="game changers color.png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8" r="81504"/>
          <a:stretch/>
        </p:blipFill>
        <p:spPr>
          <a:xfrm>
            <a:off x="687020" y="3240067"/>
            <a:ext cx="1549338" cy="1484268"/>
          </a:xfrm>
          <a:prstGeom prst="rect">
            <a:avLst/>
          </a:prstGeom>
        </p:spPr>
      </p:pic>
      <p:pic>
        <p:nvPicPr>
          <p:cNvPr id="11" name="Picture 10" descr="game changers color.png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2" r="40634"/>
          <a:stretch/>
        </p:blipFill>
        <p:spPr>
          <a:xfrm>
            <a:off x="3783941" y="3236147"/>
            <a:ext cx="1553430" cy="1488188"/>
          </a:xfrm>
          <a:prstGeom prst="rect">
            <a:avLst/>
          </a:prstGeom>
        </p:spPr>
      </p:pic>
      <p:pic>
        <p:nvPicPr>
          <p:cNvPr id="12" name="Picture 11" descr="game changers color.png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8" r="-492"/>
          <a:stretch/>
        </p:blipFill>
        <p:spPr>
          <a:xfrm>
            <a:off x="6889780" y="3244688"/>
            <a:ext cx="1549339" cy="1484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020" y="2197245"/>
            <a:ext cx="6082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The Game Changers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4</a:t>
            </a:fld>
            <a:endParaRPr lang="en-US" dirty="0">
              <a:latin typeface="Rockwel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01165" y="262627"/>
            <a:ext cx="744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Rockwell"/>
              </a:rPr>
              <a:t>Guided Pathways to Success</a:t>
            </a:r>
            <a:endParaRPr lang="en-US" sz="40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12" name="Freeform 188"/>
          <p:cNvSpPr>
            <a:spLocks noEditPoints="1"/>
          </p:cNvSpPr>
          <p:nvPr/>
        </p:nvSpPr>
        <p:spPr bwMode="auto">
          <a:xfrm>
            <a:off x="1427268" y="4613153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Freeform 191"/>
          <p:cNvSpPr>
            <a:spLocks/>
          </p:cNvSpPr>
          <p:nvPr/>
        </p:nvSpPr>
        <p:spPr bwMode="auto">
          <a:xfrm>
            <a:off x="4255635" y="5512285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Freeform 192"/>
          <p:cNvSpPr>
            <a:spLocks/>
          </p:cNvSpPr>
          <p:nvPr/>
        </p:nvSpPr>
        <p:spPr bwMode="auto">
          <a:xfrm>
            <a:off x="4123610" y="5407765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Freeform 193"/>
          <p:cNvSpPr>
            <a:spLocks/>
          </p:cNvSpPr>
          <p:nvPr/>
        </p:nvSpPr>
        <p:spPr bwMode="auto">
          <a:xfrm>
            <a:off x="4186873" y="5428392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Freeform 194"/>
          <p:cNvSpPr>
            <a:spLocks/>
          </p:cNvSpPr>
          <p:nvPr/>
        </p:nvSpPr>
        <p:spPr bwMode="auto">
          <a:xfrm>
            <a:off x="4149740" y="5440769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Freeform 195"/>
          <p:cNvSpPr>
            <a:spLocks/>
          </p:cNvSpPr>
          <p:nvPr/>
        </p:nvSpPr>
        <p:spPr bwMode="auto">
          <a:xfrm>
            <a:off x="4188247" y="5475154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Freeform 196"/>
          <p:cNvSpPr>
            <a:spLocks/>
          </p:cNvSpPr>
          <p:nvPr/>
        </p:nvSpPr>
        <p:spPr bwMode="auto">
          <a:xfrm>
            <a:off x="4024591" y="5354128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Freeform 197"/>
          <p:cNvSpPr>
            <a:spLocks/>
          </p:cNvSpPr>
          <p:nvPr/>
        </p:nvSpPr>
        <p:spPr bwMode="auto">
          <a:xfrm>
            <a:off x="3867810" y="5297744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Freeform 198"/>
          <p:cNvSpPr>
            <a:spLocks/>
          </p:cNvSpPr>
          <p:nvPr/>
        </p:nvSpPr>
        <p:spPr bwMode="auto">
          <a:xfrm>
            <a:off x="3819676" y="5319748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solidFill>
            <a:srgbClr val="A6A6A6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Freeform 103"/>
          <p:cNvSpPr>
            <a:spLocks/>
          </p:cNvSpPr>
          <p:nvPr/>
        </p:nvSpPr>
        <p:spPr bwMode="auto">
          <a:xfrm>
            <a:off x="2080172" y="2176825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Freeform 104"/>
          <p:cNvSpPr>
            <a:spLocks/>
          </p:cNvSpPr>
          <p:nvPr/>
        </p:nvSpPr>
        <p:spPr bwMode="auto">
          <a:xfrm>
            <a:off x="2080172" y="2176825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Freeform 105"/>
          <p:cNvSpPr>
            <a:spLocks/>
          </p:cNvSpPr>
          <p:nvPr/>
        </p:nvSpPr>
        <p:spPr bwMode="auto">
          <a:xfrm>
            <a:off x="2393732" y="2816324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Freeform 106"/>
          <p:cNvSpPr>
            <a:spLocks/>
          </p:cNvSpPr>
          <p:nvPr/>
        </p:nvSpPr>
        <p:spPr bwMode="auto">
          <a:xfrm>
            <a:off x="2393732" y="2816324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Freeform 107"/>
          <p:cNvSpPr>
            <a:spLocks/>
          </p:cNvSpPr>
          <p:nvPr/>
        </p:nvSpPr>
        <p:spPr bwMode="auto">
          <a:xfrm>
            <a:off x="2752679" y="3598851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Freeform 108"/>
          <p:cNvSpPr>
            <a:spLocks/>
          </p:cNvSpPr>
          <p:nvPr/>
        </p:nvSpPr>
        <p:spPr bwMode="auto">
          <a:xfrm>
            <a:off x="2752679" y="3598851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Freeform 109"/>
          <p:cNvSpPr>
            <a:spLocks/>
          </p:cNvSpPr>
          <p:nvPr/>
        </p:nvSpPr>
        <p:spPr bwMode="auto">
          <a:xfrm>
            <a:off x="2776058" y="1969162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Freeform 110"/>
          <p:cNvSpPr>
            <a:spLocks/>
          </p:cNvSpPr>
          <p:nvPr/>
        </p:nvSpPr>
        <p:spPr bwMode="auto">
          <a:xfrm>
            <a:off x="2776058" y="1969162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Freeform 111"/>
          <p:cNvSpPr>
            <a:spLocks/>
          </p:cNvSpPr>
          <p:nvPr/>
        </p:nvSpPr>
        <p:spPr bwMode="auto">
          <a:xfrm>
            <a:off x="2945216" y="2938723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Freeform 112"/>
          <p:cNvSpPr>
            <a:spLocks/>
          </p:cNvSpPr>
          <p:nvPr/>
        </p:nvSpPr>
        <p:spPr bwMode="auto">
          <a:xfrm>
            <a:off x="2945216" y="2938723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Freeform 113"/>
          <p:cNvSpPr>
            <a:spLocks/>
          </p:cNvSpPr>
          <p:nvPr/>
        </p:nvSpPr>
        <p:spPr bwMode="auto">
          <a:xfrm>
            <a:off x="3026356" y="1987038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Freeform 114"/>
          <p:cNvSpPr>
            <a:spLocks/>
          </p:cNvSpPr>
          <p:nvPr/>
        </p:nvSpPr>
        <p:spPr bwMode="auto">
          <a:xfrm>
            <a:off x="3026356" y="1987038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Freeform 115"/>
          <p:cNvSpPr>
            <a:spLocks/>
          </p:cNvSpPr>
          <p:nvPr/>
        </p:nvSpPr>
        <p:spPr bwMode="auto">
          <a:xfrm>
            <a:off x="3334416" y="2588030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Freeform 116"/>
          <p:cNvSpPr>
            <a:spLocks/>
          </p:cNvSpPr>
          <p:nvPr/>
        </p:nvSpPr>
        <p:spPr bwMode="auto">
          <a:xfrm>
            <a:off x="3334416" y="2588030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Freeform 117"/>
          <p:cNvSpPr>
            <a:spLocks/>
          </p:cNvSpPr>
          <p:nvPr/>
        </p:nvSpPr>
        <p:spPr bwMode="auto">
          <a:xfrm>
            <a:off x="3371549" y="3678617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Freeform 118"/>
          <p:cNvSpPr>
            <a:spLocks/>
          </p:cNvSpPr>
          <p:nvPr/>
        </p:nvSpPr>
        <p:spPr bwMode="auto">
          <a:xfrm>
            <a:off x="3371549" y="3678617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Freeform 119"/>
          <p:cNvSpPr>
            <a:spLocks/>
          </p:cNvSpPr>
          <p:nvPr/>
        </p:nvSpPr>
        <p:spPr bwMode="auto">
          <a:xfrm>
            <a:off x="3465067" y="3145013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Freeform 120"/>
          <p:cNvSpPr>
            <a:spLocks/>
          </p:cNvSpPr>
          <p:nvPr/>
        </p:nvSpPr>
        <p:spPr bwMode="auto">
          <a:xfrm>
            <a:off x="3465067" y="3145013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Freeform 121"/>
          <p:cNvSpPr>
            <a:spLocks/>
          </p:cNvSpPr>
          <p:nvPr/>
        </p:nvSpPr>
        <p:spPr bwMode="auto">
          <a:xfrm>
            <a:off x="4033052" y="2926348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Freeform 122"/>
          <p:cNvSpPr>
            <a:spLocks/>
          </p:cNvSpPr>
          <p:nvPr/>
        </p:nvSpPr>
        <p:spPr bwMode="auto">
          <a:xfrm>
            <a:off x="4024591" y="2918096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Freeform 123"/>
          <p:cNvSpPr>
            <a:spLocks/>
          </p:cNvSpPr>
          <p:nvPr/>
        </p:nvSpPr>
        <p:spPr bwMode="auto">
          <a:xfrm>
            <a:off x="4050931" y="253714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Freeform 124"/>
          <p:cNvSpPr>
            <a:spLocks/>
          </p:cNvSpPr>
          <p:nvPr/>
        </p:nvSpPr>
        <p:spPr bwMode="auto">
          <a:xfrm>
            <a:off x="4050931" y="253714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Freeform 125"/>
          <p:cNvSpPr>
            <a:spLocks/>
          </p:cNvSpPr>
          <p:nvPr/>
        </p:nvSpPr>
        <p:spPr bwMode="auto">
          <a:xfrm>
            <a:off x="4082561" y="2132816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Freeform 126"/>
          <p:cNvSpPr>
            <a:spLocks/>
          </p:cNvSpPr>
          <p:nvPr/>
        </p:nvSpPr>
        <p:spPr bwMode="auto">
          <a:xfrm>
            <a:off x="4082561" y="2132816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Freeform 127"/>
          <p:cNvSpPr>
            <a:spLocks/>
          </p:cNvSpPr>
          <p:nvPr/>
        </p:nvSpPr>
        <p:spPr bwMode="auto">
          <a:xfrm>
            <a:off x="4096315" y="3739128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Freeform 128"/>
          <p:cNvSpPr>
            <a:spLocks/>
          </p:cNvSpPr>
          <p:nvPr/>
        </p:nvSpPr>
        <p:spPr bwMode="auto">
          <a:xfrm>
            <a:off x="4096315" y="3739128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Freeform 129"/>
          <p:cNvSpPr>
            <a:spLocks/>
          </p:cNvSpPr>
          <p:nvPr/>
        </p:nvSpPr>
        <p:spPr bwMode="auto">
          <a:xfrm>
            <a:off x="4206335" y="3341677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Freeform 130"/>
          <p:cNvSpPr>
            <a:spLocks/>
          </p:cNvSpPr>
          <p:nvPr/>
        </p:nvSpPr>
        <p:spPr bwMode="auto">
          <a:xfrm>
            <a:off x="4206335" y="3341677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Freeform 131"/>
          <p:cNvSpPr>
            <a:spLocks/>
          </p:cNvSpPr>
          <p:nvPr/>
        </p:nvSpPr>
        <p:spPr bwMode="auto">
          <a:xfrm>
            <a:off x="4711060" y="2103936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Freeform 132"/>
          <p:cNvSpPr>
            <a:spLocks/>
          </p:cNvSpPr>
          <p:nvPr/>
        </p:nvSpPr>
        <p:spPr bwMode="auto">
          <a:xfrm>
            <a:off x="4711060" y="2103936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Freeform 133"/>
          <p:cNvSpPr>
            <a:spLocks/>
          </p:cNvSpPr>
          <p:nvPr/>
        </p:nvSpPr>
        <p:spPr bwMode="auto">
          <a:xfrm>
            <a:off x="4770196" y="2868587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Freeform 134"/>
          <p:cNvSpPr>
            <a:spLocks/>
          </p:cNvSpPr>
          <p:nvPr/>
        </p:nvSpPr>
        <p:spPr bwMode="auto">
          <a:xfrm>
            <a:off x="4770196" y="2868587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Freeform 135"/>
          <p:cNvSpPr>
            <a:spLocks/>
          </p:cNvSpPr>
          <p:nvPr/>
        </p:nvSpPr>
        <p:spPr bwMode="auto">
          <a:xfrm>
            <a:off x="4858212" y="3255034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Freeform 136"/>
          <p:cNvSpPr>
            <a:spLocks/>
          </p:cNvSpPr>
          <p:nvPr/>
        </p:nvSpPr>
        <p:spPr bwMode="auto">
          <a:xfrm>
            <a:off x="4858212" y="3255034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Freeform 137"/>
          <p:cNvSpPr>
            <a:spLocks/>
          </p:cNvSpPr>
          <p:nvPr/>
        </p:nvSpPr>
        <p:spPr bwMode="auto">
          <a:xfrm>
            <a:off x="4986112" y="3801016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Freeform 138"/>
          <p:cNvSpPr>
            <a:spLocks/>
          </p:cNvSpPr>
          <p:nvPr/>
        </p:nvSpPr>
        <p:spPr bwMode="auto">
          <a:xfrm>
            <a:off x="4986112" y="3801016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Freeform 139"/>
          <p:cNvSpPr>
            <a:spLocks/>
          </p:cNvSpPr>
          <p:nvPr/>
        </p:nvSpPr>
        <p:spPr bwMode="auto">
          <a:xfrm>
            <a:off x="5287295" y="2977232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Freeform 140"/>
          <p:cNvSpPr>
            <a:spLocks/>
          </p:cNvSpPr>
          <p:nvPr/>
        </p:nvSpPr>
        <p:spPr bwMode="auto">
          <a:xfrm>
            <a:off x="5287295" y="2977232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Freeform 141"/>
          <p:cNvSpPr>
            <a:spLocks/>
          </p:cNvSpPr>
          <p:nvPr/>
        </p:nvSpPr>
        <p:spPr bwMode="auto">
          <a:xfrm>
            <a:off x="5456455" y="3681367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Freeform 142"/>
          <p:cNvSpPr>
            <a:spLocks/>
          </p:cNvSpPr>
          <p:nvPr/>
        </p:nvSpPr>
        <p:spPr bwMode="auto">
          <a:xfrm>
            <a:off x="5456455" y="3681367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Freeform 143"/>
          <p:cNvSpPr>
            <a:spLocks/>
          </p:cNvSpPr>
          <p:nvPr/>
        </p:nvSpPr>
        <p:spPr bwMode="auto">
          <a:xfrm>
            <a:off x="5537595" y="3391186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Freeform 144"/>
          <p:cNvSpPr>
            <a:spLocks/>
          </p:cNvSpPr>
          <p:nvPr/>
        </p:nvSpPr>
        <p:spPr bwMode="auto">
          <a:xfrm>
            <a:off x="5537595" y="3391186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Freeform 145"/>
          <p:cNvSpPr>
            <a:spLocks/>
          </p:cNvSpPr>
          <p:nvPr/>
        </p:nvSpPr>
        <p:spPr bwMode="auto">
          <a:xfrm>
            <a:off x="5661369" y="3040493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Freeform 146"/>
          <p:cNvSpPr>
            <a:spLocks/>
          </p:cNvSpPr>
          <p:nvPr/>
        </p:nvSpPr>
        <p:spPr bwMode="auto">
          <a:xfrm>
            <a:off x="5661369" y="3040493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Freeform 147"/>
          <p:cNvSpPr>
            <a:spLocks noEditPoints="1"/>
          </p:cNvSpPr>
          <p:nvPr/>
        </p:nvSpPr>
        <p:spPr bwMode="auto">
          <a:xfrm>
            <a:off x="5686123" y="3955046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Freeform 148"/>
          <p:cNvSpPr>
            <a:spLocks/>
          </p:cNvSpPr>
          <p:nvPr/>
        </p:nvSpPr>
        <p:spPr bwMode="auto">
          <a:xfrm>
            <a:off x="5936422" y="294835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Freeform 149"/>
          <p:cNvSpPr>
            <a:spLocks/>
          </p:cNvSpPr>
          <p:nvPr/>
        </p:nvSpPr>
        <p:spPr bwMode="auto">
          <a:xfrm>
            <a:off x="5936422" y="294835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Freeform 150"/>
          <p:cNvSpPr>
            <a:spLocks/>
          </p:cNvSpPr>
          <p:nvPr/>
        </p:nvSpPr>
        <p:spPr bwMode="auto">
          <a:xfrm>
            <a:off x="5963928" y="3917913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Freeform 151"/>
          <p:cNvSpPr>
            <a:spLocks/>
          </p:cNvSpPr>
          <p:nvPr/>
        </p:nvSpPr>
        <p:spPr bwMode="auto">
          <a:xfrm>
            <a:off x="5963928" y="3917913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Freeform 152"/>
          <p:cNvSpPr>
            <a:spLocks/>
          </p:cNvSpPr>
          <p:nvPr/>
        </p:nvSpPr>
        <p:spPr bwMode="auto">
          <a:xfrm>
            <a:off x="6219727" y="3127135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Freeform 153"/>
          <p:cNvSpPr>
            <a:spLocks/>
          </p:cNvSpPr>
          <p:nvPr/>
        </p:nvSpPr>
        <p:spPr bwMode="auto">
          <a:xfrm>
            <a:off x="6219727" y="3127135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Freeform 154"/>
          <p:cNvSpPr>
            <a:spLocks/>
          </p:cNvSpPr>
          <p:nvPr/>
        </p:nvSpPr>
        <p:spPr bwMode="auto">
          <a:xfrm>
            <a:off x="6212852" y="3864278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Freeform 155"/>
          <p:cNvSpPr>
            <a:spLocks/>
          </p:cNvSpPr>
          <p:nvPr/>
        </p:nvSpPr>
        <p:spPr bwMode="auto">
          <a:xfrm>
            <a:off x="6212852" y="3864278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Freeform 156"/>
          <p:cNvSpPr>
            <a:spLocks/>
          </p:cNvSpPr>
          <p:nvPr/>
        </p:nvSpPr>
        <p:spPr bwMode="auto">
          <a:xfrm>
            <a:off x="6350377" y="284658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Freeform 157"/>
          <p:cNvSpPr>
            <a:spLocks/>
          </p:cNvSpPr>
          <p:nvPr/>
        </p:nvSpPr>
        <p:spPr bwMode="auto">
          <a:xfrm>
            <a:off x="6350377" y="284658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Freeform 158"/>
          <p:cNvSpPr>
            <a:spLocks/>
          </p:cNvSpPr>
          <p:nvPr/>
        </p:nvSpPr>
        <p:spPr bwMode="auto">
          <a:xfrm>
            <a:off x="6875730" y="3132636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Freeform 159"/>
          <p:cNvSpPr>
            <a:spLocks/>
          </p:cNvSpPr>
          <p:nvPr/>
        </p:nvSpPr>
        <p:spPr bwMode="auto">
          <a:xfrm>
            <a:off x="6875730" y="3132636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Freeform 160"/>
          <p:cNvSpPr>
            <a:spLocks/>
          </p:cNvSpPr>
          <p:nvPr/>
        </p:nvSpPr>
        <p:spPr bwMode="auto">
          <a:xfrm>
            <a:off x="6943117" y="2365239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Freeform 161"/>
          <p:cNvSpPr>
            <a:spLocks/>
          </p:cNvSpPr>
          <p:nvPr/>
        </p:nvSpPr>
        <p:spPr bwMode="auto">
          <a:xfrm>
            <a:off x="6943117" y="2365239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Freeform 162"/>
          <p:cNvSpPr>
            <a:spLocks noEditPoints="1"/>
          </p:cNvSpPr>
          <p:nvPr/>
        </p:nvSpPr>
        <p:spPr bwMode="auto">
          <a:xfrm>
            <a:off x="6141338" y="3245408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Freeform 163"/>
          <p:cNvSpPr>
            <a:spLocks noEditPoints="1"/>
          </p:cNvSpPr>
          <p:nvPr/>
        </p:nvSpPr>
        <p:spPr bwMode="auto">
          <a:xfrm>
            <a:off x="6505783" y="3156017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Freeform 164"/>
          <p:cNvSpPr>
            <a:spLocks/>
          </p:cNvSpPr>
          <p:nvPr/>
        </p:nvSpPr>
        <p:spPr bwMode="auto">
          <a:xfrm>
            <a:off x="7027010" y="276131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Freeform 165"/>
          <p:cNvSpPr>
            <a:spLocks/>
          </p:cNvSpPr>
          <p:nvPr/>
        </p:nvSpPr>
        <p:spPr bwMode="auto">
          <a:xfrm>
            <a:off x="7027010" y="276131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Freeform 166"/>
          <p:cNvSpPr>
            <a:spLocks/>
          </p:cNvSpPr>
          <p:nvPr/>
        </p:nvSpPr>
        <p:spPr bwMode="auto">
          <a:xfrm>
            <a:off x="7076520" y="2317104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Freeform 167"/>
          <p:cNvSpPr>
            <a:spLocks/>
          </p:cNvSpPr>
          <p:nvPr/>
        </p:nvSpPr>
        <p:spPr bwMode="auto">
          <a:xfrm>
            <a:off x="7076520" y="2317104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Freeform 168"/>
          <p:cNvSpPr>
            <a:spLocks noEditPoints="1"/>
          </p:cNvSpPr>
          <p:nvPr/>
        </p:nvSpPr>
        <p:spPr bwMode="auto">
          <a:xfrm>
            <a:off x="7187915" y="2753064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Freeform 169"/>
          <p:cNvSpPr>
            <a:spLocks noEditPoints="1"/>
          </p:cNvSpPr>
          <p:nvPr/>
        </p:nvSpPr>
        <p:spPr bwMode="auto">
          <a:xfrm>
            <a:off x="2011409" y="2710428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Freeform 170"/>
          <p:cNvSpPr>
            <a:spLocks noEditPoints="1"/>
          </p:cNvSpPr>
          <p:nvPr/>
        </p:nvSpPr>
        <p:spPr bwMode="auto">
          <a:xfrm>
            <a:off x="2263083" y="1849513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Freeform 172"/>
          <p:cNvSpPr>
            <a:spLocks noEditPoints="1"/>
          </p:cNvSpPr>
          <p:nvPr/>
        </p:nvSpPr>
        <p:spPr bwMode="auto">
          <a:xfrm>
            <a:off x="3649353" y="3794141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Freeform 173"/>
          <p:cNvSpPr>
            <a:spLocks noEditPoints="1"/>
          </p:cNvSpPr>
          <p:nvPr/>
        </p:nvSpPr>
        <p:spPr bwMode="auto">
          <a:xfrm>
            <a:off x="5061752" y="4272734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Freeform 174"/>
          <p:cNvSpPr>
            <a:spLocks noEditPoints="1"/>
          </p:cNvSpPr>
          <p:nvPr/>
        </p:nvSpPr>
        <p:spPr bwMode="auto">
          <a:xfrm>
            <a:off x="5116763" y="2229087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Freeform 175"/>
          <p:cNvSpPr>
            <a:spLocks noEditPoints="1"/>
          </p:cNvSpPr>
          <p:nvPr/>
        </p:nvSpPr>
        <p:spPr bwMode="auto">
          <a:xfrm>
            <a:off x="5340931" y="3982553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Freeform 176"/>
          <p:cNvSpPr>
            <a:spLocks noEditPoints="1"/>
          </p:cNvSpPr>
          <p:nvPr/>
        </p:nvSpPr>
        <p:spPr bwMode="auto">
          <a:xfrm>
            <a:off x="5732883" y="2505516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Freeform 177"/>
          <p:cNvSpPr>
            <a:spLocks noEditPoints="1"/>
          </p:cNvSpPr>
          <p:nvPr/>
        </p:nvSpPr>
        <p:spPr bwMode="auto">
          <a:xfrm>
            <a:off x="5340931" y="2315727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Freeform 178"/>
          <p:cNvSpPr>
            <a:spLocks noEditPoints="1"/>
          </p:cNvSpPr>
          <p:nvPr/>
        </p:nvSpPr>
        <p:spPr bwMode="auto">
          <a:xfrm>
            <a:off x="5800270" y="4451519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Freeform 179"/>
          <p:cNvSpPr>
            <a:spLocks noEditPoints="1"/>
          </p:cNvSpPr>
          <p:nvPr/>
        </p:nvSpPr>
        <p:spPr bwMode="auto">
          <a:xfrm>
            <a:off x="6900484" y="2916718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Freeform 180"/>
          <p:cNvSpPr>
            <a:spLocks noEditPoints="1"/>
          </p:cNvSpPr>
          <p:nvPr/>
        </p:nvSpPr>
        <p:spPr bwMode="auto">
          <a:xfrm>
            <a:off x="6109706" y="3572721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Freeform 181"/>
          <p:cNvSpPr>
            <a:spLocks noEditPoints="1"/>
          </p:cNvSpPr>
          <p:nvPr/>
        </p:nvSpPr>
        <p:spPr bwMode="auto">
          <a:xfrm>
            <a:off x="6416391" y="2409245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Freeform 182"/>
          <p:cNvSpPr>
            <a:spLocks noEditPoints="1"/>
          </p:cNvSpPr>
          <p:nvPr/>
        </p:nvSpPr>
        <p:spPr bwMode="auto">
          <a:xfrm>
            <a:off x="7022883" y="2623789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Freeform 183"/>
          <p:cNvSpPr>
            <a:spLocks noEditPoints="1"/>
          </p:cNvSpPr>
          <p:nvPr/>
        </p:nvSpPr>
        <p:spPr bwMode="auto">
          <a:xfrm>
            <a:off x="7138406" y="1981539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03" name="Straight Connector 202"/>
          <p:cNvCxnSpPr/>
          <p:nvPr/>
        </p:nvCxnSpPr>
        <p:spPr>
          <a:xfrm>
            <a:off x="6810052" y="3283491"/>
            <a:ext cx="334149" cy="330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7114455" y="3156017"/>
            <a:ext cx="59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207" name="Rectangle 206"/>
          <p:cNvSpPr/>
          <p:nvPr/>
        </p:nvSpPr>
        <p:spPr>
          <a:xfrm rot="5400000">
            <a:off x="6766727" y="3277260"/>
            <a:ext cx="27430" cy="27430"/>
          </a:xfrm>
          <a:prstGeom prst="rect">
            <a:avLst/>
          </a:prstGeom>
          <a:pattFill prst="wdDnDiag">
            <a:fgClr>
              <a:srgbClr val="BF0004"/>
            </a:fgClr>
            <a:bgClr>
              <a:schemeClr val="bg1">
                <a:lumMod val="6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08" name="Picture 207" descr="game changers color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18" r="-492"/>
          <a:stretch/>
        </p:blipFill>
        <p:spPr>
          <a:xfrm>
            <a:off x="418472" y="262627"/>
            <a:ext cx="774001" cy="741494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6073961" y="5500164"/>
            <a:ext cx="170533" cy="166407"/>
          </a:xfrm>
          <a:prstGeom prst="rect">
            <a:avLst/>
          </a:prstGeom>
          <a:solidFill>
            <a:srgbClr val="BF000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3569" y="5437971"/>
            <a:ext cx="175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Rockwell"/>
                <a:cs typeface="Rockwell"/>
              </a:rPr>
              <a:t>GPS at Scale States</a:t>
            </a:r>
            <a:endParaRPr lang="en-US" sz="1200" i="1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069581" y="5917046"/>
            <a:ext cx="170533" cy="166407"/>
          </a:xfrm>
          <a:prstGeom prst="rect">
            <a:avLst/>
          </a:prstGeom>
          <a:pattFill prst="wdDnDiag">
            <a:fgClr>
              <a:srgbClr val="BF0004"/>
            </a:fgClr>
            <a:bgClr>
              <a:schemeClr val="bg1">
                <a:lumMod val="65000"/>
              </a:schemeClr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26361" y="5854853"/>
            <a:ext cx="2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Rockwell"/>
                <a:cs typeface="Rockwell"/>
              </a:rPr>
              <a:t>GPS in STEM States</a:t>
            </a:r>
            <a:endParaRPr lang="en-US" sz="1200" i="1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032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5</a:t>
            </a:fld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1301165" y="262627"/>
            <a:ext cx="744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Fifteen to Finish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8" name="Freeform 188"/>
          <p:cNvSpPr>
            <a:spLocks noEditPoints="1"/>
          </p:cNvSpPr>
          <p:nvPr/>
        </p:nvSpPr>
        <p:spPr bwMode="auto">
          <a:xfrm>
            <a:off x="1427593" y="4621470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Freeform 191"/>
          <p:cNvSpPr>
            <a:spLocks/>
          </p:cNvSpPr>
          <p:nvPr/>
        </p:nvSpPr>
        <p:spPr bwMode="auto">
          <a:xfrm>
            <a:off x="4255960" y="5520605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Freeform 192"/>
          <p:cNvSpPr>
            <a:spLocks/>
          </p:cNvSpPr>
          <p:nvPr/>
        </p:nvSpPr>
        <p:spPr bwMode="auto">
          <a:xfrm>
            <a:off x="4123935" y="5416085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Freeform 193"/>
          <p:cNvSpPr>
            <a:spLocks/>
          </p:cNvSpPr>
          <p:nvPr/>
        </p:nvSpPr>
        <p:spPr bwMode="auto">
          <a:xfrm>
            <a:off x="4187201" y="5436709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Freeform 194"/>
          <p:cNvSpPr>
            <a:spLocks/>
          </p:cNvSpPr>
          <p:nvPr/>
        </p:nvSpPr>
        <p:spPr bwMode="auto">
          <a:xfrm>
            <a:off x="4150066" y="5449087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Freeform 195"/>
          <p:cNvSpPr>
            <a:spLocks/>
          </p:cNvSpPr>
          <p:nvPr/>
        </p:nvSpPr>
        <p:spPr bwMode="auto">
          <a:xfrm>
            <a:off x="4188575" y="5483474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Freeform 196"/>
          <p:cNvSpPr>
            <a:spLocks/>
          </p:cNvSpPr>
          <p:nvPr/>
        </p:nvSpPr>
        <p:spPr bwMode="auto">
          <a:xfrm>
            <a:off x="4024916" y="5362445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Freeform 197"/>
          <p:cNvSpPr>
            <a:spLocks/>
          </p:cNvSpPr>
          <p:nvPr/>
        </p:nvSpPr>
        <p:spPr bwMode="auto">
          <a:xfrm>
            <a:off x="3868134" y="5306061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Freeform 198"/>
          <p:cNvSpPr>
            <a:spLocks/>
          </p:cNvSpPr>
          <p:nvPr/>
        </p:nvSpPr>
        <p:spPr bwMode="auto">
          <a:xfrm>
            <a:off x="3820002" y="5328065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2080500" y="21851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2080500" y="21851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Freeform 105"/>
          <p:cNvSpPr>
            <a:spLocks/>
          </p:cNvSpPr>
          <p:nvPr/>
        </p:nvSpPr>
        <p:spPr bwMode="auto">
          <a:xfrm>
            <a:off x="2394057" y="28246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Freeform 106"/>
          <p:cNvSpPr>
            <a:spLocks/>
          </p:cNvSpPr>
          <p:nvPr/>
        </p:nvSpPr>
        <p:spPr bwMode="auto">
          <a:xfrm>
            <a:off x="2394057" y="28246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Freeform 107"/>
          <p:cNvSpPr>
            <a:spLocks/>
          </p:cNvSpPr>
          <p:nvPr/>
        </p:nvSpPr>
        <p:spPr bwMode="auto">
          <a:xfrm>
            <a:off x="2753006" y="36071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Freeform 108"/>
          <p:cNvSpPr>
            <a:spLocks/>
          </p:cNvSpPr>
          <p:nvPr/>
        </p:nvSpPr>
        <p:spPr bwMode="auto">
          <a:xfrm>
            <a:off x="2753006" y="36071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Freeform 109"/>
          <p:cNvSpPr>
            <a:spLocks/>
          </p:cNvSpPr>
          <p:nvPr/>
        </p:nvSpPr>
        <p:spPr bwMode="auto">
          <a:xfrm>
            <a:off x="2776386" y="1977479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Freeform 110"/>
          <p:cNvSpPr>
            <a:spLocks/>
          </p:cNvSpPr>
          <p:nvPr/>
        </p:nvSpPr>
        <p:spPr bwMode="auto">
          <a:xfrm>
            <a:off x="2776386" y="1977479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Freeform 111"/>
          <p:cNvSpPr>
            <a:spLocks/>
          </p:cNvSpPr>
          <p:nvPr/>
        </p:nvSpPr>
        <p:spPr bwMode="auto">
          <a:xfrm>
            <a:off x="2945543" y="29470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Freeform 112"/>
          <p:cNvSpPr>
            <a:spLocks/>
          </p:cNvSpPr>
          <p:nvPr/>
        </p:nvSpPr>
        <p:spPr bwMode="auto">
          <a:xfrm>
            <a:off x="2945543" y="29470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Freeform 113"/>
          <p:cNvSpPr>
            <a:spLocks/>
          </p:cNvSpPr>
          <p:nvPr/>
        </p:nvSpPr>
        <p:spPr bwMode="auto">
          <a:xfrm>
            <a:off x="3026681" y="19953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Freeform 114"/>
          <p:cNvSpPr>
            <a:spLocks/>
          </p:cNvSpPr>
          <p:nvPr/>
        </p:nvSpPr>
        <p:spPr bwMode="auto">
          <a:xfrm>
            <a:off x="3026681" y="19953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Freeform 115"/>
          <p:cNvSpPr>
            <a:spLocks/>
          </p:cNvSpPr>
          <p:nvPr/>
        </p:nvSpPr>
        <p:spPr bwMode="auto">
          <a:xfrm>
            <a:off x="3334744" y="25963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Freeform 116"/>
          <p:cNvSpPr>
            <a:spLocks/>
          </p:cNvSpPr>
          <p:nvPr/>
        </p:nvSpPr>
        <p:spPr bwMode="auto">
          <a:xfrm>
            <a:off x="3334744" y="25963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Freeform 117"/>
          <p:cNvSpPr>
            <a:spLocks/>
          </p:cNvSpPr>
          <p:nvPr/>
        </p:nvSpPr>
        <p:spPr bwMode="auto">
          <a:xfrm>
            <a:off x="3371874" y="36869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Freeform 118"/>
          <p:cNvSpPr>
            <a:spLocks/>
          </p:cNvSpPr>
          <p:nvPr/>
        </p:nvSpPr>
        <p:spPr bwMode="auto">
          <a:xfrm>
            <a:off x="3371874" y="36869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Freeform 119"/>
          <p:cNvSpPr>
            <a:spLocks/>
          </p:cNvSpPr>
          <p:nvPr/>
        </p:nvSpPr>
        <p:spPr bwMode="auto">
          <a:xfrm>
            <a:off x="3465393" y="31533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Freeform 120"/>
          <p:cNvSpPr>
            <a:spLocks/>
          </p:cNvSpPr>
          <p:nvPr/>
        </p:nvSpPr>
        <p:spPr bwMode="auto">
          <a:xfrm>
            <a:off x="3465393" y="31533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Freeform 121"/>
          <p:cNvSpPr>
            <a:spLocks/>
          </p:cNvSpPr>
          <p:nvPr/>
        </p:nvSpPr>
        <p:spPr bwMode="auto">
          <a:xfrm>
            <a:off x="4033378" y="2934668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Freeform 122"/>
          <p:cNvSpPr>
            <a:spLocks/>
          </p:cNvSpPr>
          <p:nvPr/>
        </p:nvSpPr>
        <p:spPr bwMode="auto">
          <a:xfrm>
            <a:off x="4024916" y="2926416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Freeform 123"/>
          <p:cNvSpPr>
            <a:spLocks/>
          </p:cNvSpPr>
          <p:nvPr/>
        </p:nvSpPr>
        <p:spPr bwMode="auto">
          <a:xfrm>
            <a:off x="4051259" y="254546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Freeform 124"/>
          <p:cNvSpPr>
            <a:spLocks/>
          </p:cNvSpPr>
          <p:nvPr/>
        </p:nvSpPr>
        <p:spPr bwMode="auto">
          <a:xfrm>
            <a:off x="4051259" y="254546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Freeform 125"/>
          <p:cNvSpPr>
            <a:spLocks/>
          </p:cNvSpPr>
          <p:nvPr/>
        </p:nvSpPr>
        <p:spPr bwMode="auto">
          <a:xfrm>
            <a:off x="4082886" y="21411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Freeform 126"/>
          <p:cNvSpPr>
            <a:spLocks/>
          </p:cNvSpPr>
          <p:nvPr/>
        </p:nvSpPr>
        <p:spPr bwMode="auto">
          <a:xfrm>
            <a:off x="4082886" y="21411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Freeform 127"/>
          <p:cNvSpPr>
            <a:spLocks/>
          </p:cNvSpPr>
          <p:nvPr/>
        </p:nvSpPr>
        <p:spPr bwMode="auto">
          <a:xfrm>
            <a:off x="4096640" y="37474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Freeform 128"/>
          <p:cNvSpPr>
            <a:spLocks/>
          </p:cNvSpPr>
          <p:nvPr/>
        </p:nvSpPr>
        <p:spPr bwMode="auto">
          <a:xfrm>
            <a:off x="4096640" y="37474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Freeform 129"/>
          <p:cNvSpPr>
            <a:spLocks/>
          </p:cNvSpPr>
          <p:nvPr/>
        </p:nvSpPr>
        <p:spPr bwMode="auto">
          <a:xfrm>
            <a:off x="4206664" y="33499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Freeform 130"/>
          <p:cNvSpPr>
            <a:spLocks/>
          </p:cNvSpPr>
          <p:nvPr/>
        </p:nvSpPr>
        <p:spPr bwMode="auto">
          <a:xfrm>
            <a:off x="4206664" y="33499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Freeform 131"/>
          <p:cNvSpPr>
            <a:spLocks/>
          </p:cNvSpPr>
          <p:nvPr/>
        </p:nvSpPr>
        <p:spPr bwMode="auto">
          <a:xfrm>
            <a:off x="4711388" y="21122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Freeform 132"/>
          <p:cNvSpPr>
            <a:spLocks/>
          </p:cNvSpPr>
          <p:nvPr/>
        </p:nvSpPr>
        <p:spPr bwMode="auto">
          <a:xfrm>
            <a:off x="4711388" y="21122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Freeform 133"/>
          <p:cNvSpPr>
            <a:spLocks/>
          </p:cNvSpPr>
          <p:nvPr/>
        </p:nvSpPr>
        <p:spPr bwMode="auto">
          <a:xfrm>
            <a:off x="4770520" y="2876904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Freeform 134"/>
          <p:cNvSpPr>
            <a:spLocks/>
          </p:cNvSpPr>
          <p:nvPr/>
        </p:nvSpPr>
        <p:spPr bwMode="auto">
          <a:xfrm>
            <a:off x="4770520" y="2876904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Freeform 135"/>
          <p:cNvSpPr>
            <a:spLocks/>
          </p:cNvSpPr>
          <p:nvPr/>
        </p:nvSpPr>
        <p:spPr bwMode="auto">
          <a:xfrm>
            <a:off x="4858537" y="326335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Freeform 136"/>
          <p:cNvSpPr>
            <a:spLocks/>
          </p:cNvSpPr>
          <p:nvPr/>
        </p:nvSpPr>
        <p:spPr bwMode="auto">
          <a:xfrm>
            <a:off x="4858537" y="326335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Freeform 137"/>
          <p:cNvSpPr>
            <a:spLocks/>
          </p:cNvSpPr>
          <p:nvPr/>
        </p:nvSpPr>
        <p:spPr bwMode="auto">
          <a:xfrm>
            <a:off x="4986439" y="380933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Freeform 138"/>
          <p:cNvSpPr>
            <a:spLocks/>
          </p:cNvSpPr>
          <p:nvPr/>
        </p:nvSpPr>
        <p:spPr bwMode="auto">
          <a:xfrm>
            <a:off x="4986439" y="380933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Freeform 139"/>
          <p:cNvSpPr>
            <a:spLocks/>
          </p:cNvSpPr>
          <p:nvPr/>
        </p:nvSpPr>
        <p:spPr bwMode="auto">
          <a:xfrm>
            <a:off x="5287620" y="2985550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Freeform 140"/>
          <p:cNvSpPr>
            <a:spLocks/>
          </p:cNvSpPr>
          <p:nvPr/>
        </p:nvSpPr>
        <p:spPr bwMode="auto">
          <a:xfrm>
            <a:off x="5287620" y="2985550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Freeform 141"/>
          <p:cNvSpPr>
            <a:spLocks/>
          </p:cNvSpPr>
          <p:nvPr/>
        </p:nvSpPr>
        <p:spPr bwMode="auto">
          <a:xfrm>
            <a:off x="5456783" y="36896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Freeform 142"/>
          <p:cNvSpPr>
            <a:spLocks/>
          </p:cNvSpPr>
          <p:nvPr/>
        </p:nvSpPr>
        <p:spPr bwMode="auto">
          <a:xfrm>
            <a:off x="5456783" y="36896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Freeform 143"/>
          <p:cNvSpPr>
            <a:spLocks/>
          </p:cNvSpPr>
          <p:nvPr/>
        </p:nvSpPr>
        <p:spPr bwMode="auto">
          <a:xfrm>
            <a:off x="5537920" y="339950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Freeform 144"/>
          <p:cNvSpPr>
            <a:spLocks/>
          </p:cNvSpPr>
          <p:nvPr/>
        </p:nvSpPr>
        <p:spPr bwMode="auto">
          <a:xfrm>
            <a:off x="5537920" y="339950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Freeform 145"/>
          <p:cNvSpPr>
            <a:spLocks/>
          </p:cNvSpPr>
          <p:nvPr/>
        </p:nvSpPr>
        <p:spPr bwMode="auto">
          <a:xfrm>
            <a:off x="5661697" y="30488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Freeform 146"/>
          <p:cNvSpPr>
            <a:spLocks/>
          </p:cNvSpPr>
          <p:nvPr/>
        </p:nvSpPr>
        <p:spPr bwMode="auto">
          <a:xfrm>
            <a:off x="5661697" y="30488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Freeform 147"/>
          <p:cNvSpPr>
            <a:spLocks noEditPoints="1"/>
          </p:cNvSpPr>
          <p:nvPr/>
        </p:nvSpPr>
        <p:spPr bwMode="auto">
          <a:xfrm>
            <a:off x="5686449" y="3963364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Freeform 148"/>
          <p:cNvSpPr>
            <a:spLocks/>
          </p:cNvSpPr>
          <p:nvPr/>
        </p:nvSpPr>
        <p:spPr bwMode="auto">
          <a:xfrm>
            <a:off x="5936748" y="295667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Freeform 149"/>
          <p:cNvSpPr>
            <a:spLocks/>
          </p:cNvSpPr>
          <p:nvPr/>
        </p:nvSpPr>
        <p:spPr bwMode="auto">
          <a:xfrm>
            <a:off x="5936748" y="295667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Freeform 150"/>
          <p:cNvSpPr>
            <a:spLocks/>
          </p:cNvSpPr>
          <p:nvPr/>
        </p:nvSpPr>
        <p:spPr bwMode="auto">
          <a:xfrm>
            <a:off x="5964252" y="39262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Freeform 151"/>
          <p:cNvSpPr>
            <a:spLocks/>
          </p:cNvSpPr>
          <p:nvPr/>
        </p:nvSpPr>
        <p:spPr bwMode="auto">
          <a:xfrm>
            <a:off x="5964252" y="39262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Freeform 152"/>
          <p:cNvSpPr>
            <a:spLocks/>
          </p:cNvSpPr>
          <p:nvPr/>
        </p:nvSpPr>
        <p:spPr bwMode="auto">
          <a:xfrm>
            <a:off x="6220053" y="31354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Freeform 153"/>
          <p:cNvSpPr>
            <a:spLocks/>
          </p:cNvSpPr>
          <p:nvPr/>
        </p:nvSpPr>
        <p:spPr bwMode="auto">
          <a:xfrm>
            <a:off x="6220053" y="31354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Freeform 154"/>
          <p:cNvSpPr>
            <a:spLocks/>
          </p:cNvSpPr>
          <p:nvPr/>
        </p:nvSpPr>
        <p:spPr bwMode="auto">
          <a:xfrm>
            <a:off x="6213177" y="38725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Freeform 155"/>
          <p:cNvSpPr>
            <a:spLocks/>
          </p:cNvSpPr>
          <p:nvPr/>
        </p:nvSpPr>
        <p:spPr bwMode="auto">
          <a:xfrm>
            <a:off x="6213177" y="38725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Freeform 156"/>
          <p:cNvSpPr>
            <a:spLocks/>
          </p:cNvSpPr>
          <p:nvPr/>
        </p:nvSpPr>
        <p:spPr bwMode="auto">
          <a:xfrm>
            <a:off x="6350703" y="285490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Freeform 157"/>
          <p:cNvSpPr>
            <a:spLocks/>
          </p:cNvSpPr>
          <p:nvPr/>
        </p:nvSpPr>
        <p:spPr bwMode="auto">
          <a:xfrm>
            <a:off x="6350703" y="285490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Freeform 158"/>
          <p:cNvSpPr>
            <a:spLocks/>
          </p:cNvSpPr>
          <p:nvPr/>
        </p:nvSpPr>
        <p:spPr bwMode="auto">
          <a:xfrm>
            <a:off x="6876055" y="31409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Freeform 159"/>
          <p:cNvSpPr>
            <a:spLocks/>
          </p:cNvSpPr>
          <p:nvPr/>
        </p:nvSpPr>
        <p:spPr bwMode="auto">
          <a:xfrm>
            <a:off x="6876055" y="31409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Freeform 160"/>
          <p:cNvSpPr>
            <a:spLocks/>
          </p:cNvSpPr>
          <p:nvPr/>
        </p:nvSpPr>
        <p:spPr bwMode="auto">
          <a:xfrm>
            <a:off x="6943443" y="2373557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Freeform 161"/>
          <p:cNvSpPr>
            <a:spLocks/>
          </p:cNvSpPr>
          <p:nvPr/>
        </p:nvSpPr>
        <p:spPr bwMode="auto">
          <a:xfrm>
            <a:off x="6943443" y="2373557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Freeform 162"/>
          <p:cNvSpPr>
            <a:spLocks noEditPoints="1"/>
          </p:cNvSpPr>
          <p:nvPr/>
        </p:nvSpPr>
        <p:spPr bwMode="auto">
          <a:xfrm>
            <a:off x="6141666" y="3253729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Freeform 163"/>
          <p:cNvSpPr>
            <a:spLocks noEditPoints="1"/>
          </p:cNvSpPr>
          <p:nvPr/>
        </p:nvSpPr>
        <p:spPr bwMode="auto">
          <a:xfrm>
            <a:off x="6506111" y="3164337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Freeform 164"/>
          <p:cNvSpPr>
            <a:spLocks/>
          </p:cNvSpPr>
          <p:nvPr/>
        </p:nvSpPr>
        <p:spPr bwMode="auto">
          <a:xfrm>
            <a:off x="7027335" y="276963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Freeform 165"/>
          <p:cNvSpPr>
            <a:spLocks/>
          </p:cNvSpPr>
          <p:nvPr/>
        </p:nvSpPr>
        <p:spPr bwMode="auto">
          <a:xfrm>
            <a:off x="7027335" y="276963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Freeform 166"/>
          <p:cNvSpPr>
            <a:spLocks/>
          </p:cNvSpPr>
          <p:nvPr/>
        </p:nvSpPr>
        <p:spPr bwMode="auto">
          <a:xfrm>
            <a:off x="7076848" y="2325422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Freeform 167"/>
          <p:cNvSpPr>
            <a:spLocks/>
          </p:cNvSpPr>
          <p:nvPr/>
        </p:nvSpPr>
        <p:spPr bwMode="auto">
          <a:xfrm>
            <a:off x="7076848" y="2325422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Freeform 168"/>
          <p:cNvSpPr>
            <a:spLocks noEditPoints="1"/>
          </p:cNvSpPr>
          <p:nvPr/>
        </p:nvSpPr>
        <p:spPr bwMode="auto">
          <a:xfrm>
            <a:off x="7188244" y="2761384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Freeform 169"/>
          <p:cNvSpPr>
            <a:spLocks noEditPoints="1"/>
          </p:cNvSpPr>
          <p:nvPr/>
        </p:nvSpPr>
        <p:spPr bwMode="auto">
          <a:xfrm>
            <a:off x="2011737" y="2718745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Freeform 170"/>
          <p:cNvSpPr>
            <a:spLocks noEditPoints="1"/>
          </p:cNvSpPr>
          <p:nvPr/>
        </p:nvSpPr>
        <p:spPr bwMode="auto">
          <a:xfrm>
            <a:off x="2263411" y="1857833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Freeform 172"/>
          <p:cNvSpPr>
            <a:spLocks noEditPoints="1"/>
          </p:cNvSpPr>
          <p:nvPr/>
        </p:nvSpPr>
        <p:spPr bwMode="auto">
          <a:xfrm>
            <a:off x="3649681" y="3802459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Freeform 173"/>
          <p:cNvSpPr>
            <a:spLocks noEditPoints="1"/>
          </p:cNvSpPr>
          <p:nvPr/>
        </p:nvSpPr>
        <p:spPr bwMode="auto">
          <a:xfrm>
            <a:off x="5062080" y="4281051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Freeform 174"/>
          <p:cNvSpPr>
            <a:spLocks noEditPoints="1"/>
          </p:cNvSpPr>
          <p:nvPr/>
        </p:nvSpPr>
        <p:spPr bwMode="auto">
          <a:xfrm>
            <a:off x="5117089" y="2237404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Freeform 175"/>
          <p:cNvSpPr>
            <a:spLocks noEditPoints="1"/>
          </p:cNvSpPr>
          <p:nvPr/>
        </p:nvSpPr>
        <p:spPr bwMode="auto">
          <a:xfrm>
            <a:off x="5341256" y="3990873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Freeform 176"/>
          <p:cNvSpPr>
            <a:spLocks noEditPoints="1"/>
          </p:cNvSpPr>
          <p:nvPr/>
        </p:nvSpPr>
        <p:spPr bwMode="auto">
          <a:xfrm>
            <a:off x="5733207" y="2513836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Freeform 177"/>
          <p:cNvSpPr>
            <a:spLocks noEditPoints="1"/>
          </p:cNvSpPr>
          <p:nvPr/>
        </p:nvSpPr>
        <p:spPr bwMode="auto">
          <a:xfrm>
            <a:off x="5341256" y="2324045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Freeform 178"/>
          <p:cNvSpPr>
            <a:spLocks noEditPoints="1"/>
          </p:cNvSpPr>
          <p:nvPr/>
        </p:nvSpPr>
        <p:spPr bwMode="auto">
          <a:xfrm>
            <a:off x="5800595" y="4459839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Freeform 179"/>
          <p:cNvSpPr>
            <a:spLocks noEditPoints="1"/>
          </p:cNvSpPr>
          <p:nvPr/>
        </p:nvSpPr>
        <p:spPr bwMode="auto">
          <a:xfrm>
            <a:off x="6900810" y="2925035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Freeform 180"/>
          <p:cNvSpPr>
            <a:spLocks noEditPoints="1"/>
          </p:cNvSpPr>
          <p:nvPr/>
        </p:nvSpPr>
        <p:spPr bwMode="auto">
          <a:xfrm>
            <a:off x="6110034" y="3581039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Freeform 181"/>
          <p:cNvSpPr>
            <a:spLocks noEditPoints="1"/>
          </p:cNvSpPr>
          <p:nvPr/>
        </p:nvSpPr>
        <p:spPr bwMode="auto">
          <a:xfrm>
            <a:off x="6416716" y="2417562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Freeform 182"/>
          <p:cNvSpPr>
            <a:spLocks noEditPoints="1"/>
          </p:cNvSpPr>
          <p:nvPr/>
        </p:nvSpPr>
        <p:spPr bwMode="auto">
          <a:xfrm>
            <a:off x="7023210" y="2632107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Freeform 183"/>
          <p:cNvSpPr>
            <a:spLocks noEditPoints="1"/>
          </p:cNvSpPr>
          <p:nvPr/>
        </p:nvSpPr>
        <p:spPr bwMode="auto">
          <a:xfrm>
            <a:off x="7138734" y="1989859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6" name="Picture 285" descr="game changers color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92" r="40634"/>
          <a:stretch/>
        </p:blipFill>
        <p:spPr>
          <a:xfrm>
            <a:off x="424805" y="262627"/>
            <a:ext cx="767667" cy="735426"/>
          </a:xfrm>
          <a:prstGeom prst="rect">
            <a:avLst/>
          </a:prstGeom>
        </p:spPr>
      </p:pic>
      <p:cxnSp>
        <p:nvCxnSpPr>
          <p:cNvPr id="282" name="Straight Connector 281"/>
          <p:cNvCxnSpPr/>
          <p:nvPr/>
        </p:nvCxnSpPr>
        <p:spPr>
          <a:xfrm>
            <a:off x="6799544" y="3300014"/>
            <a:ext cx="334149" cy="330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7114780" y="3164337"/>
            <a:ext cx="593084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/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285" name="Rectangle 284"/>
          <p:cNvSpPr/>
          <p:nvPr/>
        </p:nvSpPr>
        <p:spPr>
          <a:xfrm rot="5400000">
            <a:off x="6767052" y="3285577"/>
            <a:ext cx="27430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16323" y="5945649"/>
            <a:ext cx="170533" cy="1664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73100" y="5883456"/>
            <a:ext cx="2404915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/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States with Campus-Based Initiatives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111941" y="5545621"/>
            <a:ext cx="170533" cy="166407"/>
          </a:xfrm>
          <a:prstGeom prst="rect">
            <a:avLst/>
          </a:prstGeom>
          <a:solidFill>
            <a:srgbClr val="BF000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68720" y="5483428"/>
            <a:ext cx="2409294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/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Statewide Initiatives</a:t>
            </a:r>
          </a:p>
        </p:txBody>
      </p:sp>
    </p:spTree>
    <p:extLst>
      <p:ext uri="{BB962C8B-B14F-4D97-AF65-F5344CB8AC3E}">
        <p14:creationId xmlns:p14="http://schemas.microsoft.com/office/powerpoint/2010/main" val="16068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Freeform 188"/>
          <p:cNvSpPr>
            <a:spLocks noEditPoints="1"/>
          </p:cNvSpPr>
          <p:nvPr/>
        </p:nvSpPr>
        <p:spPr bwMode="auto">
          <a:xfrm>
            <a:off x="280833" y="5012370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Freeform 191"/>
          <p:cNvSpPr>
            <a:spLocks/>
          </p:cNvSpPr>
          <p:nvPr/>
        </p:nvSpPr>
        <p:spPr bwMode="auto">
          <a:xfrm>
            <a:off x="3109201" y="5911503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Freeform 192"/>
          <p:cNvSpPr>
            <a:spLocks/>
          </p:cNvSpPr>
          <p:nvPr/>
        </p:nvSpPr>
        <p:spPr bwMode="auto">
          <a:xfrm>
            <a:off x="2977175" y="5806983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Freeform 193"/>
          <p:cNvSpPr>
            <a:spLocks/>
          </p:cNvSpPr>
          <p:nvPr/>
        </p:nvSpPr>
        <p:spPr bwMode="auto">
          <a:xfrm>
            <a:off x="3040441" y="5827609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Freeform 194"/>
          <p:cNvSpPr>
            <a:spLocks/>
          </p:cNvSpPr>
          <p:nvPr/>
        </p:nvSpPr>
        <p:spPr bwMode="auto">
          <a:xfrm>
            <a:off x="3003306" y="5839987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Freeform 195"/>
          <p:cNvSpPr>
            <a:spLocks/>
          </p:cNvSpPr>
          <p:nvPr/>
        </p:nvSpPr>
        <p:spPr bwMode="auto">
          <a:xfrm>
            <a:off x="3041815" y="5874372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Freeform 196"/>
          <p:cNvSpPr>
            <a:spLocks/>
          </p:cNvSpPr>
          <p:nvPr/>
        </p:nvSpPr>
        <p:spPr bwMode="auto">
          <a:xfrm>
            <a:off x="2878156" y="5753345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Freeform 197"/>
          <p:cNvSpPr>
            <a:spLocks/>
          </p:cNvSpPr>
          <p:nvPr/>
        </p:nvSpPr>
        <p:spPr bwMode="auto">
          <a:xfrm>
            <a:off x="2721375" y="5696959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Freeform 198"/>
          <p:cNvSpPr>
            <a:spLocks/>
          </p:cNvSpPr>
          <p:nvPr/>
        </p:nvSpPr>
        <p:spPr bwMode="auto">
          <a:xfrm>
            <a:off x="2673242" y="5718963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Freeform 103"/>
          <p:cNvSpPr>
            <a:spLocks/>
          </p:cNvSpPr>
          <p:nvPr/>
        </p:nvSpPr>
        <p:spPr bwMode="auto">
          <a:xfrm>
            <a:off x="933740" y="25760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Freeform 104"/>
          <p:cNvSpPr>
            <a:spLocks/>
          </p:cNvSpPr>
          <p:nvPr/>
        </p:nvSpPr>
        <p:spPr bwMode="auto">
          <a:xfrm>
            <a:off x="933740" y="25760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Freeform 105"/>
          <p:cNvSpPr>
            <a:spLocks/>
          </p:cNvSpPr>
          <p:nvPr/>
        </p:nvSpPr>
        <p:spPr bwMode="auto">
          <a:xfrm>
            <a:off x="1247298" y="32155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Freeform 106"/>
          <p:cNvSpPr>
            <a:spLocks/>
          </p:cNvSpPr>
          <p:nvPr/>
        </p:nvSpPr>
        <p:spPr bwMode="auto">
          <a:xfrm>
            <a:off x="1247298" y="32155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Freeform 107"/>
          <p:cNvSpPr>
            <a:spLocks/>
          </p:cNvSpPr>
          <p:nvPr/>
        </p:nvSpPr>
        <p:spPr bwMode="auto">
          <a:xfrm>
            <a:off x="1606247" y="39980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Freeform 108"/>
          <p:cNvSpPr>
            <a:spLocks/>
          </p:cNvSpPr>
          <p:nvPr/>
        </p:nvSpPr>
        <p:spPr bwMode="auto">
          <a:xfrm>
            <a:off x="1606247" y="39980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Freeform 109"/>
          <p:cNvSpPr>
            <a:spLocks/>
          </p:cNvSpPr>
          <p:nvPr/>
        </p:nvSpPr>
        <p:spPr bwMode="auto">
          <a:xfrm>
            <a:off x="1629626" y="2368377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Freeform 110"/>
          <p:cNvSpPr>
            <a:spLocks/>
          </p:cNvSpPr>
          <p:nvPr/>
        </p:nvSpPr>
        <p:spPr bwMode="auto">
          <a:xfrm>
            <a:off x="1629626" y="2368377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Freeform 111"/>
          <p:cNvSpPr>
            <a:spLocks/>
          </p:cNvSpPr>
          <p:nvPr/>
        </p:nvSpPr>
        <p:spPr bwMode="auto">
          <a:xfrm>
            <a:off x="1798784" y="33379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Freeform 112"/>
          <p:cNvSpPr>
            <a:spLocks/>
          </p:cNvSpPr>
          <p:nvPr/>
        </p:nvSpPr>
        <p:spPr bwMode="auto">
          <a:xfrm>
            <a:off x="1798784" y="33379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Freeform 113"/>
          <p:cNvSpPr>
            <a:spLocks/>
          </p:cNvSpPr>
          <p:nvPr/>
        </p:nvSpPr>
        <p:spPr bwMode="auto">
          <a:xfrm>
            <a:off x="1879921" y="23862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Freeform 114"/>
          <p:cNvSpPr>
            <a:spLocks/>
          </p:cNvSpPr>
          <p:nvPr/>
        </p:nvSpPr>
        <p:spPr bwMode="auto">
          <a:xfrm>
            <a:off x="1879921" y="23862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Freeform 115"/>
          <p:cNvSpPr>
            <a:spLocks/>
          </p:cNvSpPr>
          <p:nvPr/>
        </p:nvSpPr>
        <p:spPr bwMode="auto">
          <a:xfrm>
            <a:off x="2187984" y="29872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Freeform 116"/>
          <p:cNvSpPr>
            <a:spLocks/>
          </p:cNvSpPr>
          <p:nvPr/>
        </p:nvSpPr>
        <p:spPr bwMode="auto">
          <a:xfrm>
            <a:off x="2187984" y="29872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Freeform 117"/>
          <p:cNvSpPr>
            <a:spLocks/>
          </p:cNvSpPr>
          <p:nvPr/>
        </p:nvSpPr>
        <p:spPr bwMode="auto">
          <a:xfrm>
            <a:off x="2225114" y="40778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Freeform 118"/>
          <p:cNvSpPr>
            <a:spLocks/>
          </p:cNvSpPr>
          <p:nvPr/>
        </p:nvSpPr>
        <p:spPr bwMode="auto">
          <a:xfrm>
            <a:off x="2225114" y="40778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Freeform 119"/>
          <p:cNvSpPr>
            <a:spLocks/>
          </p:cNvSpPr>
          <p:nvPr/>
        </p:nvSpPr>
        <p:spPr bwMode="auto">
          <a:xfrm>
            <a:off x="2318633" y="35442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Freeform 120"/>
          <p:cNvSpPr>
            <a:spLocks/>
          </p:cNvSpPr>
          <p:nvPr/>
        </p:nvSpPr>
        <p:spPr bwMode="auto">
          <a:xfrm>
            <a:off x="2318633" y="35442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Freeform 121"/>
          <p:cNvSpPr>
            <a:spLocks/>
          </p:cNvSpPr>
          <p:nvPr/>
        </p:nvSpPr>
        <p:spPr bwMode="auto">
          <a:xfrm>
            <a:off x="2886618" y="3325566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Freeform 122"/>
          <p:cNvSpPr>
            <a:spLocks/>
          </p:cNvSpPr>
          <p:nvPr/>
        </p:nvSpPr>
        <p:spPr bwMode="auto">
          <a:xfrm>
            <a:off x="2878156" y="3317314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Freeform 123"/>
          <p:cNvSpPr>
            <a:spLocks/>
          </p:cNvSpPr>
          <p:nvPr/>
        </p:nvSpPr>
        <p:spPr bwMode="auto">
          <a:xfrm>
            <a:off x="2904499" y="2936365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Freeform 124"/>
          <p:cNvSpPr>
            <a:spLocks/>
          </p:cNvSpPr>
          <p:nvPr/>
        </p:nvSpPr>
        <p:spPr bwMode="auto">
          <a:xfrm>
            <a:off x="2904499" y="2936365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Freeform 125"/>
          <p:cNvSpPr>
            <a:spLocks/>
          </p:cNvSpPr>
          <p:nvPr/>
        </p:nvSpPr>
        <p:spPr bwMode="auto">
          <a:xfrm>
            <a:off x="2936127" y="25320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Freeform 126"/>
          <p:cNvSpPr>
            <a:spLocks/>
          </p:cNvSpPr>
          <p:nvPr/>
        </p:nvSpPr>
        <p:spPr bwMode="auto">
          <a:xfrm>
            <a:off x="2936127" y="25320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Freeform 127"/>
          <p:cNvSpPr>
            <a:spLocks/>
          </p:cNvSpPr>
          <p:nvPr/>
        </p:nvSpPr>
        <p:spPr bwMode="auto">
          <a:xfrm>
            <a:off x="2949880" y="41383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Freeform 128"/>
          <p:cNvSpPr>
            <a:spLocks/>
          </p:cNvSpPr>
          <p:nvPr/>
        </p:nvSpPr>
        <p:spPr bwMode="auto">
          <a:xfrm>
            <a:off x="2949880" y="41383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Freeform 129"/>
          <p:cNvSpPr>
            <a:spLocks/>
          </p:cNvSpPr>
          <p:nvPr/>
        </p:nvSpPr>
        <p:spPr bwMode="auto">
          <a:xfrm>
            <a:off x="3059904" y="37408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Freeform 130"/>
          <p:cNvSpPr>
            <a:spLocks/>
          </p:cNvSpPr>
          <p:nvPr/>
        </p:nvSpPr>
        <p:spPr bwMode="auto">
          <a:xfrm>
            <a:off x="3059904" y="37408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Freeform 131"/>
          <p:cNvSpPr>
            <a:spLocks/>
          </p:cNvSpPr>
          <p:nvPr/>
        </p:nvSpPr>
        <p:spPr bwMode="auto">
          <a:xfrm>
            <a:off x="3564628" y="25031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Freeform 132"/>
          <p:cNvSpPr>
            <a:spLocks/>
          </p:cNvSpPr>
          <p:nvPr/>
        </p:nvSpPr>
        <p:spPr bwMode="auto">
          <a:xfrm>
            <a:off x="3564628" y="25031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Freeform 133"/>
          <p:cNvSpPr>
            <a:spLocks/>
          </p:cNvSpPr>
          <p:nvPr/>
        </p:nvSpPr>
        <p:spPr bwMode="auto">
          <a:xfrm>
            <a:off x="3623761" y="3267802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Freeform 134"/>
          <p:cNvSpPr>
            <a:spLocks/>
          </p:cNvSpPr>
          <p:nvPr/>
        </p:nvSpPr>
        <p:spPr bwMode="auto">
          <a:xfrm>
            <a:off x="3623761" y="3267802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Freeform 135"/>
          <p:cNvSpPr>
            <a:spLocks/>
          </p:cNvSpPr>
          <p:nvPr/>
        </p:nvSpPr>
        <p:spPr bwMode="auto">
          <a:xfrm>
            <a:off x="3711778" y="3654254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Freeform 136"/>
          <p:cNvSpPr>
            <a:spLocks/>
          </p:cNvSpPr>
          <p:nvPr/>
        </p:nvSpPr>
        <p:spPr bwMode="auto">
          <a:xfrm>
            <a:off x="3711778" y="3654254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Freeform 137"/>
          <p:cNvSpPr>
            <a:spLocks/>
          </p:cNvSpPr>
          <p:nvPr/>
        </p:nvSpPr>
        <p:spPr bwMode="auto">
          <a:xfrm>
            <a:off x="3839679" y="4200236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Freeform 138"/>
          <p:cNvSpPr>
            <a:spLocks/>
          </p:cNvSpPr>
          <p:nvPr/>
        </p:nvSpPr>
        <p:spPr bwMode="auto">
          <a:xfrm>
            <a:off x="3839679" y="4200236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Freeform 139"/>
          <p:cNvSpPr>
            <a:spLocks/>
          </p:cNvSpPr>
          <p:nvPr/>
        </p:nvSpPr>
        <p:spPr bwMode="auto">
          <a:xfrm>
            <a:off x="4140861" y="3376448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Freeform 140"/>
          <p:cNvSpPr>
            <a:spLocks/>
          </p:cNvSpPr>
          <p:nvPr/>
        </p:nvSpPr>
        <p:spPr bwMode="auto">
          <a:xfrm>
            <a:off x="4140861" y="3376448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Freeform 141"/>
          <p:cNvSpPr>
            <a:spLocks/>
          </p:cNvSpPr>
          <p:nvPr/>
        </p:nvSpPr>
        <p:spPr bwMode="auto">
          <a:xfrm>
            <a:off x="4310023" y="40805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Freeform 142"/>
          <p:cNvSpPr>
            <a:spLocks/>
          </p:cNvSpPr>
          <p:nvPr/>
        </p:nvSpPr>
        <p:spPr bwMode="auto">
          <a:xfrm>
            <a:off x="4310023" y="40805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Freeform 143"/>
          <p:cNvSpPr>
            <a:spLocks/>
          </p:cNvSpPr>
          <p:nvPr/>
        </p:nvSpPr>
        <p:spPr bwMode="auto">
          <a:xfrm>
            <a:off x="4391160" y="3790406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Freeform 144"/>
          <p:cNvSpPr>
            <a:spLocks/>
          </p:cNvSpPr>
          <p:nvPr/>
        </p:nvSpPr>
        <p:spPr bwMode="auto">
          <a:xfrm>
            <a:off x="4391160" y="3790406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145"/>
          <p:cNvSpPr>
            <a:spLocks/>
          </p:cNvSpPr>
          <p:nvPr/>
        </p:nvSpPr>
        <p:spPr bwMode="auto">
          <a:xfrm>
            <a:off x="4514937" y="34397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Freeform 146"/>
          <p:cNvSpPr>
            <a:spLocks/>
          </p:cNvSpPr>
          <p:nvPr/>
        </p:nvSpPr>
        <p:spPr bwMode="auto">
          <a:xfrm>
            <a:off x="4514937" y="34397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Freeform 147"/>
          <p:cNvSpPr>
            <a:spLocks noEditPoints="1"/>
          </p:cNvSpPr>
          <p:nvPr/>
        </p:nvSpPr>
        <p:spPr bwMode="auto">
          <a:xfrm>
            <a:off x="4539690" y="4354264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Freeform 148"/>
          <p:cNvSpPr>
            <a:spLocks/>
          </p:cNvSpPr>
          <p:nvPr/>
        </p:nvSpPr>
        <p:spPr bwMode="auto">
          <a:xfrm>
            <a:off x="4789988" y="3347570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Freeform 149"/>
          <p:cNvSpPr>
            <a:spLocks/>
          </p:cNvSpPr>
          <p:nvPr/>
        </p:nvSpPr>
        <p:spPr bwMode="auto">
          <a:xfrm>
            <a:off x="4789988" y="3347570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Freeform 150"/>
          <p:cNvSpPr>
            <a:spLocks/>
          </p:cNvSpPr>
          <p:nvPr/>
        </p:nvSpPr>
        <p:spPr bwMode="auto">
          <a:xfrm>
            <a:off x="4817493" y="43171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Freeform 151"/>
          <p:cNvSpPr>
            <a:spLocks/>
          </p:cNvSpPr>
          <p:nvPr/>
        </p:nvSpPr>
        <p:spPr bwMode="auto">
          <a:xfrm>
            <a:off x="4817493" y="43171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Freeform 152"/>
          <p:cNvSpPr>
            <a:spLocks/>
          </p:cNvSpPr>
          <p:nvPr/>
        </p:nvSpPr>
        <p:spPr bwMode="auto">
          <a:xfrm>
            <a:off x="5073293" y="35263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Freeform 153"/>
          <p:cNvSpPr>
            <a:spLocks/>
          </p:cNvSpPr>
          <p:nvPr/>
        </p:nvSpPr>
        <p:spPr bwMode="auto">
          <a:xfrm>
            <a:off x="5073293" y="35263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Freeform 154"/>
          <p:cNvSpPr>
            <a:spLocks/>
          </p:cNvSpPr>
          <p:nvPr/>
        </p:nvSpPr>
        <p:spPr bwMode="auto">
          <a:xfrm>
            <a:off x="5066417" y="42634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Freeform 155"/>
          <p:cNvSpPr>
            <a:spLocks/>
          </p:cNvSpPr>
          <p:nvPr/>
        </p:nvSpPr>
        <p:spPr bwMode="auto">
          <a:xfrm>
            <a:off x="5066417" y="42634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Freeform 156"/>
          <p:cNvSpPr>
            <a:spLocks/>
          </p:cNvSpPr>
          <p:nvPr/>
        </p:nvSpPr>
        <p:spPr bwMode="auto">
          <a:xfrm>
            <a:off x="5203944" y="3245800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Freeform 157"/>
          <p:cNvSpPr>
            <a:spLocks/>
          </p:cNvSpPr>
          <p:nvPr/>
        </p:nvSpPr>
        <p:spPr bwMode="auto">
          <a:xfrm>
            <a:off x="5203944" y="3245800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Freeform 158"/>
          <p:cNvSpPr>
            <a:spLocks/>
          </p:cNvSpPr>
          <p:nvPr/>
        </p:nvSpPr>
        <p:spPr bwMode="auto">
          <a:xfrm>
            <a:off x="5729296" y="35318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Freeform 159"/>
          <p:cNvSpPr>
            <a:spLocks/>
          </p:cNvSpPr>
          <p:nvPr/>
        </p:nvSpPr>
        <p:spPr bwMode="auto">
          <a:xfrm>
            <a:off x="5729296" y="35318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Freeform 160"/>
          <p:cNvSpPr>
            <a:spLocks/>
          </p:cNvSpPr>
          <p:nvPr/>
        </p:nvSpPr>
        <p:spPr bwMode="auto">
          <a:xfrm>
            <a:off x="5796684" y="2764455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Freeform 161"/>
          <p:cNvSpPr>
            <a:spLocks/>
          </p:cNvSpPr>
          <p:nvPr/>
        </p:nvSpPr>
        <p:spPr bwMode="auto">
          <a:xfrm>
            <a:off x="5796684" y="2764455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Freeform 162"/>
          <p:cNvSpPr>
            <a:spLocks noEditPoints="1"/>
          </p:cNvSpPr>
          <p:nvPr/>
        </p:nvSpPr>
        <p:spPr bwMode="auto">
          <a:xfrm>
            <a:off x="4994906" y="3644627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Freeform 163"/>
          <p:cNvSpPr>
            <a:spLocks noEditPoints="1"/>
          </p:cNvSpPr>
          <p:nvPr/>
        </p:nvSpPr>
        <p:spPr bwMode="auto">
          <a:xfrm>
            <a:off x="5359351" y="3555235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Freeform 164"/>
          <p:cNvSpPr>
            <a:spLocks/>
          </p:cNvSpPr>
          <p:nvPr/>
        </p:nvSpPr>
        <p:spPr bwMode="auto">
          <a:xfrm>
            <a:off x="5880575" y="3160534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Freeform 165"/>
          <p:cNvSpPr>
            <a:spLocks/>
          </p:cNvSpPr>
          <p:nvPr/>
        </p:nvSpPr>
        <p:spPr bwMode="auto">
          <a:xfrm>
            <a:off x="5880575" y="3160534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Freeform 166"/>
          <p:cNvSpPr>
            <a:spLocks/>
          </p:cNvSpPr>
          <p:nvPr/>
        </p:nvSpPr>
        <p:spPr bwMode="auto">
          <a:xfrm>
            <a:off x="5930088" y="2716320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Freeform 167"/>
          <p:cNvSpPr>
            <a:spLocks/>
          </p:cNvSpPr>
          <p:nvPr/>
        </p:nvSpPr>
        <p:spPr bwMode="auto">
          <a:xfrm>
            <a:off x="5930088" y="2716320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Freeform 168"/>
          <p:cNvSpPr>
            <a:spLocks noEditPoints="1"/>
          </p:cNvSpPr>
          <p:nvPr/>
        </p:nvSpPr>
        <p:spPr bwMode="auto">
          <a:xfrm>
            <a:off x="6041484" y="3152282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Freeform 169"/>
          <p:cNvSpPr>
            <a:spLocks noEditPoints="1"/>
          </p:cNvSpPr>
          <p:nvPr/>
        </p:nvSpPr>
        <p:spPr bwMode="auto">
          <a:xfrm>
            <a:off x="864977" y="3109645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Freeform 170"/>
          <p:cNvSpPr>
            <a:spLocks noEditPoints="1"/>
          </p:cNvSpPr>
          <p:nvPr/>
        </p:nvSpPr>
        <p:spPr bwMode="auto">
          <a:xfrm>
            <a:off x="1116651" y="2248731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Freeform 172"/>
          <p:cNvSpPr>
            <a:spLocks noEditPoints="1"/>
          </p:cNvSpPr>
          <p:nvPr/>
        </p:nvSpPr>
        <p:spPr bwMode="auto">
          <a:xfrm>
            <a:off x="2502921" y="4193357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Freeform 173"/>
          <p:cNvSpPr>
            <a:spLocks noEditPoints="1"/>
          </p:cNvSpPr>
          <p:nvPr/>
        </p:nvSpPr>
        <p:spPr bwMode="auto">
          <a:xfrm>
            <a:off x="3915320" y="4671949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Freeform 174"/>
          <p:cNvSpPr>
            <a:spLocks noEditPoints="1"/>
          </p:cNvSpPr>
          <p:nvPr/>
        </p:nvSpPr>
        <p:spPr bwMode="auto">
          <a:xfrm>
            <a:off x="3970329" y="2628302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Freeform 175"/>
          <p:cNvSpPr>
            <a:spLocks noEditPoints="1"/>
          </p:cNvSpPr>
          <p:nvPr/>
        </p:nvSpPr>
        <p:spPr bwMode="auto">
          <a:xfrm>
            <a:off x="4194497" y="4381771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Freeform 176"/>
          <p:cNvSpPr>
            <a:spLocks noEditPoints="1"/>
          </p:cNvSpPr>
          <p:nvPr/>
        </p:nvSpPr>
        <p:spPr bwMode="auto">
          <a:xfrm>
            <a:off x="4586448" y="2904734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Freeform 177"/>
          <p:cNvSpPr>
            <a:spLocks noEditPoints="1"/>
          </p:cNvSpPr>
          <p:nvPr/>
        </p:nvSpPr>
        <p:spPr bwMode="auto">
          <a:xfrm>
            <a:off x="4194497" y="2714945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Freeform 178"/>
          <p:cNvSpPr>
            <a:spLocks noEditPoints="1"/>
          </p:cNvSpPr>
          <p:nvPr/>
        </p:nvSpPr>
        <p:spPr bwMode="auto">
          <a:xfrm>
            <a:off x="4653836" y="4850737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Freeform 179"/>
          <p:cNvSpPr>
            <a:spLocks noEditPoints="1"/>
          </p:cNvSpPr>
          <p:nvPr/>
        </p:nvSpPr>
        <p:spPr bwMode="auto">
          <a:xfrm>
            <a:off x="5754050" y="3315935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Freeform 180"/>
          <p:cNvSpPr>
            <a:spLocks noEditPoints="1"/>
          </p:cNvSpPr>
          <p:nvPr/>
        </p:nvSpPr>
        <p:spPr bwMode="auto">
          <a:xfrm>
            <a:off x="4963274" y="3971939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Freeform 181"/>
          <p:cNvSpPr>
            <a:spLocks noEditPoints="1"/>
          </p:cNvSpPr>
          <p:nvPr/>
        </p:nvSpPr>
        <p:spPr bwMode="auto">
          <a:xfrm>
            <a:off x="5269956" y="2808462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Freeform 182"/>
          <p:cNvSpPr>
            <a:spLocks noEditPoints="1"/>
          </p:cNvSpPr>
          <p:nvPr/>
        </p:nvSpPr>
        <p:spPr bwMode="auto">
          <a:xfrm>
            <a:off x="5876450" y="3023005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Freeform 183"/>
          <p:cNvSpPr>
            <a:spLocks noEditPoints="1"/>
          </p:cNvSpPr>
          <p:nvPr/>
        </p:nvSpPr>
        <p:spPr bwMode="auto">
          <a:xfrm>
            <a:off x="5991974" y="2380757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056753" y="4426505"/>
            <a:ext cx="170533" cy="1664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13533" y="4364312"/>
            <a:ext cx="2404915" cy="64633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White House Summit</a:t>
            </a:r>
          </a:p>
          <a:p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States Committed to Transform Remediation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5657823" y="3700439"/>
            <a:ext cx="334149" cy="33006"/>
          </a:xfrm>
          <a:prstGeom prst="line">
            <a:avLst/>
          </a:prstGeom>
          <a:ln w="6350" cap="flat" cmpd="sng" algn="ctr">
            <a:solidFill>
              <a:srgbClr val="20343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937001" y="3572985"/>
            <a:ext cx="593084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052374" y="5089968"/>
            <a:ext cx="170533" cy="166407"/>
          </a:xfrm>
          <a:prstGeom prst="rect">
            <a:avLst/>
          </a:prstGeom>
          <a:solidFill>
            <a:srgbClr val="BF000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209154" y="5027775"/>
            <a:ext cx="2409294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States Committed to Scale </a:t>
            </a:r>
            <a:r>
              <a:rPr lang="en-US" sz="1200" i="1" dirty="0" err="1">
                <a:solidFill>
                  <a:srgbClr val="FFFFFF"/>
                </a:solidFill>
                <a:latin typeface="Rockwell"/>
                <a:cs typeface="Rockwell"/>
              </a:rPr>
              <a:t>Coreq</a:t>
            </a:r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 by 2015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41326" y="1637077"/>
            <a:ext cx="8289469" cy="52322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Rockwell"/>
              </a:rPr>
              <a:t>State Activity</a:t>
            </a:r>
          </a:p>
        </p:txBody>
      </p:sp>
      <p:sp>
        <p:nvSpPr>
          <p:cNvPr id="109" name="Rectangle 108"/>
          <p:cNvSpPr/>
          <p:nvPr/>
        </p:nvSpPr>
        <p:spPr>
          <a:xfrm rot="5400000">
            <a:off x="5620293" y="3676476"/>
            <a:ext cx="27430" cy="27430"/>
          </a:xfrm>
          <a:prstGeom prst="rect">
            <a:avLst/>
          </a:prstGeom>
          <a:solidFill>
            <a:srgbClr val="BF00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110" name="Picture 109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457201" y="278354"/>
            <a:ext cx="767667" cy="73542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301165" y="262627"/>
            <a:ext cx="60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Corequisite</a:t>
            </a:r>
            <a:r>
              <a:rPr lang="en-US" sz="4000" dirty="0" smtClean="0">
                <a:solidFill>
                  <a:srgbClr val="FFFFFF"/>
                </a:solidFill>
              </a:rPr>
              <a:t> Remediation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01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Freeform 188"/>
          <p:cNvSpPr>
            <a:spLocks noEditPoints="1"/>
          </p:cNvSpPr>
          <p:nvPr/>
        </p:nvSpPr>
        <p:spPr bwMode="auto">
          <a:xfrm>
            <a:off x="1431964" y="4616054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Freeform 191"/>
          <p:cNvSpPr>
            <a:spLocks/>
          </p:cNvSpPr>
          <p:nvPr/>
        </p:nvSpPr>
        <p:spPr bwMode="auto">
          <a:xfrm>
            <a:off x="4260331" y="5515189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Freeform 192"/>
          <p:cNvSpPr>
            <a:spLocks/>
          </p:cNvSpPr>
          <p:nvPr/>
        </p:nvSpPr>
        <p:spPr bwMode="auto">
          <a:xfrm>
            <a:off x="4128306" y="5410669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Freeform 193"/>
          <p:cNvSpPr>
            <a:spLocks/>
          </p:cNvSpPr>
          <p:nvPr/>
        </p:nvSpPr>
        <p:spPr bwMode="auto">
          <a:xfrm>
            <a:off x="4191572" y="5431293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Freeform 194"/>
          <p:cNvSpPr>
            <a:spLocks/>
          </p:cNvSpPr>
          <p:nvPr/>
        </p:nvSpPr>
        <p:spPr bwMode="auto">
          <a:xfrm>
            <a:off x="4154437" y="5443671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Freeform 195"/>
          <p:cNvSpPr>
            <a:spLocks/>
          </p:cNvSpPr>
          <p:nvPr/>
        </p:nvSpPr>
        <p:spPr bwMode="auto">
          <a:xfrm>
            <a:off x="4192946" y="5478058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Freeform 196"/>
          <p:cNvSpPr>
            <a:spLocks/>
          </p:cNvSpPr>
          <p:nvPr/>
        </p:nvSpPr>
        <p:spPr bwMode="auto">
          <a:xfrm>
            <a:off x="4029287" y="5357029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Freeform 197"/>
          <p:cNvSpPr>
            <a:spLocks/>
          </p:cNvSpPr>
          <p:nvPr/>
        </p:nvSpPr>
        <p:spPr bwMode="auto">
          <a:xfrm>
            <a:off x="3872505" y="5300645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Freeform 198"/>
          <p:cNvSpPr>
            <a:spLocks/>
          </p:cNvSpPr>
          <p:nvPr/>
        </p:nvSpPr>
        <p:spPr bwMode="auto">
          <a:xfrm>
            <a:off x="3824373" y="5322649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65000"/>
              </a:schemeClr>
            </a:bgClr>
          </a:patt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Freeform 103"/>
          <p:cNvSpPr>
            <a:spLocks/>
          </p:cNvSpPr>
          <p:nvPr/>
        </p:nvSpPr>
        <p:spPr bwMode="auto">
          <a:xfrm>
            <a:off x="2084871" y="2179726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Freeform 104"/>
          <p:cNvSpPr>
            <a:spLocks/>
          </p:cNvSpPr>
          <p:nvPr/>
        </p:nvSpPr>
        <p:spPr bwMode="auto">
          <a:xfrm>
            <a:off x="2084871" y="2179726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Freeform 105"/>
          <p:cNvSpPr>
            <a:spLocks/>
          </p:cNvSpPr>
          <p:nvPr/>
        </p:nvSpPr>
        <p:spPr bwMode="auto">
          <a:xfrm>
            <a:off x="2398428" y="2819225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Freeform 106"/>
          <p:cNvSpPr>
            <a:spLocks/>
          </p:cNvSpPr>
          <p:nvPr/>
        </p:nvSpPr>
        <p:spPr bwMode="auto">
          <a:xfrm>
            <a:off x="2398428" y="2819225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Freeform 107"/>
          <p:cNvSpPr>
            <a:spLocks/>
          </p:cNvSpPr>
          <p:nvPr/>
        </p:nvSpPr>
        <p:spPr bwMode="auto">
          <a:xfrm>
            <a:off x="2757377" y="3601752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Freeform 108"/>
          <p:cNvSpPr>
            <a:spLocks/>
          </p:cNvSpPr>
          <p:nvPr/>
        </p:nvSpPr>
        <p:spPr bwMode="auto">
          <a:xfrm>
            <a:off x="2757377" y="3601752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Freeform 109"/>
          <p:cNvSpPr>
            <a:spLocks/>
          </p:cNvSpPr>
          <p:nvPr/>
        </p:nvSpPr>
        <p:spPr bwMode="auto">
          <a:xfrm>
            <a:off x="2780757" y="1972063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Freeform 110"/>
          <p:cNvSpPr>
            <a:spLocks/>
          </p:cNvSpPr>
          <p:nvPr/>
        </p:nvSpPr>
        <p:spPr bwMode="auto">
          <a:xfrm>
            <a:off x="2780757" y="1972063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Freeform 111"/>
          <p:cNvSpPr>
            <a:spLocks/>
          </p:cNvSpPr>
          <p:nvPr/>
        </p:nvSpPr>
        <p:spPr bwMode="auto">
          <a:xfrm>
            <a:off x="2949914" y="2941624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Freeform 112"/>
          <p:cNvSpPr>
            <a:spLocks/>
          </p:cNvSpPr>
          <p:nvPr/>
        </p:nvSpPr>
        <p:spPr bwMode="auto">
          <a:xfrm>
            <a:off x="2949914" y="2941624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Freeform 113"/>
          <p:cNvSpPr>
            <a:spLocks/>
          </p:cNvSpPr>
          <p:nvPr/>
        </p:nvSpPr>
        <p:spPr bwMode="auto">
          <a:xfrm>
            <a:off x="3031052" y="1989939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Freeform 114"/>
          <p:cNvSpPr>
            <a:spLocks/>
          </p:cNvSpPr>
          <p:nvPr/>
        </p:nvSpPr>
        <p:spPr bwMode="auto">
          <a:xfrm>
            <a:off x="3031052" y="1989939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Freeform 115"/>
          <p:cNvSpPr>
            <a:spLocks/>
          </p:cNvSpPr>
          <p:nvPr/>
        </p:nvSpPr>
        <p:spPr bwMode="auto">
          <a:xfrm>
            <a:off x="3339115" y="2590931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Freeform 116"/>
          <p:cNvSpPr>
            <a:spLocks/>
          </p:cNvSpPr>
          <p:nvPr/>
        </p:nvSpPr>
        <p:spPr bwMode="auto">
          <a:xfrm>
            <a:off x="3339115" y="2590931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Freeform 117"/>
          <p:cNvSpPr>
            <a:spLocks/>
          </p:cNvSpPr>
          <p:nvPr/>
        </p:nvSpPr>
        <p:spPr bwMode="auto">
          <a:xfrm>
            <a:off x="3376245" y="3681518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Freeform 118"/>
          <p:cNvSpPr>
            <a:spLocks/>
          </p:cNvSpPr>
          <p:nvPr/>
        </p:nvSpPr>
        <p:spPr bwMode="auto">
          <a:xfrm>
            <a:off x="3376245" y="3681518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Freeform 119"/>
          <p:cNvSpPr>
            <a:spLocks/>
          </p:cNvSpPr>
          <p:nvPr/>
        </p:nvSpPr>
        <p:spPr bwMode="auto">
          <a:xfrm>
            <a:off x="3469764" y="3147914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Freeform 120"/>
          <p:cNvSpPr>
            <a:spLocks/>
          </p:cNvSpPr>
          <p:nvPr/>
        </p:nvSpPr>
        <p:spPr bwMode="auto">
          <a:xfrm>
            <a:off x="3469764" y="3147914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Freeform 121"/>
          <p:cNvSpPr>
            <a:spLocks/>
          </p:cNvSpPr>
          <p:nvPr/>
        </p:nvSpPr>
        <p:spPr bwMode="auto">
          <a:xfrm>
            <a:off x="4037749" y="2929252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Freeform 122"/>
          <p:cNvSpPr>
            <a:spLocks/>
          </p:cNvSpPr>
          <p:nvPr/>
        </p:nvSpPr>
        <p:spPr bwMode="auto">
          <a:xfrm>
            <a:off x="4029287" y="2921000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Freeform 123"/>
          <p:cNvSpPr>
            <a:spLocks/>
          </p:cNvSpPr>
          <p:nvPr/>
        </p:nvSpPr>
        <p:spPr bwMode="auto">
          <a:xfrm>
            <a:off x="4055630" y="2540051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Freeform 124"/>
          <p:cNvSpPr>
            <a:spLocks/>
          </p:cNvSpPr>
          <p:nvPr/>
        </p:nvSpPr>
        <p:spPr bwMode="auto">
          <a:xfrm>
            <a:off x="4055630" y="2540051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Freeform 125"/>
          <p:cNvSpPr>
            <a:spLocks/>
          </p:cNvSpPr>
          <p:nvPr/>
        </p:nvSpPr>
        <p:spPr bwMode="auto">
          <a:xfrm>
            <a:off x="4087257" y="2135717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Freeform 126"/>
          <p:cNvSpPr>
            <a:spLocks/>
          </p:cNvSpPr>
          <p:nvPr/>
        </p:nvSpPr>
        <p:spPr bwMode="auto">
          <a:xfrm>
            <a:off x="4087257" y="2135717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Freeform 127"/>
          <p:cNvSpPr>
            <a:spLocks/>
          </p:cNvSpPr>
          <p:nvPr/>
        </p:nvSpPr>
        <p:spPr bwMode="auto">
          <a:xfrm>
            <a:off x="4101011" y="3742029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Freeform 128"/>
          <p:cNvSpPr>
            <a:spLocks/>
          </p:cNvSpPr>
          <p:nvPr/>
        </p:nvSpPr>
        <p:spPr bwMode="auto">
          <a:xfrm>
            <a:off x="4101011" y="3742029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Freeform 129"/>
          <p:cNvSpPr>
            <a:spLocks/>
          </p:cNvSpPr>
          <p:nvPr/>
        </p:nvSpPr>
        <p:spPr bwMode="auto">
          <a:xfrm>
            <a:off x="4211035" y="3344578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Freeform 130"/>
          <p:cNvSpPr>
            <a:spLocks/>
          </p:cNvSpPr>
          <p:nvPr/>
        </p:nvSpPr>
        <p:spPr bwMode="auto">
          <a:xfrm>
            <a:off x="4211035" y="3344578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Freeform 131"/>
          <p:cNvSpPr>
            <a:spLocks/>
          </p:cNvSpPr>
          <p:nvPr/>
        </p:nvSpPr>
        <p:spPr bwMode="auto">
          <a:xfrm>
            <a:off x="4715759" y="2106837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Freeform 132"/>
          <p:cNvSpPr>
            <a:spLocks/>
          </p:cNvSpPr>
          <p:nvPr/>
        </p:nvSpPr>
        <p:spPr bwMode="auto">
          <a:xfrm>
            <a:off x="4715759" y="2106837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52" name="Freeform 133"/>
          <p:cNvSpPr>
            <a:spLocks/>
          </p:cNvSpPr>
          <p:nvPr/>
        </p:nvSpPr>
        <p:spPr bwMode="auto">
          <a:xfrm>
            <a:off x="4774891" y="2871488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Freeform 134"/>
          <p:cNvSpPr>
            <a:spLocks/>
          </p:cNvSpPr>
          <p:nvPr/>
        </p:nvSpPr>
        <p:spPr bwMode="auto">
          <a:xfrm>
            <a:off x="4774891" y="2871488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Freeform 135"/>
          <p:cNvSpPr>
            <a:spLocks/>
          </p:cNvSpPr>
          <p:nvPr/>
        </p:nvSpPr>
        <p:spPr bwMode="auto">
          <a:xfrm>
            <a:off x="4862909" y="3257940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Freeform 136"/>
          <p:cNvSpPr>
            <a:spLocks/>
          </p:cNvSpPr>
          <p:nvPr/>
        </p:nvSpPr>
        <p:spPr bwMode="auto">
          <a:xfrm>
            <a:off x="4862909" y="3257940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Freeform 137"/>
          <p:cNvSpPr>
            <a:spLocks/>
          </p:cNvSpPr>
          <p:nvPr/>
        </p:nvSpPr>
        <p:spPr bwMode="auto">
          <a:xfrm>
            <a:off x="4990810" y="3803920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Freeform 138"/>
          <p:cNvSpPr>
            <a:spLocks/>
          </p:cNvSpPr>
          <p:nvPr/>
        </p:nvSpPr>
        <p:spPr bwMode="auto">
          <a:xfrm>
            <a:off x="4990810" y="3803920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Freeform 139"/>
          <p:cNvSpPr>
            <a:spLocks/>
          </p:cNvSpPr>
          <p:nvPr/>
        </p:nvSpPr>
        <p:spPr bwMode="auto">
          <a:xfrm>
            <a:off x="5291991" y="2980134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Freeform 140"/>
          <p:cNvSpPr>
            <a:spLocks/>
          </p:cNvSpPr>
          <p:nvPr/>
        </p:nvSpPr>
        <p:spPr bwMode="auto">
          <a:xfrm>
            <a:off x="5291991" y="2980134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Freeform 141"/>
          <p:cNvSpPr>
            <a:spLocks/>
          </p:cNvSpPr>
          <p:nvPr/>
        </p:nvSpPr>
        <p:spPr bwMode="auto">
          <a:xfrm>
            <a:off x="5461154" y="3684268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Freeform 142"/>
          <p:cNvSpPr>
            <a:spLocks/>
          </p:cNvSpPr>
          <p:nvPr/>
        </p:nvSpPr>
        <p:spPr bwMode="auto">
          <a:xfrm>
            <a:off x="5461154" y="3684268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Freeform 143"/>
          <p:cNvSpPr>
            <a:spLocks/>
          </p:cNvSpPr>
          <p:nvPr/>
        </p:nvSpPr>
        <p:spPr bwMode="auto">
          <a:xfrm>
            <a:off x="5542291" y="3394092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Freeform 144"/>
          <p:cNvSpPr>
            <a:spLocks/>
          </p:cNvSpPr>
          <p:nvPr/>
        </p:nvSpPr>
        <p:spPr bwMode="auto">
          <a:xfrm>
            <a:off x="5542291" y="3394092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145"/>
          <p:cNvSpPr>
            <a:spLocks/>
          </p:cNvSpPr>
          <p:nvPr/>
        </p:nvSpPr>
        <p:spPr bwMode="auto">
          <a:xfrm>
            <a:off x="5666068" y="3043394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Freeform 146"/>
          <p:cNvSpPr>
            <a:spLocks/>
          </p:cNvSpPr>
          <p:nvPr/>
        </p:nvSpPr>
        <p:spPr bwMode="auto">
          <a:xfrm>
            <a:off x="5666068" y="3043394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Freeform 147"/>
          <p:cNvSpPr>
            <a:spLocks noEditPoints="1"/>
          </p:cNvSpPr>
          <p:nvPr/>
        </p:nvSpPr>
        <p:spPr bwMode="auto">
          <a:xfrm>
            <a:off x="5690820" y="3957948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Freeform 148"/>
          <p:cNvSpPr>
            <a:spLocks/>
          </p:cNvSpPr>
          <p:nvPr/>
        </p:nvSpPr>
        <p:spPr bwMode="auto">
          <a:xfrm>
            <a:off x="5941118" y="2951256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Freeform 149"/>
          <p:cNvSpPr>
            <a:spLocks/>
          </p:cNvSpPr>
          <p:nvPr/>
        </p:nvSpPr>
        <p:spPr bwMode="auto">
          <a:xfrm>
            <a:off x="5941118" y="2951256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Freeform 150"/>
          <p:cNvSpPr>
            <a:spLocks/>
          </p:cNvSpPr>
          <p:nvPr/>
        </p:nvSpPr>
        <p:spPr bwMode="auto">
          <a:xfrm>
            <a:off x="5968623" y="3920814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Freeform 151"/>
          <p:cNvSpPr>
            <a:spLocks/>
          </p:cNvSpPr>
          <p:nvPr/>
        </p:nvSpPr>
        <p:spPr bwMode="auto">
          <a:xfrm>
            <a:off x="5968623" y="3920814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Freeform 152"/>
          <p:cNvSpPr>
            <a:spLocks/>
          </p:cNvSpPr>
          <p:nvPr/>
        </p:nvSpPr>
        <p:spPr bwMode="auto">
          <a:xfrm>
            <a:off x="6224424" y="3130036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Freeform 153"/>
          <p:cNvSpPr>
            <a:spLocks/>
          </p:cNvSpPr>
          <p:nvPr/>
        </p:nvSpPr>
        <p:spPr bwMode="auto">
          <a:xfrm>
            <a:off x="6224424" y="3130036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Freeform 154"/>
          <p:cNvSpPr>
            <a:spLocks/>
          </p:cNvSpPr>
          <p:nvPr/>
        </p:nvSpPr>
        <p:spPr bwMode="auto">
          <a:xfrm>
            <a:off x="6217548" y="3867179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Freeform 155"/>
          <p:cNvSpPr>
            <a:spLocks/>
          </p:cNvSpPr>
          <p:nvPr/>
        </p:nvSpPr>
        <p:spPr bwMode="auto">
          <a:xfrm>
            <a:off x="6217548" y="3867179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Freeform 156"/>
          <p:cNvSpPr>
            <a:spLocks/>
          </p:cNvSpPr>
          <p:nvPr/>
        </p:nvSpPr>
        <p:spPr bwMode="auto">
          <a:xfrm>
            <a:off x="6355074" y="2849486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Freeform 157"/>
          <p:cNvSpPr>
            <a:spLocks/>
          </p:cNvSpPr>
          <p:nvPr/>
        </p:nvSpPr>
        <p:spPr bwMode="auto">
          <a:xfrm>
            <a:off x="6355074" y="2849486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Freeform 158"/>
          <p:cNvSpPr>
            <a:spLocks/>
          </p:cNvSpPr>
          <p:nvPr/>
        </p:nvSpPr>
        <p:spPr bwMode="auto">
          <a:xfrm>
            <a:off x="6880426" y="3135538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Freeform 159"/>
          <p:cNvSpPr>
            <a:spLocks/>
          </p:cNvSpPr>
          <p:nvPr/>
        </p:nvSpPr>
        <p:spPr bwMode="auto">
          <a:xfrm>
            <a:off x="6880426" y="3135538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Freeform 160"/>
          <p:cNvSpPr>
            <a:spLocks/>
          </p:cNvSpPr>
          <p:nvPr/>
        </p:nvSpPr>
        <p:spPr bwMode="auto">
          <a:xfrm>
            <a:off x="6947814" y="2368141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Freeform 161"/>
          <p:cNvSpPr>
            <a:spLocks/>
          </p:cNvSpPr>
          <p:nvPr/>
        </p:nvSpPr>
        <p:spPr bwMode="auto">
          <a:xfrm>
            <a:off x="6947814" y="2368141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Freeform 162"/>
          <p:cNvSpPr>
            <a:spLocks noEditPoints="1"/>
          </p:cNvSpPr>
          <p:nvPr/>
        </p:nvSpPr>
        <p:spPr bwMode="auto">
          <a:xfrm>
            <a:off x="6146037" y="3248311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Freeform 163"/>
          <p:cNvSpPr>
            <a:spLocks noEditPoints="1"/>
          </p:cNvSpPr>
          <p:nvPr/>
        </p:nvSpPr>
        <p:spPr bwMode="auto">
          <a:xfrm>
            <a:off x="6510482" y="3158921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Freeform 164"/>
          <p:cNvSpPr>
            <a:spLocks/>
          </p:cNvSpPr>
          <p:nvPr/>
        </p:nvSpPr>
        <p:spPr bwMode="auto">
          <a:xfrm>
            <a:off x="7031706" y="2764220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Freeform 165"/>
          <p:cNvSpPr>
            <a:spLocks/>
          </p:cNvSpPr>
          <p:nvPr/>
        </p:nvSpPr>
        <p:spPr bwMode="auto">
          <a:xfrm>
            <a:off x="7031706" y="2764220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Freeform 166"/>
          <p:cNvSpPr>
            <a:spLocks/>
          </p:cNvSpPr>
          <p:nvPr/>
        </p:nvSpPr>
        <p:spPr bwMode="auto">
          <a:xfrm>
            <a:off x="7081219" y="2320006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Freeform 167"/>
          <p:cNvSpPr>
            <a:spLocks/>
          </p:cNvSpPr>
          <p:nvPr/>
        </p:nvSpPr>
        <p:spPr bwMode="auto">
          <a:xfrm>
            <a:off x="7081219" y="2320006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Freeform 168"/>
          <p:cNvSpPr>
            <a:spLocks noEditPoints="1"/>
          </p:cNvSpPr>
          <p:nvPr/>
        </p:nvSpPr>
        <p:spPr bwMode="auto">
          <a:xfrm>
            <a:off x="7192615" y="2755968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Freeform 169"/>
          <p:cNvSpPr>
            <a:spLocks noEditPoints="1"/>
          </p:cNvSpPr>
          <p:nvPr/>
        </p:nvSpPr>
        <p:spPr bwMode="auto">
          <a:xfrm>
            <a:off x="2016108" y="2713329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Freeform 170"/>
          <p:cNvSpPr>
            <a:spLocks noEditPoints="1"/>
          </p:cNvSpPr>
          <p:nvPr/>
        </p:nvSpPr>
        <p:spPr bwMode="auto">
          <a:xfrm>
            <a:off x="2267782" y="1852417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Freeform 172"/>
          <p:cNvSpPr>
            <a:spLocks noEditPoints="1"/>
          </p:cNvSpPr>
          <p:nvPr/>
        </p:nvSpPr>
        <p:spPr bwMode="auto">
          <a:xfrm>
            <a:off x="3654052" y="3797043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Freeform 173"/>
          <p:cNvSpPr>
            <a:spLocks noEditPoints="1"/>
          </p:cNvSpPr>
          <p:nvPr/>
        </p:nvSpPr>
        <p:spPr bwMode="auto">
          <a:xfrm>
            <a:off x="5066451" y="4275635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Freeform 174"/>
          <p:cNvSpPr>
            <a:spLocks noEditPoints="1"/>
          </p:cNvSpPr>
          <p:nvPr/>
        </p:nvSpPr>
        <p:spPr bwMode="auto">
          <a:xfrm>
            <a:off x="5121460" y="2231988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93" name="Freeform 175"/>
          <p:cNvSpPr>
            <a:spLocks noEditPoints="1"/>
          </p:cNvSpPr>
          <p:nvPr/>
        </p:nvSpPr>
        <p:spPr bwMode="auto">
          <a:xfrm>
            <a:off x="5345627" y="3985457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Freeform 176"/>
          <p:cNvSpPr>
            <a:spLocks noEditPoints="1"/>
          </p:cNvSpPr>
          <p:nvPr/>
        </p:nvSpPr>
        <p:spPr bwMode="auto">
          <a:xfrm>
            <a:off x="5737578" y="2508420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Freeform 177"/>
          <p:cNvSpPr>
            <a:spLocks noEditPoints="1"/>
          </p:cNvSpPr>
          <p:nvPr/>
        </p:nvSpPr>
        <p:spPr bwMode="auto">
          <a:xfrm>
            <a:off x="5345627" y="2318629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Freeform 178"/>
          <p:cNvSpPr>
            <a:spLocks noEditPoints="1"/>
          </p:cNvSpPr>
          <p:nvPr/>
        </p:nvSpPr>
        <p:spPr bwMode="auto">
          <a:xfrm>
            <a:off x="5804966" y="4454423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Freeform 179"/>
          <p:cNvSpPr>
            <a:spLocks noEditPoints="1"/>
          </p:cNvSpPr>
          <p:nvPr/>
        </p:nvSpPr>
        <p:spPr bwMode="auto">
          <a:xfrm>
            <a:off x="6905181" y="2919619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Freeform 180"/>
          <p:cNvSpPr>
            <a:spLocks noEditPoints="1"/>
          </p:cNvSpPr>
          <p:nvPr/>
        </p:nvSpPr>
        <p:spPr bwMode="auto">
          <a:xfrm>
            <a:off x="6114405" y="3575623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Freeform 181"/>
          <p:cNvSpPr>
            <a:spLocks noEditPoints="1"/>
          </p:cNvSpPr>
          <p:nvPr/>
        </p:nvSpPr>
        <p:spPr bwMode="auto">
          <a:xfrm>
            <a:off x="6421087" y="2412146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Freeform 182"/>
          <p:cNvSpPr>
            <a:spLocks noEditPoints="1"/>
          </p:cNvSpPr>
          <p:nvPr/>
        </p:nvSpPr>
        <p:spPr bwMode="auto">
          <a:xfrm>
            <a:off x="7027581" y="2626691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Freeform 183"/>
          <p:cNvSpPr>
            <a:spLocks noEditPoints="1"/>
          </p:cNvSpPr>
          <p:nvPr/>
        </p:nvSpPr>
        <p:spPr bwMode="auto">
          <a:xfrm>
            <a:off x="7143105" y="1984443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6808954" y="3304123"/>
            <a:ext cx="334149" cy="33006"/>
          </a:xfrm>
          <a:prstGeom prst="line">
            <a:avLst/>
          </a:prstGeom>
          <a:ln w="6350" cap="flat" cmpd="sng" algn="ctr">
            <a:solidFill>
              <a:srgbClr val="20343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088131" y="3176671"/>
            <a:ext cx="593084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109" name="Rectangle 108"/>
          <p:cNvSpPr/>
          <p:nvPr/>
        </p:nvSpPr>
        <p:spPr>
          <a:xfrm rot="5400000">
            <a:off x="6771423" y="3280161"/>
            <a:ext cx="27430" cy="27430"/>
          </a:xfrm>
          <a:prstGeom prst="rect">
            <a:avLst/>
          </a:prstGeom>
          <a:solidFill>
            <a:srgbClr val="BF00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01165" y="262627"/>
            <a:ext cx="60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Performance Funding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02" name="Picture 101" descr="game changers color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8" r="81504"/>
          <a:stretch/>
        </p:blipFill>
        <p:spPr>
          <a:xfrm>
            <a:off x="457202" y="262627"/>
            <a:ext cx="772275" cy="73984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6056753" y="5626545"/>
            <a:ext cx="170533" cy="1664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213533" y="5564352"/>
            <a:ext cx="2404915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  <a:latin typeface="Rockwell"/>
                <a:cs typeface="Rockwell"/>
              </a:rPr>
              <a:t>Under Development</a:t>
            </a:r>
            <a:endParaRPr lang="en-US" sz="1200" i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52374" y="6024847"/>
            <a:ext cx="170533" cy="166407"/>
          </a:xfrm>
          <a:prstGeom prst="rect">
            <a:avLst/>
          </a:prstGeom>
          <a:solidFill>
            <a:srgbClr val="BF000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209154" y="5962654"/>
            <a:ext cx="2409294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  <a:latin typeface="Rockwell"/>
                <a:cs typeface="Rockwell"/>
              </a:rPr>
              <a:t>Implemented in At Least One Sector</a:t>
            </a:r>
            <a:endParaRPr lang="en-US" sz="1200" i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396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01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8</a:t>
            </a:fld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1301165" y="262627"/>
            <a:ext cx="60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Metrics and Data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02" name="Picture 101" descr="game changers color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8" r="81504"/>
          <a:stretch/>
        </p:blipFill>
        <p:spPr>
          <a:xfrm>
            <a:off x="457202" y="262627"/>
            <a:ext cx="772275" cy="739840"/>
          </a:xfrm>
          <a:prstGeom prst="rect">
            <a:avLst/>
          </a:prstGeom>
        </p:spPr>
      </p:pic>
      <p:sp>
        <p:nvSpPr>
          <p:cNvPr id="205" name="Freeform 188"/>
          <p:cNvSpPr>
            <a:spLocks noEditPoints="1"/>
          </p:cNvSpPr>
          <p:nvPr/>
        </p:nvSpPr>
        <p:spPr bwMode="auto">
          <a:xfrm>
            <a:off x="1430020" y="4625596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Freeform 191"/>
          <p:cNvSpPr>
            <a:spLocks/>
          </p:cNvSpPr>
          <p:nvPr/>
        </p:nvSpPr>
        <p:spPr bwMode="auto">
          <a:xfrm>
            <a:off x="4258388" y="5524728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Freeform 192"/>
          <p:cNvSpPr>
            <a:spLocks/>
          </p:cNvSpPr>
          <p:nvPr/>
        </p:nvSpPr>
        <p:spPr bwMode="auto">
          <a:xfrm>
            <a:off x="4126362" y="5420208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Freeform 193"/>
          <p:cNvSpPr>
            <a:spLocks/>
          </p:cNvSpPr>
          <p:nvPr/>
        </p:nvSpPr>
        <p:spPr bwMode="auto">
          <a:xfrm>
            <a:off x="4189625" y="5440835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Freeform 194"/>
          <p:cNvSpPr>
            <a:spLocks/>
          </p:cNvSpPr>
          <p:nvPr/>
        </p:nvSpPr>
        <p:spPr bwMode="auto">
          <a:xfrm>
            <a:off x="4152493" y="5453212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Freeform 195"/>
          <p:cNvSpPr>
            <a:spLocks/>
          </p:cNvSpPr>
          <p:nvPr/>
        </p:nvSpPr>
        <p:spPr bwMode="auto">
          <a:xfrm>
            <a:off x="4190999" y="5487597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Freeform 196"/>
          <p:cNvSpPr>
            <a:spLocks/>
          </p:cNvSpPr>
          <p:nvPr/>
        </p:nvSpPr>
        <p:spPr bwMode="auto">
          <a:xfrm>
            <a:off x="4027344" y="5366571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Freeform 197"/>
          <p:cNvSpPr>
            <a:spLocks/>
          </p:cNvSpPr>
          <p:nvPr/>
        </p:nvSpPr>
        <p:spPr bwMode="auto">
          <a:xfrm>
            <a:off x="3870563" y="5310187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Freeform 198"/>
          <p:cNvSpPr>
            <a:spLocks/>
          </p:cNvSpPr>
          <p:nvPr/>
        </p:nvSpPr>
        <p:spPr bwMode="auto">
          <a:xfrm>
            <a:off x="3822429" y="5332191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solidFill>
            <a:srgbClr val="AE241C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Freeform 103"/>
          <p:cNvSpPr>
            <a:spLocks/>
          </p:cNvSpPr>
          <p:nvPr/>
        </p:nvSpPr>
        <p:spPr bwMode="auto">
          <a:xfrm>
            <a:off x="2082925" y="2189268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Freeform 104"/>
          <p:cNvSpPr>
            <a:spLocks/>
          </p:cNvSpPr>
          <p:nvPr/>
        </p:nvSpPr>
        <p:spPr bwMode="auto">
          <a:xfrm>
            <a:off x="2082925" y="2189268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Freeform 105"/>
          <p:cNvSpPr>
            <a:spLocks/>
          </p:cNvSpPr>
          <p:nvPr/>
        </p:nvSpPr>
        <p:spPr bwMode="auto">
          <a:xfrm>
            <a:off x="2396485" y="2828767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Freeform 106"/>
          <p:cNvSpPr>
            <a:spLocks/>
          </p:cNvSpPr>
          <p:nvPr/>
        </p:nvSpPr>
        <p:spPr bwMode="auto">
          <a:xfrm>
            <a:off x="2396485" y="2828767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Freeform 107"/>
          <p:cNvSpPr>
            <a:spLocks/>
          </p:cNvSpPr>
          <p:nvPr/>
        </p:nvSpPr>
        <p:spPr bwMode="auto">
          <a:xfrm>
            <a:off x="2755432" y="3611294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Freeform 108"/>
          <p:cNvSpPr>
            <a:spLocks/>
          </p:cNvSpPr>
          <p:nvPr/>
        </p:nvSpPr>
        <p:spPr bwMode="auto">
          <a:xfrm>
            <a:off x="2755432" y="3611294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Freeform 109"/>
          <p:cNvSpPr>
            <a:spLocks/>
          </p:cNvSpPr>
          <p:nvPr/>
        </p:nvSpPr>
        <p:spPr bwMode="auto">
          <a:xfrm>
            <a:off x="2778811" y="1981605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Freeform 110"/>
          <p:cNvSpPr>
            <a:spLocks/>
          </p:cNvSpPr>
          <p:nvPr/>
        </p:nvSpPr>
        <p:spPr bwMode="auto">
          <a:xfrm>
            <a:off x="2778811" y="1981605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Freeform 111"/>
          <p:cNvSpPr>
            <a:spLocks/>
          </p:cNvSpPr>
          <p:nvPr/>
        </p:nvSpPr>
        <p:spPr bwMode="auto">
          <a:xfrm>
            <a:off x="2947969" y="2951166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Freeform 112"/>
          <p:cNvSpPr>
            <a:spLocks/>
          </p:cNvSpPr>
          <p:nvPr/>
        </p:nvSpPr>
        <p:spPr bwMode="auto">
          <a:xfrm>
            <a:off x="2947969" y="2951166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Freeform 113"/>
          <p:cNvSpPr>
            <a:spLocks/>
          </p:cNvSpPr>
          <p:nvPr/>
        </p:nvSpPr>
        <p:spPr bwMode="auto">
          <a:xfrm>
            <a:off x="3029108" y="1999481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Freeform 114"/>
          <p:cNvSpPr>
            <a:spLocks/>
          </p:cNvSpPr>
          <p:nvPr/>
        </p:nvSpPr>
        <p:spPr bwMode="auto">
          <a:xfrm>
            <a:off x="3029108" y="1999481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Freeform 115"/>
          <p:cNvSpPr>
            <a:spLocks/>
          </p:cNvSpPr>
          <p:nvPr/>
        </p:nvSpPr>
        <p:spPr bwMode="auto">
          <a:xfrm>
            <a:off x="3337169" y="2600473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Freeform 116"/>
          <p:cNvSpPr>
            <a:spLocks/>
          </p:cNvSpPr>
          <p:nvPr/>
        </p:nvSpPr>
        <p:spPr bwMode="auto">
          <a:xfrm>
            <a:off x="3337169" y="2600473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Freeform 117"/>
          <p:cNvSpPr>
            <a:spLocks/>
          </p:cNvSpPr>
          <p:nvPr/>
        </p:nvSpPr>
        <p:spPr bwMode="auto">
          <a:xfrm>
            <a:off x="3374302" y="3691060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Freeform 118"/>
          <p:cNvSpPr>
            <a:spLocks/>
          </p:cNvSpPr>
          <p:nvPr/>
        </p:nvSpPr>
        <p:spPr bwMode="auto">
          <a:xfrm>
            <a:off x="3374302" y="3691060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Freeform 119"/>
          <p:cNvSpPr>
            <a:spLocks/>
          </p:cNvSpPr>
          <p:nvPr/>
        </p:nvSpPr>
        <p:spPr bwMode="auto">
          <a:xfrm>
            <a:off x="3467820" y="3157456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Freeform 120"/>
          <p:cNvSpPr>
            <a:spLocks/>
          </p:cNvSpPr>
          <p:nvPr/>
        </p:nvSpPr>
        <p:spPr bwMode="auto">
          <a:xfrm>
            <a:off x="3467820" y="3157456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Freeform 121"/>
          <p:cNvSpPr>
            <a:spLocks/>
          </p:cNvSpPr>
          <p:nvPr/>
        </p:nvSpPr>
        <p:spPr bwMode="auto">
          <a:xfrm>
            <a:off x="4035805" y="2938791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Freeform 122"/>
          <p:cNvSpPr>
            <a:spLocks/>
          </p:cNvSpPr>
          <p:nvPr/>
        </p:nvSpPr>
        <p:spPr bwMode="auto">
          <a:xfrm>
            <a:off x="4027344" y="2930539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Freeform 123"/>
          <p:cNvSpPr>
            <a:spLocks/>
          </p:cNvSpPr>
          <p:nvPr/>
        </p:nvSpPr>
        <p:spPr bwMode="auto">
          <a:xfrm>
            <a:off x="4053684" y="2549590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Freeform 124"/>
          <p:cNvSpPr>
            <a:spLocks/>
          </p:cNvSpPr>
          <p:nvPr/>
        </p:nvSpPr>
        <p:spPr bwMode="auto">
          <a:xfrm>
            <a:off x="4053684" y="2549590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Freeform 125"/>
          <p:cNvSpPr>
            <a:spLocks/>
          </p:cNvSpPr>
          <p:nvPr/>
        </p:nvSpPr>
        <p:spPr bwMode="auto">
          <a:xfrm>
            <a:off x="4085314" y="2145259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Freeform 126"/>
          <p:cNvSpPr>
            <a:spLocks/>
          </p:cNvSpPr>
          <p:nvPr/>
        </p:nvSpPr>
        <p:spPr bwMode="auto">
          <a:xfrm>
            <a:off x="4085314" y="2145259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Freeform 127"/>
          <p:cNvSpPr>
            <a:spLocks/>
          </p:cNvSpPr>
          <p:nvPr/>
        </p:nvSpPr>
        <p:spPr bwMode="auto">
          <a:xfrm>
            <a:off x="4099067" y="3751571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Freeform 128"/>
          <p:cNvSpPr>
            <a:spLocks/>
          </p:cNvSpPr>
          <p:nvPr/>
        </p:nvSpPr>
        <p:spPr bwMode="auto">
          <a:xfrm>
            <a:off x="4099067" y="3751571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Freeform 129"/>
          <p:cNvSpPr>
            <a:spLocks/>
          </p:cNvSpPr>
          <p:nvPr/>
        </p:nvSpPr>
        <p:spPr bwMode="auto">
          <a:xfrm>
            <a:off x="4209088" y="3354120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Freeform 130"/>
          <p:cNvSpPr>
            <a:spLocks/>
          </p:cNvSpPr>
          <p:nvPr/>
        </p:nvSpPr>
        <p:spPr bwMode="auto">
          <a:xfrm>
            <a:off x="4209088" y="3354120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Freeform 131"/>
          <p:cNvSpPr>
            <a:spLocks/>
          </p:cNvSpPr>
          <p:nvPr/>
        </p:nvSpPr>
        <p:spPr bwMode="auto">
          <a:xfrm>
            <a:off x="4713813" y="2116379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Freeform 132"/>
          <p:cNvSpPr>
            <a:spLocks/>
          </p:cNvSpPr>
          <p:nvPr/>
        </p:nvSpPr>
        <p:spPr bwMode="auto">
          <a:xfrm>
            <a:off x="4713813" y="2116379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Freeform 133"/>
          <p:cNvSpPr>
            <a:spLocks/>
          </p:cNvSpPr>
          <p:nvPr/>
        </p:nvSpPr>
        <p:spPr bwMode="auto">
          <a:xfrm>
            <a:off x="4772949" y="2881030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Freeform 134"/>
          <p:cNvSpPr>
            <a:spLocks/>
          </p:cNvSpPr>
          <p:nvPr/>
        </p:nvSpPr>
        <p:spPr bwMode="auto">
          <a:xfrm>
            <a:off x="4772949" y="2881030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Freeform 135"/>
          <p:cNvSpPr>
            <a:spLocks/>
          </p:cNvSpPr>
          <p:nvPr/>
        </p:nvSpPr>
        <p:spPr bwMode="auto">
          <a:xfrm>
            <a:off x="4860966" y="3267479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Freeform 136"/>
          <p:cNvSpPr>
            <a:spLocks/>
          </p:cNvSpPr>
          <p:nvPr/>
        </p:nvSpPr>
        <p:spPr bwMode="auto">
          <a:xfrm>
            <a:off x="4860966" y="3267479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Freeform 137"/>
          <p:cNvSpPr>
            <a:spLocks/>
          </p:cNvSpPr>
          <p:nvPr/>
        </p:nvSpPr>
        <p:spPr bwMode="auto">
          <a:xfrm>
            <a:off x="4988866" y="3813461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Freeform 138"/>
          <p:cNvSpPr>
            <a:spLocks/>
          </p:cNvSpPr>
          <p:nvPr/>
        </p:nvSpPr>
        <p:spPr bwMode="auto">
          <a:xfrm>
            <a:off x="4988866" y="3813461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Freeform 139"/>
          <p:cNvSpPr>
            <a:spLocks/>
          </p:cNvSpPr>
          <p:nvPr/>
        </p:nvSpPr>
        <p:spPr bwMode="auto">
          <a:xfrm>
            <a:off x="5290048" y="2989675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Freeform 140"/>
          <p:cNvSpPr>
            <a:spLocks/>
          </p:cNvSpPr>
          <p:nvPr/>
        </p:nvSpPr>
        <p:spPr bwMode="auto">
          <a:xfrm>
            <a:off x="5290048" y="2989675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Freeform 141"/>
          <p:cNvSpPr>
            <a:spLocks/>
          </p:cNvSpPr>
          <p:nvPr/>
        </p:nvSpPr>
        <p:spPr bwMode="auto">
          <a:xfrm>
            <a:off x="5459208" y="3693810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Freeform 142"/>
          <p:cNvSpPr>
            <a:spLocks/>
          </p:cNvSpPr>
          <p:nvPr/>
        </p:nvSpPr>
        <p:spPr bwMode="auto">
          <a:xfrm>
            <a:off x="5459208" y="3693810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Freeform 143"/>
          <p:cNvSpPr>
            <a:spLocks/>
          </p:cNvSpPr>
          <p:nvPr/>
        </p:nvSpPr>
        <p:spPr bwMode="auto">
          <a:xfrm>
            <a:off x="5540347" y="3403631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Freeform 144"/>
          <p:cNvSpPr>
            <a:spLocks/>
          </p:cNvSpPr>
          <p:nvPr/>
        </p:nvSpPr>
        <p:spPr bwMode="auto">
          <a:xfrm>
            <a:off x="5540347" y="3403631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Freeform 145"/>
          <p:cNvSpPr>
            <a:spLocks/>
          </p:cNvSpPr>
          <p:nvPr/>
        </p:nvSpPr>
        <p:spPr bwMode="auto">
          <a:xfrm>
            <a:off x="5664122" y="3052936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Freeform 146"/>
          <p:cNvSpPr>
            <a:spLocks/>
          </p:cNvSpPr>
          <p:nvPr/>
        </p:nvSpPr>
        <p:spPr bwMode="auto">
          <a:xfrm>
            <a:off x="5664122" y="3052936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Freeform 147"/>
          <p:cNvSpPr>
            <a:spLocks noEditPoints="1"/>
          </p:cNvSpPr>
          <p:nvPr/>
        </p:nvSpPr>
        <p:spPr bwMode="auto">
          <a:xfrm>
            <a:off x="5688876" y="3967489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Freeform 148"/>
          <p:cNvSpPr>
            <a:spLocks/>
          </p:cNvSpPr>
          <p:nvPr/>
        </p:nvSpPr>
        <p:spPr bwMode="auto">
          <a:xfrm>
            <a:off x="5939176" y="2960795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Freeform 149"/>
          <p:cNvSpPr>
            <a:spLocks/>
          </p:cNvSpPr>
          <p:nvPr/>
        </p:nvSpPr>
        <p:spPr bwMode="auto">
          <a:xfrm>
            <a:off x="5939176" y="2960795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Freeform 150"/>
          <p:cNvSpPr>
            <a:spLocks/>
          </p:cNvSpPr>
          <p:nvPr/>
        </p:nvSpPr>
        <p:spPr bwMode="auto">
          <a:xfrm>
            <a:off x="5966681" y="3930356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Freeform 151"/>
          <p:cNvSpPr>
            <a:spLocks/>
          </p:cNvSpPr>
          <p:nvPr/>
        </p:nvSpPr>
        <p:spPr bwMode="auto">
          <a:xfrm>
            <a:off x="5966681" y="3930356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Freeform 152"/>
          <p:cNvSpPr>
            <a:spLocks/>
          </p:cNvSpPr>
          <p:nvPr/>
        </p:nvSpPr>
        <p:spPr bwMode="auto">
          <a:xfrm>
            <a:off x="6222481" y="3139578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Freeform 153"/>
          <p:cNvSpPr>
            <a:spLocks/>
          </p:cNvSpPr>
          <p:nvPr/>
        </p:nvSpPr>
        <p:spPr bwMode="auto">
          <a:xfrm>
            <a:off x="6222481" y="3139578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Freeform 154"/>
          <p:cNvSpPr>
            <a:spLocks/>
          </p:cNvSpPr>
          <p:nvPr/>
        </p:nvSpPr>
        <p:spPr bwMode="auto">
          <a:xfrm>
            <a:off x="6215604" y="3876721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Freeform 155"/>
          <p:cNvSpPr>
            <a:spLocks/>
          </p:cNvSpPr>
          <p:nvPr/>
        </p:nvSpPr>
        <p:spPr bwMode="auto">
          <a:xfrm>
            <a:off x="6215604" y="3876721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Freeform 156"/>
          <p:cNvSpPr>
            <a:spLocks/>
          </p:cNvSpPr>
          <p:nvPr/>
        </p:nvSpPr>
        <p:spPr bwMode="auto">
          <a:xfrm>
            <a:off x="6353130" y="2859025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Freeform 157"/>
          <p:cNvSpPr>
            <a:spLocks/>
          </p:cNvSpPr>
          <p:nvPr/>
        </p:nvSpPr>
        <p:spPr bwMode="auto">
          <a:xfrm>
            <a:off x="6353130" y="2859025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Freeform 158"/>
          <p:cNvSpPr>
            <a:spLocks/>
          </p:cNvSpPr>
          <p:nvPr/>
        </p:nvSpPr>
        <p:spPr bwMode="auto">
          <a:xfrm>
            <a:off x="6878483" y="3145079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Freeform 159"/>
          <p:cNvSpPr>
            <a:spLocks/>
          </p:cNvSpPr>
          <p:nvPr/>
        </p:nvSpPr>
        <p:spPr bwMode="auto">
          <a:xfrm>
            <a:off x="6878483" y="3145079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Freeform 160"/>
          <p:cNvSpPr>
            <a:spLocks/>
          </p:cNvSpPr>
          <p:nvPr/>
        </p:nvSpPr>
        <p:spPr bwMode="auto">
          <a:xfrm>
            <a:off x="6945870" y="2377682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Freeform 161"/>
          <p:cNvSpPr>
            <a:spLocks/>
          </p:cNvSpPr>
          <p:nvPr/>
        </p:nvSpPr>
        <p:spPr bwMode="auto">
          <a:xfrm>
            <a:off x="6945870" y="2377682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Freeform 162"/>
          <p:cNvSpPr>
            <a:spLocks noEditPoints="1"/>
          </p:cNvSpPr>
          <p:nvPr/>
        </p:nvSpPr>
        <p:spPr bwMode="auto">
          <a:xfrm>
            <a:off x="6144091" y="3257853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Freeform 163"/>
          <p:cNvSpPr>
            <a:spLocks noEditPoints="1"/>
          </p:cNvSpPr>
          <p:nvPr/>
        </p:nvSpPr>
        <p:spPr bwMode="auto">
          <a:xfrm>
            <a:off x="6508536" y="3168460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Freeform 164"/>
          <p:cNvSpPr>
            <a:spLocks/>
          </p:cNvSpPr>
          <p:nvPr/>
        </p:nvSpPr>
        <p:spPr bwMode="auto">
          <a:xfrm>
            <a:off x="7029762" y="2773759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Freeform 165"/>
          <p:cNvSpPr>
            <a:spLocks/>
          </p:cNvSpPr>
          <p:nvPr/>
        </p:nvSpPr>
        <p:spPr bwMode="auto">
          <a:xfrm>
            <a:off x="7029762" y="2773759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Freeform 166"/>
          <p:cNvSpPr>
            <a:spLocks/>
          </p:cNvSpPr>
          <p:nvPr/>
        </p:nvSpPr>
        <p:spPr bwMode="auto">
          <a:xfrm>
            <a:off x="7079273" y="2329547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Freeform 167"/>
          <p:cNvSpPr>
            <a:spLocks/>
          </p:cNvSpPr>
          <p:nvPr/>
        </p:nvSpPr>
        <p:spPr bwMode="auto">
          <a:xfrm>
            <a:off x="7079273" y="2329547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Freeform 168"/>
          <p:cNvSpPr>
            <a:spLocks noEditPoints="1"/>
          </p:cNvSpPr>
          <p:nvPr/>
        </p:nvSpPr>
        <p:spPr bwMode="auto">
          <a:xfrm>
            <a:off x="7190669" y="2765507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Freeform 169"/>
          <p:cNvSpPr>
            <a:spLocks noEditPoints="1"/>
          </p:cNvSpPr>
          <p:nvPr/>
        </p:nvSpPr>
        <p:spPr bwMode="auto">
          <a:xfrm>
            <a:off x="2014162" y="2722871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Freeform 170"/>
          <p:cNvSpPr>
            <a:spLocks noEditPoints="1"/>
          </p:cNvSpPr>
          <p:nvPr/>
        </p:nvSpPr>
        <p:spPr bwMode="auto">
          <a:xfrm>
            <a:off x="2265836" y="1861956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Freeform 172"/>
          <p:cNvSpPr>
            <a:spLocks noEditPoints="1"/>
          </p:cNvSpPr>
          <p:nvPr/>
        </p:nvSpPr>
        <p:spPr bwMode="auto">
          <a:xfrm>
            <a:off x="3652106" y="3806584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Freeform 173"/>
          <p:cNvSpPr>
            <a:spLocks noEditPoints="1"/>
          </p:cNvSpPr>
          <p:nvPr/>
        </p:nvSpPr>
        <p:spPr bwMode="auto">
          <a:xfrm>
            <a:off x="5064505" y="4285177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Freeform 174"/>
          <p:cNvSpPr>
            <a:spLocks noEditPoints="1"/>
          </p:cNvSpPr>
          <p:nvPr/>
        </p:nvSpPr>
        <p:spPr bwMode="auto">
          <a:xfrm>
            <a:off x="5119516" y="2241530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Freeform 175"/>
          <p:cNvSpPr>
            <a:spLocks noEditPoints="1"/>
          </p:cNvSpPr>
          <p:nvPr/>
        </p:nvSpPr>
        <p:spPr bwMode="auto">
          <a:xfrm>
            <a:off x="5343684" y="3994996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Freeform 176"/>
          <p:cNvSpPr>
            <a:spLocks noEditPoints="1"/>
          </p:cNvSpPr>
          <p:nvPr/>
        </p:nvSpPr>
        <p:spPr bwMode="auto">
          <a:xfrm>
            <a:off x="5735636" y="2517959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Freeform 177"/>
          <p:cNvSpPr>
            <a:spLocks noEditPoints="1"/>
          </p:cNvSpPr>
          <p:nvPr/>
        </p:nvSpPr>
        <p:spPr bwMode="auto">
          <a:xfrm>
            <a:off x="5343684" y="2328170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Freeform 178"/>
          <p:cNvSpPr>
            <a:spLocks noEditPoints="1"/>
          </p:cNvSpPr>
          <p:nvPr/>
        </p:nvSpPr>
        <p:spPr bwMode="auto">
          <a:xfrm>
            <a:off x="5803023" y="4463962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Freeform 179"/>
          <p:cNvSpPr>
            <a:spLocks noEditPoints="1"/>
          </p:cNvSpPr>
          <p:nvPr/>
        </p:nvSpPr>
        <p:spPr bwMode="auto">
          <a:xfrm>
            <a:off x="6903238" y="2929161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Freeform 180"/>
          <p:cNvSpPr>
            <a:spLocks noEditPoints="1"/>
          </p:cNvSpPr>
          <p:nvPr/>
        </p:nvSpPr>
        <p:spPr bwMode="auto">
          <a:xfrm>
            <a:off x="6112459" y="3585164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Freeform 181"/>
          <p:cNvSpPr>
            <a:spLocks noEditPoints="1"/>
          </p:cNvSpPr>
          <p:nvPr/>
        </p:nvSpPr>
        <p:spPr bwMode="auto">
          <a:xfrm>
            <a:off x="6419143" y="2421688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Freeform 182"/>
          <p:cNvSpPr>
            <a:spLocks noEditPoints="1"/>
          </p:cNvSpPr>
          <p:nvPr/>
        </p:nvSpPr>
        <p:spPr bwMode="auto">
          <a:xfrm>
            <a:off x="7025637" y="2636232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Freeform 183"/>
          <p:cNvSpPr>
            <a:spLocks noEditPoints="1"/>
          </p:cNvSpPr>
          <p:nvPr/>
        </p:nvSpPr>
        <p:spPr bwMode="auto">
          <a:xfrm>
            <a:off x="7141159" y="1993982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6" name="Picture 295" descr="DC out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086" y="3268814"/>
            <a:ext cx="45719" cy="54243"/>
          </a:xfrm>
          <a:prstGeom prst="rect">
            <a:avLst/>
          </a:prstGeom>
        </p:spPr>
      </p:pic>
      <p:cxnSp>
        <p:nvCxnSpPr>
          <p:cNvPr id="297" name="Straight Connector 296"/>
          <p:cNvCxnSpPr>
            <a:stCxn id="296" idx="3"/>
          </p:cNvCxnSpPr>
          <p:nvPr/>
        </p:nvCxnSpPr>
        <p:spPr>
          <a:xfrm>
            <a:off x="6812804" y="3295934"/>
            <a:ext cx="334149" cy="330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7117207" y="3168460"/>
            <a:ext cx="5930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070506" y="5501221"/>
            <a:ext cx="170533" cy="16640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27285" y="5439028"/>
            <a:ext cx="2810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  <a:latin typeface="Rockwell"/>
                <a:cs typeface="Rockwell"/>
              </a:rPr>
              <a:t>State &amp; Institutional Data Reported</a:t>
            </a:r>
            <a:endParaRPr lang="en-US" sz="1200" i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066126" y="5757826"/>
            <a:ext cx="170533" cy="1664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>
                <a:lumMod val="75000"/>
              </a:schemeClr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22906" y="5695633"/>
            <a:ext cx="2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  <a:latin typeface="Rockwell"/>
                <a:cs typeface="Rockwell"/>
              </a:rPr>
              <a:t>Some Data Reported</a:t>
            </a:r>
            <a:endParaRPr lang="en-US" sz="1200" i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62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CCA_Oct5-1&amp;2_FINA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7">
    <a:dk1>
      <a:sysClr val="windowText" lastClr="000000"/>
    </a:dk1>
    <a:lt1>
      <a:sysClr val="window" lastClr="FFFFFF"/>
    </a:lt1>
    <a:dk2>
      <a:srgbClr val="005AAC"/>
    </a:dk2>
    <a:lt2>
      <a:srgbClr val="EEECE1"/>
    </a:lt2>
    <a:accent1>
      <a:srgbClr val="AE241C"/>
    </a:accent1>
    <a:accent2>
      <a:srgbClr val="BD521E"/>
    </a:accent2>
    <a:accent3>
      <a:srgbClr val="548B31"/>
    </a:accent3>
    <a:accent4>
      <a:srgbClr val="285189"/>
    </a:accent4>
    <a:accent5>
      <a:srgbClr val="938965"/>
    </a:accent5>
    <a:accent6>
      <a:srgbClr val="2D7571"/>
    </a:accent6>
    <a:hlink>
      <a:srgbClr val="002C65"/>
    </a:hlink>
    <a:folHlink>
      <a:srgbClr val="002C65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7">
    <a:dk1>
      <a:sysClr val="windowText" lastClr="000000"/>
    </a:dk1>
    <a:lt1>
      <a:sysClr val="window" lastClr="FFFFFF"/>
    </a:lt1>
    <a:dk2>
      <a:srgbClr val="005AAC"/>
    </a:dk2>
    <a:lt2>
      <a:srgbClr val="EEECE1"/>
    </a:lt2>
    <a:accent1>
      <a:srgbClr val="AE241C"/>
    </a:accent1>
    <a:accent2>
      <a:srgbClr val="BD521E"/>
    </a:accent2>
    <a:accent3>
      <a:srgbClr val="548B31"/>
    </a:accent3>
    <a:accent4>
      <a:srgbClr val="285189"/>
    </a:accent4>
    <a:accent5>
      <a:srgbClr val="938965"/>
    </a:accent5>
    <a:accent6>
      <a:srgbClr val="2D7571"/>
    </a:accent6>
    <a:hlink>
      <a:srgbClr val="002C65"/>
    </a:hlink>
    <a:folHlink>
      <a:srgbClr val="002C65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7">
    <a:dk1>
      <a:sysClr val="windowText" lastClr="000000"/>
    </a:dk1>
    <a:lt1>
      <a:sysClr val="window" lastClr="FFFFFF"/>
    </a:lt1>
    <a:dk2>
      <a:srgbClr val="005AAC"/>
    </a:dk2>
    <a:lt2>
      <a:srgbClr val="EEECE1"/>
    </a:lt2>
    <a:accent1>
      <a:srgbClr val="AE241C"/>
    </a:accent1>
    <a:accent2>
      <a:srgbClr val="BD521E"/>
    </a:accent2>
    <a:accent3>
      <a:srgbClr val="548B31"/>
    </a:accent3>
    <a:accent4>
      <a:srgbClr val="285189"/>
    </a:accent4>
    <a:accent5>
      <a:srgbClr val="938965"/>
    </a:accent5>
    <a:accent6>
      <a:srgbClr val="2D7571"/>
    </a:accent6>
    <a:hlink>
      <a:srgbClr val="002C65"/>
    </a:hlink>
    <a:folHlink>
      <a:srgbClr val="002C65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7">
    <a:dk1>
      <a:sysClr val="windowText" lastClr="000000"/>
    </a:dk1>
    <a:lt1>
      <a:sysClr val="window" lastClr="FFFFFF"/>
    </a:lt1>
    <a:dk2>
      <a:srgbClr val="005AAC"/>
    </a:dk2>
    <a:lt2>
      <a:srgbClr val="EEECE1"/>
    </a:lt2>
    <a:accent1>
      <a:srgbClr val="AE241C"/>
    </a:accent1>
    <a:accent2>
      <a:srgbClr val="BD521E"/>
    </a:accent2>
    <a:accent3>
      <a:srgbClr val="548B31"/>
    </a:accent3>
    <a:accent4>
      <a:srgbClr val="285189"/>
    </a:accent4>
    <a:accent5>
      <a:srgbClr val="938965"/>
    </a:accent5>
    <a:accent6>
      <a:srgbClr val="2D7571"/>
    </a:accent6>
    <a:hlink>
      <a:srgbClr val="002C65"/>
    </a:hlink>
    <a:folHlink>
      <a:srgbClr val="002C65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805</Words>
  <Application>Microsoft Macintosh PowerPoint</Application>
  <PresentationFormat>On-screen Show (4:3)</PresentationFormat>
  <Paragraphs>260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2_Office Theme</vt:lpstr>
      <vt:lpstr>4_AmericasCharities_PPT_TEMPLATE_160511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67</cp:revision>
  <dcterms:created xsi:type="dcterms:W3CDTF">2014-07-02T14:15:25Z</dcterms:created>
  <dcterms:modified xsi:type="dcterms:W3CDTF">2014-12-09T19:09:31Z</dcterms:modified>
</cp:coreProperties>
</file>