
<file path=[Content_Types].xml><?xml version="1.0" encoding="utf-8"?>
<Types xmlns="http://schemas.openxmlformats.org/package/2006/content-types">
  <Default Extension="xml" ContentType="application/xml"/>
  <Default Extension="jpg" ContentType="image/jpeg"/>
  <Default Extension="jpeg" ContentType="image/jpeg"/>
  <Default Extension="mp4" ContentType="video/unknown"/>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7" r:id="rId2"/>
    <p:sldMasterId id="2147483679" r:id="rId3"/>
    <p:sldMasterId id="2147483693" r:id="rId4"/>
  </p:sldMasterIdLst>
  <p:notesMasterIdLst>
    <p:notesMasterId r:id="rId21"/>
  </p:notesMasterIdLst>
  <p:sldIdLst>
    <p:sldId id="268" r:id="rId5"/>
    <p:sldId id="269" r:id="rId6"/>
    <p:sldId id="270" r:id="rId7"/>
    <p:sldId id="271" r:id="rId8"/>
    <p:sldId id="272" r:id="rId9"/>
    <p:sldId id="273" r:id="rId10"/>
    <p:sldId id="274" r:id="rId11"/>
    <p:sldId id="258" r:id="rId12"/>
    <p:sldId id="259" r:id="rId13"/>
    <p:sldId id="260" r:id="rId14"/>
    <p:sldId id="261" r:id="rId15"/>
    <p:sldId id="262" r:id="rId16"/>
    <p:sldId id="263" r:id="rId17"/>
    <p:sldId id="265" r:id="rId18"/>
    <p:sldId id="266" r:id="rId19"/>
    <p:sldId id="26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20" y="-10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Book3"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Book3" TargetMode="External"/><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1.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2.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Net Tuition for Typical Student Eligible for </a:t>
            </a:r>
            <a:r>
              <a:rPr lang="en-US" baseline="0" dirty="0" smtClean="0"/>
              <a:t>Maximum </a:t>
            </a:r>
            <a:r>
              <a:rPr lang="en-US" baseline="0" dirty="0"/>
              <a:t>Pell Grant and State </a:t>
            </a:r>
            <a:r>
              <a:rPr lang="en-US" baseline="0" dirty="0" smtClean="0"/>
              <a:t>Aid</a:t>
            </a:r>
            <a:endParaRPr lang="en-US" dirty="0"/>
          </a:p>
        </c:rich>
      </c:tx>
      <c:layout/>
      <c:overlay val="0"/>
    </c:title>
    <c:autoTitleDeleted val="0"/>
    <c:plotArea>
      <c:layout/>
      <c:barChart>
        <c:barDir val="col"/>
        <c:grouping val="clustered"/>
        <c:varyColors val="0"/>
        <c:ser>
          <c:idx val="0"/>
          <c:order val="0"/>
          <c:tx>
            <c:strRef>
              <c:f>'Fig1'!$A$32</c:f>
              <c:strCache>
                <c:ptCount val="1"/>
                <c:pt idx="0">
                  <c:v>Four Year National Average (Assuming Linear Tuition)</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numRef>
              <c:f>'Fig1'!$B$31:$G$31</c:f>
              <c:numCache>
                <c:formatCode>General</c:formatCode>
                <c:ptCount val="6"/>
                <c:pt idx="0">
                  <c:v>3.0</c:v>
                </c:pt>
                <c:pt idx="1">
                  <c:v>6.0</c:v>
                </c:pt>
                <c:pt idx="2">
                  <c:v>9.0</c:v>
                </c:pt>
                <c:pt idx="3">
                  <c:v>12.0</c:v>
                </c:pt>
                <c:pt idx="4">
                  <c:v>15.0</c:v>
                </c:pt>
                <c:pt idx="5">
                  <c:v>18.0</c:v>
                </c:pt>
              </c:numCache>
            </c:numRef>
          </c:cat>
          <c:val>
            <c:numRef>
              <c:f>'Fig1'!$B$32:$G$32</c:f>
              <c:numCache>
                <c:formatCode>_("$"* #,##0_);_("$"* \(#,##0\);_("$"* "-"??_);_(@_)</c:formatCode>
                <c:ptCount val="6"/>
                <c:pt idx="0">
                  <c:v>13.162593551373</c:v>
                </c:pt>
                <c:pt idx="1">
                  <c:v>26.32518710274599</c:v>
                </c:pt>
                <c:pt idx="2">
                  <c:v>39.48778065411894</c:v>
                </c:pt>
                <c:pt idx="3">
                  <c:v>52.65037420549197</c:v>
                </c:pt>
                <c:pt idx="4">
                  <c:v>1134.562967756865</c:v>
                </c:pt>
                <c:pt idx="5">
                  <c:v>2216.475561308238</c:v>
                </c:pt>
              </c:numCache>
            </c:numRef>
          </c:val>
        </c:ser>
        <c:dLbls>
          <c:showLegendKey val="0"/>
          <c:showVal val="0"/>
          <c:showCatName val="0"/>
          <c:showSerName val="0"/>
          <c:showPercent val="0"/>
          <c:showBubbleSize val="0"/>
        </c:dLbls>
        <c:gapWidth val="150"/>
        <c:axId val="-2059481560"/>
        <c:axId val="-2095550168"/>
      </c:barChart>
      <c:catAx>
        <c:axId val="-2059481560"/>
        <c:scaling>
          <c:orientation val="minMax"/>
        </c:scaling>
        <c:delete val="0"/>
        <c:axPos val="b"/>
        <c:title>
          <c:tx>
            <c:rich>
              <a:bodyPr/>
              <a:lstStyle/>
              <a:p>
                <a:pPr>
                  <a:defRPr sz="1400"/>
                </a:pPr>
                <a:r>
                  <a:rPr lang="en-US" sz="1400"/>
                  <a:t>Number of Semester Credits Taken</a:t>
                </a:r>
              </a:p>
            </c:rich>
          </c:tx>
          <c:layout/>
          <c:overlay val="0"/>
        </c:title>
        <c:numFmt formatCode="General" sourceLinked="1"/>
        <c:majorTickMark val="out"/>
        <c:minorTickMark val="none"/>
        <c:tickLblPos val="nextTo"/>
        <c:txPr>
          <a:bodyPr/>
          <a:lstStyle/>
          <a:p>
            <a:pPr>
              <a:defRPr sz="1400"/>
            </a:pPr>
            <a:endParaRPr lang="en-US"/>
          </a:p>
        </c:txPr>
        <c:crossAx val="-2095550168"/>
        <c:crosses val="autoZero"/>
        <c:auto val="1"/>
        <c:lblAlgn val="ctr"/>
        <c:lblOffset val="100"/>
        <c:noMultiLvlLbl val="0"/>
      </c:catAx>
      <c:valAx>
        <c:axId val="-2095550168"/>
        <c:scaling>
          <c:orientation val="minMax"/>
        </c:scaling>
        <c:delete val="1"/>
        <c:axPos val="l"/>
        <c:numFmt formatCode="_(&quot;$&quot;* #,##0_);_(&quot;$&quot;* \(#,##0\);_(&quot;$&quot;* &quot;-&quot;??_);_(@_)" sourceLinked="1"/>
        <c:majorTickMark val="out"/>
        <c:minorTickMark val="none"/>
        <c:tickLblPos val="nextTo"/>
        <c:crossAx val="-2059481560"/>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Refund </a:t>
            </a:r>
            <a:r>
              <a:rPr lang="en-US" dirty="0"/>
              <a:t>Received by Typical</a:t>
            </a:r>
            <a:r>
              <a:rPr lang="en-US" baseline="0" dirty="0"/>
              <a:t> Community College Student Eligible for Maximum Pell Grant</a:t>
            </a:r>
            <a:endParaRPr lang="en-US" dirty="0"/>
          </a:p>
        </c:rich>
      </c:tx>
      <c:layout/>
      <c:overlay val="0"/>
    </c:title>
    <c:autoTitleDeleted val="0"/>
    <c:plotArea>
      <c:layout>
        <c:manualLayout>
          <c:layoutTarget val="inner"/>
          <c:xMode val="edge"/>
          <c:yMode val="edge"/>
          <c:x val="0.0305555555555556"/>
          <c:y val="0.398964366742293"/>
          <c:w val="0.938888888888889"/>
          <c:h val="0.441876714563222"/>
        </c:manualLayout>
      </c:layout>
      <c:barChart>
        <c:barDir val="col"/>
        <c:grouping val="clustered"/>
        <c:varyColors val="0"/>
        <c:ser>
          <c:idx val="0"/>
          <c:order val="0"/>
          <c:tx>
            <c:strRef>
              <c:f>'Fig1'!$A$28</c:f>
              <c:strCache>
                <c:ptCount val="1"/>
                <c:pt idx="0">
                  <c:v>Refund Received, Per Semester</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numRef>
              <c:f>'Fig1'!$B$27:$G$27</c:f>
              <c:numCache>
                <c:formatCode>General</c:formatCode>
                <c:ptCount val="6"/>
                <c:pt idx="0">
                  <c:v>3.0</c:v>
                </c:pt>
                <c:pt idx="1">
                  <c:v>6.0</c:v>
                </c:pt>
                <c:pt idx="2">
                  <c:v>9.0</c:v>
                </c:pt>
                <c:pt idx="3">
                  <c:v>12.0</c:v>
                </c:pt>
                <c:pt idx="4">
                  <c:v>15.0</c:v>
                </c:pt>
                <c:pt idx="5">
                  <c:v>18.0</c:v>
                </c:pt>
              </c:numCache>
            </c:numRef>
          </c:cat>
          <c:val>
            <c:numRef>
              <c:f>'Fig1'!$B$28:$G$28</c:f>
              <c:numCache>
                <c:formatCode>_("$"* #,##0_);_("$"* \(#,##0\);_("$"* "-"??_);_(@_)</c:formatCode>
                <c:ptCount val="6"/>
                <c:pt idx="0">
                  <c:v>302.3900348474289</c:v>
                </c:pt>
                <c:pt idx="1">
                  <c:v>604.7800696948584</c:v>
                </c:pt>
                <c:pt idx="2">
                  <c:v>907.170104542288</c:v>
                </c:pt>
                <c:pt idx="3">
                  <c:v>1209.560139389717</c:v>
                </c:pt>
                <c:pt idx="4">
                  <c:v>818.200174237146</c:v>
                </c:pt>
                <c:pt idx="5">
                  <c:v>426.8402090845753</c:v>
                </c:pt>
              </c:numCache>
            </c:numRef>
          </c:val>
        </c:ser>
        <c:dLbls>
          <c:showLegendKey val="0"/>
          <c:showVal val="0"/>
          <c:showCatName val="0"/>
          <c:showSerName val="0"/>
          <c:showPercent val="0"/>
          <c:showBubbleSize val="0"/>
        </c:dLbls>
        <c:gapWidth val="150"/>
        <c:axId val="-2060379288"/>
        <c:axId val="-2095674280"/>
      </c:barChart>
      <c:catAx>
        <c:axId val="-2060379288"/>
        <c:scaling>
          <c:orientation val="minMax"/>
        </c:scaling>
        <c:delete val="0"/>
        <c:axPos val="b"/>
        <c:title>
          <c:tx>
            <c:rich>
              <a:bodyPr/>
              <a:lstStyle/>
              <a:p>
                <a:pPr>
                  <a:defRPr sz="1400"/>
                </a:pPr>
                <a:r>
                  <a:rPr lang="en-US" sz="1400"/>
                  <a:t>Number of Semester Credits</a:t>
                </a:r>
                <a:r>
                  <a:rPr lang="en-US" sz="1400" baseline="0"/>
                  <a:t> Taken</a:t>
                </a:r>
                <a:endParaRPr lang="en-US" sz="1400"/>
              </a:p>
            </c:rich>
          </c:tx>
          <c:layout/>
          <c:overlay val="0"/>
        </c:title>
        <c:numFmt formatCode="General" sourceLinked="1"/>
        <c:majorTickMark val="out"/>
        <c:minorTickMark val="none"/>
        <c:tickLblPos val="nextTo"/>
        <c:txPr>
          <a:bodyPr/>
          <a:lstStyle/>
          <a:p>
            <a:pPr>
              <a:defRPr sz="1400"/>
            </a:pPr>
            <a:endParaRPr lang="en-US"/>
          </a:p>
        </c:txPr>
        <c:crossAx val="-2095674280"/>
        <c:crosses val="autoZero"/>
        <c:auto val="1"/>
        <c:lblAlgn val="ctr"/>
        <c:lblOffset val="100"/>
        <c:noMultiLvlLbl val="0"/>
      </c:catAx>
      <c:valAx>
        <c:axId val="-2095674280"/>
        <c:scaling>
          <c:orientation val="minMax"/>
        </c:scaling>
        <c:delete val="1"/>
        <c:axPos val="l"/>
        <c:numFmt formatCode="_(&quot;$&quot;* #,##0_);_(&quot;$&quot;* \(#,##0\);_(&quot;$&quot;* &quot;-&quot;??_);_(@_)" sourceLinked="1"/>
        <c:majorTickMark val="out"/>
        <c:minorTickMark val="none"/>
        <c:tickLblPos val="nextTo"/>
        <c:crossAx val="-2060379288"/>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 of Full-Time </a:t>
            </a:r>
            <a:r>
              <a:rPr lang="en-US" dirty="0"/>
              <a:t>Students Taking 15+ Hours</a:t>
            </a:r>
          </a:p>
        </c:rich>
      </c:tx>
      <c:layout/>
      <c:overlay val="0"/>
    </c:title>
    <c:autoTitleDeleted val="0"/>
    <c:plotArea>
      <c:layout/>
      <c:barChart>
        <c:barDir val="bar"/>
        <c:grouping val="clustered"/>
        <c:varyColors val="0"/>
        <c:ser>
          <c:idx val="0"/>
          <c:order val="0"/>
          <c:tx>
            <c:strRef>
              <c:f>Sheet1!$B$1</c:f>
              <c:strCache>
                <c:ptCount val="1"/>
                <c:pt idx="0">
                  <c:v>Full-Time Students Taking 15+ Hours</c:v>
                </c:pt>
              </c:strCache>
            </c:strRef>
          </c:tx>
          <c:invertIfNegative val="0"/>
          <c:dLbls>
            <c:showLegendKey val="0"/>
            <c:showVal val="1"/>
            <c:showCatName val="0"/>
            <c:showSerName val="0"/>
            <c:showPercent val="0"/>
            <c:showBubbleSize val="0"/>
            <c:showLeaderLines val="0"/>
          </c:dLbls>
          <c:cat>
            <c:strRef>
              <c:f>Sheet1!$A$2:$A$4</c:f>
              <c:strCache>
                <c:ptCount val="3"/>
                <c:pt idx="0">
                  <c:v>Washington Need Grant Recipients (Community Colleges Only)</c:v>
                </c:pt>
                <c:pt idx="1">
                  <c:v>West Virginia Higher Education Grant Recipients</c:v>
                </c:pt>
                <c:pt idx="2">
                  <c:v>Minnesota State Grant Recipients</c:v>
                </c:pt>
              </c:strCache>
            </c:strRef>
          </c:cat>
          <c:val>
            <c:numRef>
              <c:f>Sheet1!$B$2:$B$4</c:f>
              <c:numCache>
                <c:formatCode>0%</c:formatCode>
                <c:ptCount val="3"/>
                <c:pt idx="0">
                  <c:v>0.58</c:v>
                </c:pt>
                <c:pt idx="1">
                  <c:v>0.58</c:v>
                </c:pt>
                <c:pt idx="2">
                  <c:v>0.63</c:v>
                </c:pt>
              </c:numCache>
            </c:numRef>
          </c:val>
        </c:ser>
        <c:dLbls>
          <c:showLegendKey val="0"/>
          <c:showVal val="0"/>
          <c:showCatName val="0"/>
          <c:showSerName val="0"/>
          <c:showPercent val="0"/>
          <c:showBubbleSize val="0"/>
        </c:dLbls>
        <c:gapWidth val="150"/>
        <c:axId val="-2109910232"/>
        <c:axId val="-2109801592"/>
      </c:barChart>
      <c:catAx>
        <c:axId val="-2109910232"/>
        <c:scaling>
          <c:orientation val="minMax"/>
        </c:scaling>
        <c:delete val="0"/>
        <c:axPos val="l"/>
        <c:majorTickMark val="out"/>
        <c:minorTickMark val="none"/>
        <c:tickLblPos val="nextTo"/>
        <c:crossAx val="-2109801592"/>
        <c:crosses val="autoZero"/>
        <c:auto val="1"/>
        <c:lblAlgn val="ctr"/>
        <c:lblOffset val="100"/>
        <c:noMultiLvlLbl val="0"/>
      </c:catAx>
      <c:valAx>
        <c:axId val="-2109801592"/>
        <c:scaling>
          <c:orientation val="minMax"/>
          <c:max val="1.0"/>
          <c:min val="0.0"/>
        </c:scaling>
        <c:delete val="1"/>
        <c:axPos val="b"/>
        <c:numFmt formatCode="0%" sourceLinked="1"/>
        <c:majorTickMark val="out"/>
        <c:minorTickMark val="none"/>
        <c:tickLblPos val="nextTo"/>
        <c:crossAx val="-210991023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layout/>
      <c:overlay val="0"/>
      <c:txPr>
        <a:bodyPr/>
        <a:lstStyle/>
        <a:p>
          <a:pPr algn="l">
            <a:defRPr sz="1800"/>
          </a:pPr>
          <a:endParaRPr lang="en-US"/>
        </a:p>
      </c:txPr>
    </c:title>
    <c:autoTitleDeleted val="0"/>
    <c:plotArea>
      <c:layout/>
      <c:barChart>
        <c:barDir val="bar"/>
        <c:grouping val="clustered"/>
        <c:varyColors val="0"/>
        <c:ser>
          <c:idx val="0"/>
          <c:order val="0"/>
          <c:tx>
            <c:strRef>
              <c:f>Sheet1!$B$1</c:f>
              <c:strCache>
                <c:ptCount val="1"/>
                <c:pt idx="0">
                  <c:v>Associate degree</c:v>
                </c:pt>
              </c:strCache>
            </c:strRef>
          </c:tx>
          <c:spPr>
            <a:solidFill>
              <a:schemeClr val="accent2"/>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Sheet1!$A$2:$A$5</c:f>
              <c:strCache>
                <c:ptCount val="4"/>
                <c:pt idx="0">
                  <c:v>30+ credits</c:v>
                </c:pt>
                <c:pt idx="1">
                  <c:v>24–29.9 credits</c:v>
                </c:pt>
                <c:pt idx="2">
                  <c:v>12–23.9 credits</c:v>
                </c:pt>
                <c:pt idx="3">
                  <c:v>0–11.9 credits</c:v>
                </c:pt>
              </c:strCache>
            </c:strRef>
          </c:cat>
          <c:val>
            <c:numRef>
              <c:f>Sheet1!$B$2:$B$5</c:f>
              <c:numCache>
                <c:formatCode>0%</c:formatCode>
                <c:ptCount val="4"/>
                <c:pt idx="0">
                  <c:v>0.62</c:v>
                </c:pt>
                <c:pt idx="1">
                  <c:v>0.43</c:v>
                </c:pt>
                <c:pt idx="2">
                  <c:v>0.27</c:v>
                </c:pt>
                <c:pt idx="3">
                  <c:v>0.1</c:v>
                </c:pt>
              </c:numCache>
            </c:numRef>
          </c:val>
        </c:ser>
        <c:dLbls>
          <c:showLegendKey val="0"/>
          <c:showVal val="0"/>
          <c:showCatName val="0"/>
          <c:showSerName val="0"/>
          <c:showPercent val="0"/>
          <c:showBubbleSize val="0"/>
        </c:dLbls>
        <c:gapWidth val="150"/>
        <c:axId val="-2109395144"/>
        <c:axId val="-2109392136"/>
      </c:barChart>
      <c:catAx>
        <c:axId val="-2109395144"/>
        <c:scaling>
          <c:orientation val="minMax"/>
        </c:scaling>
        <c:delete val="0"/>
        <c:axPos val="l"/>
        <c:majorTickMark val="out"/>
        <c:minorTickMark val="none"/>
        <c:tickLblPos val="nextTo"/>
        <c:txPr>
          <a:bodyPr/>
          <a:lstStyle/>
          <a:p>
            <a:pPr>
              <a:defRPr sz="1200"/>
            </a:pPr>
            <a:endParaRPr lang="en-US"/>
          </a:p>
        </c:txPr>
        <c:crossAx val="-2109392136"/>
        <c:crosses val="autoZero"/>
        <c:auto val="1"/>
        <c:lblAlgn val="ctr"/>
        <c:lblOffset val="100"/>
        <c:noMultiLvlLbl val="0"/>
      </c:catAx>
      <c:valAx>
        <c:axId val="-2109392136"/>
        <c:scaling>
          <c:orientation val="minMax"/>
        </c:scaling>
        <c:delete val="1"/>
        <c:axPos val="b"/>
        <c:numFmt formatCode="0%" sourceLinked="1"/>
        <c:majorTickMark val="out"/>
        <c:minorTickMark val="none"/>
        <c:tickLblPos val="nextTo"/>
        <c:crossAx val="-21093951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l">
              <a:defRPr sz="1800"/>
            </a:pPr>
            <a:r>
              <a:rPr lang="en-US" dirty="0" smtClean="0"/>
              <a:t>Bachelor</a:t>
            </a:r>
            <a:r>
              <a:rPr lang="fr-FR" dirty="0" smtClean="0"/>
              <a:t>’</a:t>
            </a:r>
            <a:r>
              <a:rPr lang="en-US" dirty="0" smtClean="0"/>
              <a:t>s </a:t>
            </a:r>
            <a:r>
              <a:rPr lang="en-US" dirty="0"/>
              <a:t>degree</a:t>
            </a:r>
          </a:p>
        </c:rich>
      </c:tx>
      <c:layout/>
      <c:overlay val="0"/>
    </c:title>
    <c:autoTitleDeleted val="0"/>
    <c:plotArea>
      <c:layout/>
      <c:barChart>
        <c:barDir val="bar"/>
        <c:grouping val="clustered"/>
        <c:varyColors val="0"/>
        <c:ser>
          <c:idx val="0"/>
          <c:order val="0"/>
          <c:tx>
            <c:strRef>
              <c:f>Sheet1!$B$1</c:f>
              <c:strCache>
                <c:ptCount val="1"/>
                <c:pt idx="0">
                  <c:v>Bachelor's degree</c:v>
                </c:pt>
              </c:strCache>
            </c:strRef>
          </c:tx>
          <c:spPr>
            <a:solidFill>
              <a:schemeClr val="accent2"/>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Sheet1!$A$2:$A$5</c:f>
              <c:strCache>
                <c:ptCount val="4"/>
                <c:pt idx="0">
                  <c:v>30+ credits</c:v>
                </c:pt>
                <c:pt idx="1">
                  <c:v>24–29.9 credits</c:v>
                </c:pt>
                <c:pt idx="2">
                  <c:v>12–23.9 credits</c:v>
                </c:pt>
                <c:pt idx="3">
                  <c:v>0–11.9 credits</c:v>
                </c:pt>
              </c:strCache>
            </c:strRef>
          </c:cat>
          <c:val>
            <c:numRef>
              <c:f>Sheet1!$B$2:$B$5</c:f>
              <c:numCache>
                <c:formatCode>0%</c:formatCode>
                <c:ptCount val="4"/>
                <c:pt idx="0">
                  <c:v>0.79</c:v>
                </c:pt>
                <c:pt idx="1">
                  <c:v>0.69</c:v>
                </c:pt>
                <c:pt idx="2">
                  <c:v>0.37</c:v>
                </c:pt>
                <c:pt idx="3">
                  <c:v>0.21</c:v>
                </c:pt>
              </c:numCache>
            </c:numRef>
          </c:val>
        </c:ser>
        <c:dLbls>
          <c:showLegendKey val="0"/>
          <c:showVal val="0"/>
          <c:showCatName val="0"/>
          <c:showSerName val="0"/>
          <c:showPercent val="0"/>
          <c:showBubbleSize val="0"/>
        </c:dLbls>
        <c:gapWidth val="150"/>
        <c:axId val="-2109883192"/>
        <c:axId val="-2109881912"/>
      </c:barChart>
      <c:catAx>
        <c:axId val="-2109883192"/>
        <c:scaling>
          <c:orientation val="minMax"/>
        </c:scaling>
        <c:delete val="0"/>
        <c:axPos val="l"/>
        <c:majorTickMark val="out"/>
        <c:minorTickMark val="none"/>
        <c:tickLblPos val="nextTo"/>
        <c:txPr>
          <a:bodyPr/>
          <a:lstStyle/>
          <a:p>
            <a:pPr>
              <a:defRPr sz="1200"/>
            </a:pPr>
            <a:endParaRPr lang="en-US"/>
          </a:p>
        </c:txPr>
        <c:crossAx val="-2109881912"/>
        <c:crosses val="autoZero"/>
        <c:auto val="1"/>
        <c:lblAlgn val="ctr"/>
        <c:lblOffset val="100"/>
        <c:noMultiLvlLbl val="0"/>
      </c:catAx>
      <c:valAx>
        <c:axId val="-2109881912"/>
        <c:scaling>
          <c:orientation val="minMax"/>
        </c:scaling>
        <c:delete val="1"/>
        <c:axPos val="b"/>
        <c:numFmt formatCode="0%" sourceLinked="1"/>
        <c:majorTickMark val="out"/>
        <c:minorTickMark val="none"/>
        <c:tickLblPos val="nextTo"/>
        <c:crossAx val="-210988319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0.05714</cdr:x>
      <cdr:y>0.48917</cdr:y>
    </cdr:from>
    <cdr:to>
      <cdr:x>0.6</cdr:x>
      <cdr:y>0.71695</cdr:y>
    </cdr:to>
    <cdr:sp macro="" textlink="">
      <cdr:nvSpPr>
        <cdr:cNvPr id="2" name="TextBox 1"/>
        <cdr:cNvSpPr txBox="1"/>
      </cdr:nvSpPr>
      <cdr:spPr>
        <a:xfrm xmlns:a="http://schemas.openxmlformats.org/drawingml/2006/main">
          <a:off x="304800" y="2050111"/>
          <a:ext cx="2895600" cy="9546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t>Pell and State Aid Often Cover Most Direct Costs for Low-Income Students Up to 12 Credits</a:t>
          </a:r>
        </a:p>
      </cdr:txBody>
    </cdr:sp>
  </cdr:relSizeAnchor>
  <cdr:relSizeAnchor xmlns:cdr="http://schemas.openxmlformats.org/drawingml/2006/chartDrawing">
    <cdr:from>
      <cdr:x>0.56833</cdr:x>
      <cdr:y>0.30555</cdr:y>
    </cdr:from>
    <cdr:to>
      <cdr:x>0.83167</cdr:x>
      <cdr:y>0.57025</cdr:y>
    </cdr:to>
    <cdr:sp macro="" textlink="">
      <cdr:nvSpPr>
        <cdr:cNvPr id="3" name="TextBox 2"/>
        <cdr:cNvSpPr txBox="1"/>
      </cdr:nvSpPr>
      <cdr:spPr>
        <a:xfrm xmlns:a="http://schemas.openxmlformats.org/drawingml/2006/main">
          <a:off x="2598420" y="986044"/>
          <a:ext cx="1203960" cy="8541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t>But Students</a:t>
          </a:r>
          <a:r>
            <a:rPr lang="en-US" sz="1400" baseline="0" dirty="0"/>
            <a:t> Get No Support Beyond </a:t>
          </a:r>
          <a:r>
            <a:rPr lang="en-US" sz="1400" baseline="0" dirty="0" smtClean="0"/>
            <a:t>That</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0.02411</cdr:x>
      <cdr:y>0.23708</cdr:y>
    </cdr:from>
    <cdr:to>
      <cdr:x>0.3193</cdr:x>
      <cdr:y>0.61222</cdr:y>
    </cdr:to>
    <cdr:sp macro="" textlink="">
      <cdr:nvSpPr>
        <cdr:cNvPr id="2" name="TextBox 1"/>
        <cdr:cNvSpPr txBox="1"/>
      </cdr:nvSpPr>
      <cdr:spPr>
        <a:xfrm xmlns:a="http://schemas.openxmlformats.org/drawingml/2006/main">
          <a:off x="195586" y="1127873"/>
          <a:ext cx="2394538" cy="178470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r>
            <a:rPr lang="en-US" sz="1600" dirty="0"/>
            <a:t>Pell</a:t>
          </a:r>
          <a:r>
            <a:rPr lang="en-US" sz="1600" baseline="0" dirty="0"/>
            <a:t> grants can exceed tuition costs at community colleges, so students get $ back for books and living expenses.</a:t>
          </a:r>
          <a:endParaRPr lang="en-US" sz="1600" dirty="0"/>
        </a:p>
      </cdr:txBody>
    </cdr:sp>
  </cdr:relSizeAnchor>
  <cdr:relSizeAnchor xmlns:cdr="http://schemas.openxmlformats.org/drawingml/2006/chartDrawing">
    <cdr:from>
      <cdr:x>0.72519</cdr:x>
      <cdr:y>0.23904</cdr:y>
    </cdr:from>
    <cdr:to>
      <cdr:x>0.97781</cdr:x>
      <cdr:y>0.66842</cdr:y>
    </cdr:to>
    <cdr:sp macro="" textlink="">
      <cdr:nvSpPr>
        <cdr:cNvPr id="3" name="TextBox 2"/>
        <cdr:cNvSpPr txBox="1"/>
      </cdr:nvSpPr>
      <cdr:spPr>
        <a:xfrm xmlns:a="http://schemas.openxmlformats.org/drawingml/2006/main">
          <a:off x="5882691" y="1137211"/>
          <a:ext cx="2049279" cy="204273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r"/>
          <a:r>
            <a:rPr lang="en-US" sz="1600" dirty="0"/>
            <a:t>But</a:t>
          </a:r>
          <a:r>
            <a:rPr lang="en-US" sz="1600" baseline="0" dirty="0"/>
            <a:t> Pell is capped at 12 hours, so every additional credit means a smaller refund.</a:t>
          </a:r>
          <a:endParaRPr lang="en-US"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6BC102-6225-7D47-8F9E-062153129E28}" type="datetimeFigureOut">
              <a:rPr lang="en-US" smtClean="0"/>
              <a:t>11/4/13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19147-6A54-2143-87F5-575AEC538C00}" type="slidenum">
              <a:rPr lang="en-US" smtClean="0"/>
              <a:t>‹#›</a:t>
            </a:fld>
            <a:endParaRPr lang="en-US"/>
          </a:p>
        </p:txBody>
      </p:sp>
    </p:spTree>
    <p:extLst>
      <p:ext uri="{BB962C8B-B14F-4D97-AF65-F5344CB8AC3E}">
        <p14:creationId xmlns:p14="http://schemas.microsoft.com/office/powerpoint/2010/main" val="22169779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6900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Detailed tables can be found in your packet and on the 15 to Finish website.</a:t>
            </a:r>
          </a:p>
          <a:p>
            <a:pPr eaLnBrk="1" hangingPunct="1">
              <a:spcBef>
                <a:spcPct val="0"/>
              </a:spcBef>
            </a:pPr>
            <a:endParaRPr lang="en-US">
              <a:latin typeface="Calibri" charset="0"/>
            </a:endParaRPr>
          </a:p>
          <a:p>
            <a:pPr eaLnBrk="1" hangingPunct="1">
              <a:spcBef>
                <a:spcPct val="0"/>
              </a:spcBef>
            </a:pPr>
            <a:r>
              <a:rPr lang="en-US">
                <a:latin typeface="Calibri" charset="0"/>
              </a:rPr>
              <a:t>Last year, the system increased the number of students taking 15 or more credits by 14.7% and this fall, we experienced another 5.2% gain.</a:t>
            </a:r>
          </a:p>
          <a:p>
            <a:pPr eaLnBrk="1" hangingPunct="1">
              <a:spcBef>
                <a:spcPct val="0"/>
              </a:spcBef>
            </a:pPr>
            <a:endParaRPr lang="en-US">
              <a:latin typeface="Calibri" charset="0"/>
            </a:endParaRPr>
          </a:p>
          <a:p>
            <a:pPr eaLnBrk="1" hangingPunct="1">
              <a:spcBef>
                <a:spcPct val="0"/>
              </a:spcBef>
            </a:pPr>
            <a:r>
              <a:rPr lang="en-US">
                <a:latin typeface="Calibri" charset="0"/>
              </a:rPr>
              <a:t>Congratulations, all campuses experienced an increase in the percentage of students enrolling in 15 or more credits (even with some campuses experience slight enrollment decreases).</a:t>
            </a:r>
          </a:p>
          <a:p>
            <a:pPr eaLnBrk="1" hangingPunct="1">
              <a:spcBef>
                <a:spcPct val="0"/>
              </a:spcBef>
            </a:pPr>
            <a:r>
              <a:rPr lang="en-US">
                <a:latin typeface="Calibri" charset="0"/>
              </a:rPr>
              <a:t>Systemwide, over a quarter of our students are now taking 15 or more credits.</a:t>
            </a:r>
          </a:p>
          <a:p>
            <a:pPr eaLnBrk="1" hangingPunct="1">
              <a:spcBef>
                <a:spcPct val="0"/>
              </a:spcBef>
            </a:pPr>
            <a:endParaRPr lang="en-US">
              <a:latin typeface="Calibri" charset="0"/>
            </a:endParaRPr>
          </a:p>
          <a:p>
            <a:pPr eaLnBrk="1" hangingPunct="1">
              <a:spcBef>
                <a:spcPct val="0"/>
              </a:spcBef>
            </a:pPr>
            <a:r>
              <a:rPr lang="en-US">
                <a:latin typeface="Calibri" charset="0"/>
              </a:rPr>
              <a:t>Special shout out to West O</a:t>
            </a:r>
            <a:r>
              <a:rPr lang="ja-JP" altLang="en-US">
                <a:latin typeface="Calibri" charset="0"/>
              </a:rPr>
              <a:t>‘</a:t>
            </a:r>
            <a:r>
              <a:rPr lang="en-US" altLang="ja-JP">
                <a:latin typeface="Calibri" charset="0"/>
              </a:rPr>
              <a:t>ahu for having the highest numeric change in the number of all students taking 15 or more credits (151 students).</a:t>
            </a:r>
            <a:endParaRPr lang="en-US">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FFFFF"/>
                </a:solidFill>
                <a:latin typeface="Gill Sans" charset="0"/>
                <a:ea typeface="ヒラギノ角ゴ ProN W3" charset="0"/>
                <a:cs typeface="ヒラギノ角ゴ ProN W3" charset="0"/>
                <a:sym typeface="Gill Sans" charset="0"/>
              </a:defRPr>
            </a:lvl1pPr>
            <a:lvl2pPr marL="729057" indent="-280406" eaLnBrk="0" hangingPunct="0">
              <a:defRPr sz="1200">
                <a:solidFill>
                  <a:srgbClr val="FFFFFF"/>
                </a:solidFill>
                <a:latin typeface="Gill Sans" charset="0"/>
                <a:ea typeface="ヒラギノ角ゴ ProN W3" charset="0"/>
                <a:cs typeface="ヒラギノ角ゴ ProN W3" charset="0"/>
                <a:sym typeface="Gill Sans" charset="0"/>
              </a:defRPr>
            </a:lvl2pPr>
            <a:lvl3pPr marL="1121626" indent="-224325" eaLnBrk="0" hangingPunct="0">
              <a:defRPr sz="1200">
                <a:solidFill>
                  <a:srgbClr val="FFFFFF"/>
                </a:solidFill>
                <a:latin typeface="Gill Sans" charset="0"/>
                <a:ea typeface="ヒラギノ角ゴ ProN W3" charset="0"/>
                <a:cs typeface="ヒラギノ角ゴ ProN W3" charset="0"/>
                <a:sym typeface="Gill Sans" charset="0"/>
              </a:defRPr>
            </a:lvl3pPr>
            <a:lvl4pPr marL="1570276" indent="-224325" eaLnBrk="0" hangingPunct="0">
              <a:defRPr sz="1200">
                <a:solidFill>
                  <a:srgbClr val="FFFFFF"/>
                </a:solidFill>
                <a:latin typeface="Gill Sans" charset="0"/>
                <a:ea typeface="ヒラギノ角ゴ ProN W3" charset="0"/>
                <a:cs typeface="ヒラギノ角ゴ ProN W3" charset="0"/>
                <a:sym typeface="Gill Sans" charset="0"/>
              </a:defRPr>
            </a:lvl4pPr>
            <a:lvl5pPr marL="2018927" indent="-224325" eaLnBrk="0" hangingPunct="0">
              <a:defRPr sz="1200">
                <a:solidFill>
                  <a:srgbClr val="FFFFFF"/>
                </a:solidFill>
                <a:latin typeface="Gill Sans" charset="0"/>
                <a:ea typeface="ヒラギノ角ゴ ProN W3" charset="0"/>
                <a:cs typeface="ヒラギノ角ゴ ProN W3" charset="0"/>
                <a:sym typeface="Gill Sans" charset="0"/>
              </a:defRPr>
            </a:lvl5pPr>
            <a:lvl6pPr marL="2467577"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16227"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364878"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13528"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pPr eaLnBrk="1" hangingPunct="1"/>
            <a:fld id="{184C434D-CC42-3547-8E68-82504AE06313}" type="slidenum">
              <a:rPr lang="en-US"/>
              <a:pPr eaLnBrk="1" hangingPunct="1"/>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15 to Finish campaign focused on freshmen, especially those already taking 12-14 credits. </a:t>
            </a:r>
          </a:p>
          <a:p>
            <a:pPr eaLnBrk="1" hangingPunct="1">
              <a:spcBef>
                <a:spcPct val="0"/>
              </a:spcBef>
            </a:pPr>
            <a:endParaRPr lang="en-US">
              <a:latin typeface="Calibri" charset="0"/>
            </a:endParaRPr>
          </a:p>
          <a:p>
            <a:pPr eaLnBrk="1" hangingPunct="1">
              <a:spcBef>
                <a:spcPct val="0"/>
              </a:spcBef>
            </a:pPr>
            <a:r>
              <a:rPr lang="en-US">
                <a:latin typeface="Calibri" charset="0"/>
              </a:rPr>
              <a:t>Systemwide, the percent of first-time freshmen taking 15 or more credits increased from 24.1% to 27.5% and the percentage of students enrolling in 12-14 credits decreased from 48.3% to 48.1% and less than 12 credits from 27.6% to 24.4%.</a:t>
            </a:r>
          </a:p>
          <a:p>
            <a:pPr eaLnBrk="1" hangingPunct="1">
              <a:spcBef>
                <a:spcPct val="0"/>
              </a:spcBef>
            </a:pPr>
            <a:endParaRPr lang="en-US">
              <a:latin typeface="Calibri" charset="0"/>
            </a:endParaRPr>
          </a:p>
          <a:p>
            <a:pPr eaLnBrk="1" hangingPunct="1">
              <a:spcBef>
                <a:spcPct val="0"/>
              </a:spcBef>
            </a:pPr>
            <a:r>
              <a:rPr lang="en-US">
                <a:latin typeface="Calibri" charset="0"/>
              </a:rPr>
              <a:t>Special shout out to:</a:t>
            </a:r>
          </a:p>
          <a:p>
            <a:pPr eaLnBrk="1" hangingPunct="1">
              <a:spcBef>
                <a:spcPct val="0"/>
              </a:spcBef>
            </a:pPr>
            <a:r>
              <a:rPr lang="en-US">
                <a:latin typeface="Calibri" charset="0"/>
              </a:rPr>
              <a:t>Kaua</a:t>
            </a:r>
            <a:r>
              <a:rPr lang="ja-JP" altLang="en-US">
                <a:latin typeface="Calibri" charset="0"/>
              </a:rPr>
              <a:t>‘</a:t>
            </a:r>
            <a:r>
              <a:rPr lang="en-US" altLang="ja-JP">
                <a:latin typeface="Calibri" charset="0"/>
              </a:rPr>
              <a:t>i and Windward who experienced the largest percent increase for freshmen enrolling in 15 or more credits – Kaua</a:t>
            </a:r>
            <a:r>
              <a:rPr lang="ja-JP" altLang="en-US">
                <a:latin typeface="Calibri" charset="0"/>
              </a:rPr>
              <a:t>‘</a:t>
            </a:r>
            <a:r>
              <a:rPr lang="en-US" altLang="ja-JP">
                <a:latin typeface="Calibri" charset="0"/>
              </a:rPr>
              <a:t>i went from 11.1% to 16.5% and Windward from 13.2% to 23.5%</a:t>
            </a:r>
          </a:p>
          <a:p>
            <a:pPr eaLnBrk="1" hangingPunct="1">
              <a:spcBef>
                <a:spcPct val="0"/>
              </a:spcBef>
            </a:pPr>
            <a:r>
              <a:rPr lang="en-US">
                <a:latin typeface="Calibri" charset="0"/>
              </a:rPr>
              <a:t>Mānoa had the highest numeric increase with an additional 139 first-time freshmen enrolled in 15 or more credits. Mānoa now has 61.3% of their freshmen enrolled in 15 or more credits.</a:t>
            </a:r>
          </a:p>
          <a:p>
            <a:pPr eaLnBrk="1" hangingPunct="1"/>
            <a:endParaRPr lang="en-US">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FFFFF"/>
                </a:solidFill>
                <a:latin typeface="Gill Sans" charset="0"/>
                <a:ea typeface="ヒラギノ角ゴ ProN W3" charset="0"/>
                <a:cs typeface="ヒラギノ角ゴ ProN W3" charset="0"/>
                <a:sym typeface="Gill Sans" charset="0"/>
              </a:defRPr>
            </a:lvl1pPr>
            <a:lvl2pPr marL="729057" indent="-280406" eaLnBrk="0" hangingPunct="0">
              <a:defRPr sz="1200">
                <a:solidFill>
                  <a:srgbClr val="FFFFFF"/>
                </a:solidFill>
                <a:latin typeface="Gill Sans" charset="0"/>
                <a:ea typeface="ヒラギノ角ゴ ProN W3" charset="0"/>
                <a:cs typeface="ヒラギノ角ゴ ProN W3" charset="0"/>
                <a:sym typeface="Gill Sans" charset="0"/>
              </a:defRPr>
            </a:lvl2pPr>
            <a:lvl3pPr marL="1121626" indent="-224325" eaLnBrk="0" hangingPunct="0">
              <a:defRPr sz="1200">
                <a:solidFill>
                  <a:srgbClr val="FFFFFF"/>
                </a:solidFill>
                <a:latin typeface="Gill Sans" charset="0"/>
                <a:ea typeface="ヒラギノ角ゴ ProN W3" charset="0"/>
                <a:cs typeface="ヒラギノ角ゴ ProN W3" charset="0"/>
                <a:sym typeface="Gill Sans" charset="0"/>
              </a:defRPr>
            </a:lvl3pPr>
            <a:lvl4pPr marL="1570276" indent="-224325" eaLnBrk="0" hangingPunct="0">
              <a:defRPr sz="1200">
                <a:solidFill>
                  <a:srgbClr val="FFFFFF"/>
                </a:solidFill>
                <a:latin typeface="Gill Sans" charset="0"/>
                <a:ea typeface="ヒラギノ角ゴ ProN W3" charset="0"/>
                <a:cs typeface="ヒラギノ角ゴ ProN W3" charset="0"/>
                <a:sym typeface="Gill Sans" charset="0"/>
              </a:defRPr>
            </a:lvl4pPr>
            <a:lvl5pPr marL="2018927" indent="-224325" eaLnBrk="0" hangingPunct="0">
              <a:defRPr sz="1200">
                <a:solidFill>
                  <a:srgbClr val="FFFFFF"/>
                </a:solidFill>
                <a:latin typeface="Gill Sans" charset="0"/>
                <a:ea typeface="ヒラギノ角ゴ ProN W3" charset="0"/>
                <a:cs typeface="ヒラギノ角ゴ ProN W3" charset="0"/>
                <a:sym typeface="Gill Sans" charset="0"/>
              </a:defRPr>
            </a:lvl5pPr>
            <a:lvl6pPr marL="2467577"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16227"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364878"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13528"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pPr eaLnBrk="1" hangingPunct="1"/>
            <a:fld id="{23BA5BB8-A41E-754E-815B-C35751DEA879}" type="slidenum">
              <a:rPr lang="en-US"/>
              <a:pPr eaLnBrk="1" hangingPunct="1"/>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So, does taking 15 or more credits really matter?</a:t>
            </a:r>
          </a:p>
          <a:p>
            <a:pPr eaLnBrk="1" hangingPunct="1"/>
            <a:endParaRPr lang="en-US">
              <a:latin typeface="Calibri" charset="0"/>
            </a:endParaRPr>
          </a:p>
          <a:p>
            <a:pPr eaLnBrk="1" hangingPunct="1"/>
            <a:r>
              <a:rPr lang="en-US">
                <a:latin typeface="Calibri" charset="0"/>
              </a:rPr>
              <a:t>This graph shows the retention rates of first-time freshmen that started in Fall 2012 and if they enrolled in Fall 2013 at the same campus.</a:t>
            </a:r>
          </a:p>
          <a:p>
            <a:pPr eaLnBrk="1" hangingPunct="1"/>
            <a:endParaRPr lang="en-US">
              <a:latin typeface="Calibri" charset="0"/>
            </a:endParaRPr>
          </a:p>
          <a:p>
            <a:pPr eaLnBrk="1" hangingPunct="1"/>
            <a:r>
              <a:rPr lang="en-US">
                <a:latin typeface="Calibri" charset="0"/>
              </a:rPr>
              <a:t>The data continues to demonstrate that students enrolling in 15 or more credits are more successful. For the Fall 2012 semester, students enrolling in 15 or more credits have much higher retention rates than those enrolling in 12-14 credits across all campuses, four-year or CC.</a:t>
            </a:r>
          </a:p>
          <a:p>
            <a:pPr eaLnBrk="1" hangingPunct="1"/>
            <a:endParaRPr lang="en-US">
              <a:latin typeface="Calibri" charset="0"/>
            </a:endParaRPr>
          </a:p>
          <a:p>
            <a:pPr eaLnBrk="1" hangingPunct="1"/>
            <a:r>
              <a:rPr lang="en-US">
                <a:latin typeface="Calibri" charset="0"/>
              </a:rPr>
              <a:t>Again, more detailed information with campus specific data can be found in your packets.</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FFFFF"/>
                </a:solidFill>
                <a:latin typeface="Gill Sans" charset="0"/>
                <a:ea typeface="ヒラギノ角ゴ ProN W3" charset="0"/>
                <a:cs typeface="ヒラギノ角ゴ ProN W3" charset="0"/>
                <a:sym typeface="Gill Sans" charset="0"/>
              </a:defRPr>
            </a:lvl1pPr>
            <a:lvl2pPr marL="729057" indent="-280406" eaLnBrk="0" hangingPunct="0">
              <a:defRPr sz="1200">
                <a:solidFill>
                  <a:srgbClr val="FFFFFF"/>
                </a:solidFill>
                <a:latin typeface="Gill Sans" charset="0"/>
                <a:ea typeface="ヒラギノ角ゴ ProN W3" charset="0"/>
                <a:cs typeface="ヒラギノ角ゴ ProN W3" charset="0"/>
                <a:sym typeface="Gill Sans" charset="0"/>
              </a:defRPr>
            </a:lvl2pPr>
            <a:lvl3pPr marL="1121626" indent="-224325" eaLnBrk="0" hangingPunct="0">
              <a:defRPr sz="1200">
                <a:solidFill>
                  <a:srgbClr val="FFFFFF"/>
                </a:solidFill>
                <a:latin typeface="Gill Sans" charset="0"/>
                <a:ea typeface="ヒラギノ角ゴ ProN W3" charset="0"/>
                <a:cs typeface="ヒラギノ角ゴ ProN W3" charset="0"/>
                <a:sym typeface="Gill Sans" charset="0"/>
              </a:defRPr>
            </a:lvl3pPr>
            <a:lvl4pPr marL="1570276" indent="-224325" eaLnBrk="0" hangingPunct="0">
              <a:defRPr sz="1200">
                <a:solidFill>
                  <a:srgbClr val="FFFFFF"/>
                </a:solidFill>
                <a:latin typeface="Gill Sans" charset="0"/>
                <a:ea typeface="ヒラギノ角ゴ ProN W3" charset="0"/>
                <a:cs typeface="ヒラギノ角ゴ ProN W3" charset="0"/>
                <a:sym typeface="Gill Sans" charset="0"/>
              </a:defRPr>
            </a:lvl4pPr>
            <a:lvl5pPr marL="2018927" indent="-224325" eaLnBrk="0" hangingPunct="0">
              <a:defRPr sz="1200">
                <a:solidFill>
                  <a:srgbClr val="FFFFFF"/>
                </a:solidFill>
                <a:latin typeface="Gill Sans" charset="0"/>
                <a:ea typeface="ヒラギノ角ゴ ProN W3" charset="0"/>
                <a:cs typeface="ヒラギノ角ゴ ProN W3" charset="0"/>
                <a:sym typeface="Gill Sans" charset="0"/>
              </a:defRPr>
            </a:lvl5pPr>
            <a:lvl6pPr marL="2467577"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16227"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364878"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13528"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pPr eaLnBrk="1" hangingPunct="1"/>
            <a:fld id="{C622515E-EC20-9940-ADD8-CB54CF321376}" type="slidenum">
              <a:rPr lang="en-US"/>
              <a:pPr eaLnBrk="1" hangingPunct="1"/>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399474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679350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267522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22676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4019095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35887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45027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1224536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CA4EE-505F-EB4D-BA92-D95AB77CD50B}"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09083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Aloha! Thank you for allowing me to share some information about the on-going Hawai</a:t>
            </a:r>
            <a:r>
              <a:rPr lang="ja-JP" altLang="en-US">
                <a:latin typeface="Calibri" charset="0"/>
              </a:rPr>
              <a:t>‘</a:t>
            </a:r>
            <a:r>
              <a:rPr lang="en-US" altLang="ja-JP">
                <a:latin typeface="Calibri" charset="0"/>
              </a:rPr>
              <a:t>i Graduation Initiative to you…the advisors…that help implement these initiatives.  I am also very happy to continue my support for this conference now in its 5</a:t>
            </a:r>
            <a:r>
              <a:rPr lang="en-US" altLang="ja-JP" baseline="30000">
                <a:latin typeface="Calibri" charset="0"/>
              </a:rPr>
              <a:t>th</a:t>
            </a:r>
            <a:r>
              <a:rPr lang="en-US" altLang="ja-JP">
                <a:latin typeface="Calibri" charset="0"/>
              </a:rPr>
              <a:t> year.</a:t>
            </a:r>
          </a:p>
          <a:p>
            <a:pPr eaLnBrk="1" hangingPunct="1"/>
            <a:endParaRPr lang="en-US">
              <a:latin typeface="Calibri" charset="0"/>
            </a:endParaRPr>
          </a:p>
          <a:p>
            <a:pPr eaLnBrk="1" hangingPunct="1"/>
            <a:r>
              <a:rPr lang="en-US">
                <a:latin typeface="Calibri" charset="0"/>
              </a:rPr>
              <a:t>Let me first provide you with an overview of the public higher education agenda and where HGI fits in…</a:t>
            </a:r>
          </a:p>
          <a:p>
            <a:pPr eaLnBrk="1" hangingPunct="1"/>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FFFFF"/>
                </a:solidFill>
                <a:latin typeface="Gill Sans" charset="0"/>
                <a:ea typeface="ヒラギノ角ゴ ProN W3" charset="0"/>
                <a:cs typeface="ヒラギノ角ゴ ProN W3" charset="0"/>
                <a:sym typeface="Gill Sans" charset="0"/>
              </a:defRPr>
            </a:lvl1pPr>
            <a:lvl2pPr marL="729057" indent="-280406" eaLnBrk="0" hangingPunct="0">
              <a:defRPr sz="1200">
                <a:solidFill>
                  <a:srgbClr val="FFFFFF"/>
                </a:solidFill>
                <a:latin typeface="Gill Sans" charset="0"/>
                <a:ea typeface="ヒラギノ角ゴ ProN W3" charset="0"/>
                <a:cs typeface="ヒラギノ角ゴ ProN W3" charset="0"/>
                <a:sym typeface="Gill Sans" charset="0"/>
              </a:defRPr>
            </a:lvl2pPr>
            <a:lvl3pPr marL="1121626" indent="-224325" eaLnBrk="0" hangingPunct="0">
              <a:defRPr sz="1200">
                <a:solidFill>
                  <a:srgbClr val="FFFFFF"/>
                </a:solidFill>
                <a:latin typeface="Gill Sans" charset="0"/>
                <a:ea typeface="ヒラギノ角ゴ ProN W3" charset="0"/>
                <a:cs typeface="ヒラギノ角ゴ ProN W3" charset="0"/>
                <a:sym typeface="Gill Sans" charset="0"/>
              </a:defRPr>
            </a:lvl3pPr>
            <a:lvl4pPr marL="1570276" indent="-224325" eaLnBrk="0" hangingPunct="0">
              <a:defRPr sz="1200">
                <a:solidFill>
                  <a:srgbClr val="FFFFFF"/>
                </a:solidFill>
                <a:latin typeface="Gill Sans" charset="0"/>
                <a:ea typeface="ヒラギノ角ゴ ProN W3" charset="0"/>
                <a:cs typeface="ヒラギノ角ゴ ProN W3" charset="0"/>
                <a:sym typeface="Gill Sans" charset="0"/>
              </a:defRPr>
            </a:lvl4pPr>
            <a:lvl5pPr marL="2018927" indent="-224325" eaLnBrk="0" hangingPunct="0">
              <a:defRPr sz="1200">
                <a:solidFill>
                  <a:srgbClr val="FFFFFF"/>
                </a:solidFill>
                <a:latin typeface="Gill Sans" charset="0"/>
                <a:ea typeface="ヒラギノ角ゴ ProN W3" charset="0"/>
                <a:cs typeface="ヒラギノ角ゴ ProN W3" charset="0"/>
                <a:sym typeface="Gill Sans" charset="0"/>
              </a:defRPr>
            </a:lvl5pPr>
            <a:lvl6pPr marL="2467577"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16227"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364878"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13528"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pPr eaLnBrk="1" hangingPunct="1"/>
            <a:fld id="{9A9AD366-6DB9-1B46-A713-BFF3726AE79A}" type="slidenum">
              <a:rPr lang="en-US"/>
              <a:pPr eaLnBrk="1" hangingPunct="1"/>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The 15 to Finish campaign was launched to encourage students to take 15 or more credits per semester (or complete 30 credits in a year) in order to graduate on-time. It was targeted at freshmen since the majority of them already enrolled in 12-14 credits; however, the campaign impacted all students. </a:t>
            </a:r>
          </a:p>
          <a:p>
            <a:pPr eaLnBrk="1" hangingPunct="1"/>
            <a:endParaRPr lang="en-US">
              <a:latin typeface="Calibri" charset="0"/>
            </a:endParaRPr>
          </a:p>
          <a:p>
            <a:pPr eaLnBrk="1" hangingPunct="1"/>
            <a:r>
              <a:rPr lang="en-US">
                <a:latin typeface="Calibri" charset="0"/>
              </a:rPr>
              <a:t>Hot off the press, here are some results for this fall (Fall 2013)</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FFFFF"/>
                </a:solidFill>
                <a:latin typeface="Gill Sans" charset="0"/>
                <a:ea typeface="ヒラギノ角ゴ ProN W3" charset="0"/>
                <a:cs typeface="ヒラギノ角ゴ ProN W3" charset="0"/>
                <a:sym typeface="Gill Sans" charset="0"/>
              </a:defRPr>
            </a:lvl1pPr>
            <a:lvl2pPr marL="729057" indent="-280406" eaLnBrk="0" hangingPunct="0">
              <a:defRPr sz="1200">
                <a:solidFill>
                  <a:srgbClr val="FFFFFF"/>
                </a:solidFill>
                <a:latin typeface="Gill Sans" charset="0"/>
                <a:ea typeface="ヒラギノ角ゴ ProN W3" charset="0"/>
                <a:cs typeface="ヒラギノ角ゴ ProN W3" charset="0"/>
                <a:sym typeface="Gill Sans" charset="0"/>
              </a:defRPr>
            </a:lvl2pPr>
            <a:lvl3pPr marL="1121626" indent="-224325" eaLnBrk="0" hangingPunct="0">
              <a:defRPr sz="1200">
                <a:solidFill>
                  <a:srgbClr val="FFFFFF"/>
                </a:solidFill>
                <a:latin typeface="Gill Sans" charset="0"/>
                <a:ea typeface="ヒラギノ角ゴ ProN W3" charset="0"/>
                <a:cs typeface="ヒラギノ角ゴ ProN W3" charset="0"/>
                <a:sym typeface="Gill Sans" charset="0"/>
              </a:defRPr>
            </a:lvl3pPr>
            <a:lvl4pPr marL="1570276" indent="-224325" eaLnBrk="0" hangingPunct="0">
              <a:defRPr sz="1200">
                <a:solidFill>
                  <a:srgbClr val="FFFFFF"/>
                </a:solidFill>
                <a:latin typeface="Gill Sans" charset="0"/>
                <a:ea typeface="ヒラギノ角ゴ ProN W3" charset="0"/>
                <a:cs typeface="ヒラギノ角ゴ ProN W3" charset="0"/>
                <a:sym typeface="Gill Sans" charset="0"/>
              </a:defRPr>
            </a:lvl4pPr>
            <a:lvl5pPr marL="2018927" indent="-224325" eaLnBrk="0" hangingPunct="0">
              <a:defRPr sz="1200">
                <a:solidFill>
                  <a:srgbClr val="FFFFFF"/>
                </a:solidFill>
                <a:latin typeface="Gill Sans" charset="0"/>
                <a:ea typeface="ヒラギノ角ゴ ProN W3" charset="0"/>
                <a:cs typeface="ヒラギノ角ゴ ProN W3" charset="0"/>
                <a:sym typeface="Gill Sans" charset="0"/>
              </a:defRPr>
            </a:lvl5pPr>
            <a:lvl6pPr marL="2467577"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16227"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364878"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13528" indent="-224325"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pPr eaLnBrk="1" hangingPunct="1"/>
            <a:fld id="{CEABCD90-439B-EF4F-88F7-6D4665EAC663}" type="slidenum">
              <a:rPr lang="en-US"/>
              <a:pPr eaLnBrk="1" hangingPunct="1"/>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2130425"/>
            <a:ext cx="8295087"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white"/>
              </a:solidFill>
              <a:latin typeface="Rockwell"/>
            </a:endParaRPr>
          </a:p>
        </p:txBody>
      </p:sp>
      <p:sp>
        <p:nvSpPr>
          <p:cNvPr id="6" name="Slide Number Placeholder 5"/>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406021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46220" cy="4526280"/>
          </a:xfrm>
          <a:prstGeom prst="rect">
            <a:avLst/>
          </a:prstGeom>
        </p:spPr>
        <p:txBody>
          <a:bodyPr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00200"/>
            <a:ext cx="4046220" cy="4526280"/>
          </a:xfrm>
          <a:prstGeom prst="rect">
            <a:avLst/>
          </a:prstGeom>
        </p:spPr>
        <p:txBody>
          <a:bodyPr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00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a:prstGeom prst="rect">
            <a:avLst/>
          </a:prstGeom>
        </p:spPr>
        <p:txBody>
          <a:bodyPr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a:prstGeom prst="rect">
            <a:avLst/>
          </a:prstGeom>
        </p:spPr>
        <p:txBody>
          <a:bodyPr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a:prstGeom prst="rect">
            <a:avLst/>
          </a:prstGeom>
        </p:spPr>
        <p:txBody>
          <a:bodyPr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a:prstGeom prst="rect">
            <a:avLst/>
          </a:prstGeom>
        </p:spPr>
        <p:txBody>
          <a:bodyPr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90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50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89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a:prstGeom prst="rect">
            <a:avLst/>
          </a:prstGeom>
        </p:spPr>
        <p:txBody>
          <a:bodyPr lIns="82296" tIns="41148" rIns="82296" bIns="41148"/>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a:prstGeom prst="rect">
            <a:avLst/>
          </a:prstGeom>
        </p:spPr>
        <p:txBody>
          <a:bodyPr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148043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a:prstGeom prst="rect">
            <a:avLst/>
          </a:prstGeom>
        </p:spPr>
        <p:txBody>
          <a:bodyPr lIns="82296" tIns="41148" rIns="82296" bIns="41148"/>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1653" y="5367814"/>
            <a:ext cx="5486400" cy="804386"/>
          </a:xfrm>
          <a:prstGeom prst="rect">
            <a:avLst/>
          </a:prstGeom>
        </p:spPr>
        <p:txBody>
          <a:bodyPr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127356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628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256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88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880"/>
            <a:ext cx="6035040" cy="594360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826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C26894-C576-D44C-8AFB-C7AEA2735AFB}" type="datetime1">
              <a:rPr lang="en-US" smtClean="0">
                <a:solidFill>
                  <a:prstClr val="black">
                    <a:tint val="75000"/>
                  </a:prstClr>
                </a:solidFill>
                <a:latin typeface="Calibri"/>
              </a:rPr>
              <a:pPr/>
              <a:t>11/4/13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64D600-F267-3F4C-AE9F-439CD66345A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5458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EC981-4D9F-5742-B1BC-6DC19BFDBB77}" type="datetime1">
              <a:rPr lang="en-US" smtClean="0">
                <a:solidFill>
                  <a:prstClr val="black">
                    <a:tint val="75000"/>
                  </a:prstClr>
                </a:solidFill>
                <a:latin typeface="Calibri"/>
              </a:rPr>
              <a:pPr/>
              <a:t>11/4/13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64D600-F267-3F4C-AE9F-439CD66345A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120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89468" cy="4742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white"/>
              </a:solidFill>
              <a:latin typeface="Rockwell"/>
            </a:endParaRPr>
          </a:p>
        </p:txBody>
      </p:sp>
      <p:sp>
        <p:nvSpPr>
          <p:cNvPr id="6" name="Slide Number Placeholder 5"/>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239011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FC096-51A8-454A-BF3D-EDB0B8DF2EEC}" type="datetime1">
              <a:rPr lang="en-US" smtClean="0">
                <a:solidFill>
                  <a:prstClr val="black">
                    <a:tint val="75000"/>
                  </a:prstClr>
                </a:solidFill>
                <a:latin typeface="Calibri"/>
              </a:rPr>
              <a:pPr/>
              <a:t>11/4/13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64D600-F267-3F4C-AE9F-439CD66345A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2408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29A1BF-3D11-1841-8F1D-AC79BC7E64A2}" type="datetime1">
              <a:rPr lang="en-US" smtClean="0">
                <a:solidFill>
                  <a:prstClr val="black">
                    <a:tint val="75000"/>
                  </a:prstClr>
                </a:solidFill>
                <a:latin typeface="Calibri"/>
              </a:rPr>
              <a:pPr/>
              <a:t>11/4/13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64D600-F267-3F4C-AE9F-439CD66345A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2437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E646BD-9BDC-E848-8238-2843AC6A8052}" type="datetime1">
              <a:rPr lang="en-US" smtClean="0">
                <a:solidFill>
                  <a:prstClr val="black">
                    <a:tint val="75000"/>
                  </a:prstClr>
                </a:solidFill>
                <a:latin typeface="Calibri"/>
              </a:rPr>
              <a:pPr/>
              <a:t>11/4/13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64D600-F267-3F4C-AE9F-439CD66345A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937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D70031-2D79-FD41-997D-A3FF9A82E2EA}" type="datetime1">
              <a:rPr lang="en-US" smtClean="0">
                <a:solidFill>
                  <a:prstClr val="black">
                    <a:tint val="75000"/>
                  </a:prstClr>
                </a:solidFill>
                <a:latin typeface="Calibri"/>
              </a:rPr>
              <a:pPr/>
              <a:t>11/4/13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64D600-F267-3F4C-AE9F-439CD66345A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0292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4B059-D5A6-2044-BE4E-966673649991}" type="datetime1">
              <a:rPr lang="en-US" smtClean="0">
                <a:solidFill>
                  <a:prstClr val="black">
                    <a:tint val="75000"/>
                  </a:prstClr>
                </a:solidFill>
                <a:latin typeface="Calibri"/>
              </a:rPr>
              <a:pPr/>
              <a:t>11/4/13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64D600-F267-3F4C-AE9F-439CD66345A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7568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E1912-002C-524E-BD4B-E50743DC673D}" type="datetime1">
              <a:rPr lang="en-US" smtClean="0">
                <a:solidFill>
                  <a:prstClr val="black">
                    <a:tint val="75000"/>
                  </a:prstClr>
                </a:solidFill>
                <a:latin typeface="Calibri"/>
              </a:rPr>
              <a:pPr/>
              <a:t>11/4/13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64D600-F267-3F4C-AE9F-439CD66345A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1730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B28E9-9184-BC4F-AFCE-9048417A5841}" type="datetime1">
              <a:rPr lang="en-US" smtClean="0">
                <a:solidFill>
                  <a:prstClr val="black">
                    <a:tint val="75000"/>
                  </a:prstClr>
                </a:solidFill>
                <a:latin typeface="Calibri"/>
              </a:rPr>
              <a:pPr/>
              <a:t>11/4/13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64D600-F267-3F4C-AE9F-439CD66345A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386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C7E735-64E6-AA4C-BC29-6D60EC1527A0}" type="datetime1">
              <a:rPr lang="en-US" smtClean="0">
                <a:solidFill>
                  <a:prstClr val="black">
                    <a:tint val="75000"/>
                  </a:prstClr>
                </a:solidFill>
                <a:latin typeface="Calibri"/>
              </a:rPr>
              <a:pPr/>
              <a:t>11/4/13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64D600-F267-3F4C-AE9F-439CD66345A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7091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6ECBB-3273-CB4E-BF59-BA9300A9C17C}" type="datetime1">
              <a:rPr lang="en-US" smtClean="0">
                <a:solidFill>
                  <a:prstClr val="black">
                    <a:tint val="75000"/>
                  </a:prstClr>
                </a:solidFill>
                <a:latin typeface="Calibri"/>
              </a:rPr>
              <a:pPr/>
              <a:t>11/4/13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64D600-F267-3F4C-AE9F-439CD66345A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6920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280"/>
          <p:cNvSpPr txBox="1">
            <a:spLocks noChangeArrowheads="1"/>
          </p:cNvSpPr>
          <p:nvPr userDrawn="1"/>
        </p:nvSpPr>
        <p:spPr bwMode="auto">
          <a:xfrm>
            <a:off x="8802688" y="6564313"/>
            <a:ext cx="200025"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defPPr>
              <a:defRPr lang="en-US"/>
            </a:defPPr>
            <a:lvl1pPr algn="l" rtl="0" fontAlgn="base">
              <a:spcBef>
                <a:spcPct val="0"/>
              </a:spcBef>
              <a:spcAft>
                <a:spcPct val="0"/>
              </a:spcAft>
              <a:defRPr sz="1000" kern="1200">
                <a:solidFill>
                  <a:srgbClr val="000000"/>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fld id="{E5AA471D-48CF-844E-A69E-867CC4001CDB}" type="slidenum">
              <a:rPr lang="en-US" smtClean="0">
                <a:solidFill>
                  <a:srgbClr val="FFFFFF"/>
                </a:solidFill>
                <a:latin typeface="Tahoma" pitchFamily="34" charset="0"/>
              </a:rPr>
              <a:pPr>
                <a:defRPr/>
              </a:pPr>
              <a:t>‹#›</a:t>
            </a:fld>
            <a:r>
              <a:rPr lang="en-US" dirty="0" smtClean="0">
                <a:solidFill>
                  <a:srgbClr val="FFFFFF"/>
                </a:solidFill>
                <a:latin typeface="Tahoma" pitchFamily="34" charset="0"/>
              </a:rPr>
              <a:t> </a:t>
            </a:r>
            <a:endParaRPr lang="en-US" dirty="0">
              <a:solidFill>
                <a:srgbClr val="FFFFFF"/>
              </a:solidFill>
              <a:latin typeface="Tahoma" pitchFamily="34" charset="0"/>
            </a:endParaRPr>
          </a:p>
        </p:txBody>
      </p:sp>
      <p:sp>
        <p:nvSpPr>
          <p:cNvPr id="8" name="Text Box 7"/>
          <p:cNvSpPr txBox="1">
            <a:spLocks noChangeArrowheads="1"/>
          </p:cNvSpPr>
          <p:nvPr userDrawn="1"/>
        </p:nvSpPr>
        <p:spPr bwMode="auto">
          <a:xfrm>
            <a:off x="163513" y="6564313"/>
            <a:ext cx="41973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tabLst>
                <a:tab pos="723900" algn="l"/>
                <a:tab pos="1447800" algn="l"/>
                <a:tab pos="2171700" algn="l"/>
                <a:tab pos="2895600" algn="l"/>
                <a:tab pos="3619500" algn="l"/>
              </a:tabLst>
              <a:defRPr sz="2400">
                <a:solidFill>
                  <a:schemeClr val="tx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 pos="3619500" algn="l"/>
              </a:tabLst>
              <a:defRPr sz="2400">
                <a:solidFill>
                  <a:schemeClr val="tx1"/>
                </a:solidFill>
                <a:latin typeface="Arial" charset="0"/>
                <a:ea typeface="ＭＳ Ｐゴシック" charset="0"/>
              </a:defRPr>
            </a:lvl2pPr>
            <a:lvl3pPr marL="1143000" indent="-228600" eaLnBrk="0" hangingPunct="0">
              <a:tabLst>
                <a:tab pos="723900" algn="l"/>
                <a:tab pos="1447800" algn="l"/>
                <a:tab pos="2171700" algn="l"/>
                <a:tab pos="2895600" algn="l"/>
                <a:tab pos="3619500" algn="l"/>
              </a:tabLst>
              <a:defRPr sz="2400">
                <a:solidFill>
                  <a:schemeClr val="tx1"/>
                </a:solidFill>
                <a:latin typeface="Arial" charset="0"/>
                <a:ea typeface="ＭＳ Ｐゴシック" charset="0"/>
              </a:defRPr>
            </a:lvl3pPr>
            <a:lvl4pPr marL="1600200" indent="-228600" eaLnBrk="0" hangingPunct="0">
              <a:tabLst>
                <a:tab pos="723900" algn="l"/>
                <a:tab pos="1447800" algn="l"/>
                <a:tab pos="2171700" algn="l"/>
                <a:tab pos="2895600" algn="l"/>
                <a:tab pos="3619500" algn="l"/>
              </a:tabLst>
              <a:defRPr sz="2400">
                <a:solidFill>
                  <a:schemeClr val="tx1"/>
                </a:solidFill>
                <a:latin typeface="Arial" charset="0"/>
                <a:ea typeface="ＭＳ Ｐゴシック" charset="0"/>
              </a:defRPr>
            </a:lvl4pPr>
            <a:lvl5pPr marL="2057400" indent="-228600" eaLnBrk="0" hangingPunct="0">
              <a:tabLst>
                <a:tab pos="723900" algn="l"/>
                <a:tab pos="1447800" algn="l"/>
                <a:tab pos="2171700" algn="l"/>
                <a:tab pos="2895600" algn="l"/>
                <a:tab pos="36195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charset="0"/>
                <a:ea typeface="ＭＳ Ｐゴシック" charset="0"/>
              </a:defRPr>
            </a:lvl9pPr>
          </a:lstStyle>
          <a:p>
            <a:pPr eaLnBrk="1" hangingPunct="1">
              <a:lnSpc>
                <a:spcPct val="101000"/>
              </a:lnSpc>
              <a:defRPr/>
            </a:pPr>
            <a:r>
              <a:rPr lang="en-US" sz="1000" dirty="0" smtClean="0">
                <a:solidFill>
                  <a:srgbClr val="FFFFFF"/>
                </a:solidFill>
                <a:latin typeface="Tahoma" charset="0"/>
                <a:ea typeface="SimSun" charset="0"/>
              </a:rPr>
              <a:t>©2013 U.S. Education Delivery Institute</a:t>
            </a:r>
          </a:p>
        </p:txBody>
      </p:sp>
      <p:sp>
        <p:nvSpPr>
          <p:cNvPr id="7" name="Text Placeholder 6"/>
          <p:cNvSpPr>
            <a:spLocks noGrp="1"/>
          </p:cNvSpPr>
          <p:nvPr>
            <p:ph type="body" sz="quarter" idx="11"/>
          </p:nvPr>
        </p:nvSpPr>
        <p:spPr>
          <a:xfrm>
            <a:off x="1448283" y="367410"/>
            <a:ext cx="7467118" cy="298327"/>
          </a:xfrm>
          <a:prstGeom prst="rect">
            <a:avLst/>
          </a:prstGeom>
        </p:spPr>
        <p:txBody>
          <a:bodyPr lIns="0" tIns="0" rIns="0" bIns="0" anchor="ctr">
            <a:spAutoFit/>
          </a:bodyPr>
          <a:lstStyle>
            <a:lvl1pPr marL="0" indent="0">
              <a:lnSpc>
                <a:spcPct val="100000"/>
              </a:lnSpc>
              <a:spcBef>
                <a:spcPts val="24"/>
              </a:spcBef>
              <a:spcAft>
                <a:spcPts val="0"/>
              </a:spcAft>
              <a:buNone/>
              <a:defRPr sz="1900" b="1" i="0" baseline="0">
                <a:solidFill>
                  <a:srgbClr val="4B4B4B"/>
                </a:solidFill>
                <a:latin typeface="Tahoma" pitchFamily="34" charset="0"/>
              </a:defRPr>
            </a:lvl1pPr>
          </a:lstStyle>
          <a:p>
            <a:pPr lvl="0"/>
            <a:r>
              <a:rPr lang="en-US" smtClean="0"/>
              <a:t>Click to edit Master text styles</a:t>
            </a:r>
          </a:p>
        </p:txBody>
      </p:sp>
      <p:sp>
        <p:nvSpPr>
          <p:cNvPr id="4" name="Text Placeholder 3"/>
          <p:cNvSpPr>
            <a:spLocks noGrp="1"/>
          </p:cNvSpPr>
          <p:nvPr>
            <p:ph type="body" sz="quarter" idx="16"/>
          </p:nvPr>
        </p:nvSpPr>
        <p:spPr>
          <a:xfrm>
            <a:off x="163852" y="1543487"/>
            <a:ext cx="4258312" cy="1256112"/>
          </a:xfrm>
          <a:prstGeom prst="rect">
            <a:avLst/>
          </a:prstGeom>
        </p:spPr>
        <p:txBody>
          <a:bodyPr lIns="0" tIns="0" rIns="0" bIns="0">
            <a:spAutoFit/>
          </a:bodyPr>
          <a:lstStyle>
            <a:lvl1pPr marL="0" indent="0">
              <a:lnSpc>
                <a:spcPct val="100000"/>
              </a:lnSpc>
              <a:spcBef>
                <a:spcPts val="0"/>
              </a:spcBef>
              <a:spcAft>
                <a:spcPts val="0"/>
              </a:spcAft>
              <a:defRPr sz="1600" baseline="0">
                <a:latin typeface="Tahoma" pitchFamily="34" charset="0"/>
              </a:defRPr>
            </a:lvl1pPr>
            <a:lvl2pPr marL="181409" indent="-181409">
              <a:lnSpc>
                <a:spcPct val="100000"/>
              </a:lnSpc>
              <a:spcBef>
                <a:spcPts val="0"/>
              </a:spcBef>
              <a:spcAft>
                <a:spcPts val="0"/>
              </a:spcAft>
              <a:buClr>
                <a:schemeClr val="tx2"/>
              </a:buClr>
              <a:buSzPct val="125000"/>
              <a:buFont typeface="Tahoma" pitchFamily="34" charset="0"/>
              <a:buChar char="▪"/>
              <a:defRPr sz="1600" baseline="0">
                <a:latin typeface="Tahoma" pitchFamily="34" charset="0"/>
              </a:defRPr>
            </a:lvl2pPr>
            <a:lvl3pPr marL="472960" indent="-291551">
              <a:lnSpc>
                <a:spcPct val="100000"/>
              </a:lnSpc>
              <a:spcBef>
                <a:spcPts val="0"/>
              </a:spcBef>
              <a:spcAft>
                <a:spcPts val="0"/>
              </a:spcAft>
              <a:buClr>
                <a:schemeClr val="tx2"/>
              </a:buClr>
              <a:buSzPct val="120000"/>
              <a:buFont typeface="Tahoma" pitchFamily="34" charset="0"/>
              <a:buChar char="–"/>
              <a:defRPr sz="1600" baseline="0">
                <a:latin typeface="Tahoma" pitchFamily="34" charset="0"/>
              </a:defRPr>
            </a:lvl3pPr>
            <a:lvl4pPr marL="639792" indent="-166832">
              <a:lnSpc>
                <a:spcPct val="100000"/>
              </a:lnSpc>
              <a:spcBef>
                <a:spcPts val="0"/>
              </a:spcBef>
              <a:spcAft>
                <a:spcPts val="0"/>
              </a:spcAft>
              <a:buClr>
                <a:schemeClr val="tx2"/>
              </a:buClr>
              <a:buSzPct val="120000"/>
              <a:buFont typeface="Tahoma" pitchFamily="34" charset="0"/>
              <a:buChar char="▫"/>
              <a:defRPr sz="1600" baseline="0">
                <a:latin typeface="Tahoma" pitchFamily="34" charset="0"/>
              </a:defRPr>
            </a:lvl4pPr>
            <a:lvl5pPr marL="751553" indent="-111762">
              <a:lnSpc>
                <a:spcPct val="100000"/>
              </a:lnSpc>
              <a:spcBef>
                <a:spcPts val="0"/>
              </a:spcBef>
              <a:spcAft>
                <a:spcPts val="0"/>
              </a:spcAft>
              <a:buClr>
                <a:schemeClr val="tx2"/>
              </a:buClr>
              <a:buSzPct val="89000"/>
              <a:buFont typeface="Tahoma" pitchFamily="34" charset="0"/>
              <a:buChar char="-"/>
              <a:defRPr sz="1600" baseline="0">
                <a:latin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3"/>
          <p:cNvSpPr>
            <a:spLocks noGrp="1"/>
          </p:cNvSpPr>
          <p:nvPr>
            <p:ph type="body" sz="quarter" idx="17"/>
          </p:nvPr>
        </p:nvSpPr>
        <p:spPr>
          <a:xfrm>
            <a:off x="4657087" y="1543487"/>
            <a:ext cx="4258312" cy="1256112"/>
          </a:xfrm>
          <a:prstGeom prst="rect">
            <a:avLst/>
          </a:prstGeom>
        </p:spPr>
        <p:txBody>
          <a:bodyPr lIns="0" tIns="0" rIns="0" bIns="0">
            <a:spAutoFit/>
          </a:bodyPr>
          <a:lstStyle>
            <a:lvl1pPr marL="0" indent="0">
              <a:lnSpc>
                <a:spcPct val="100000"/>
              </a:lnSpc>
              <a:spcBef>
                <a:spcPts val="0"/>
              </a:spcBef>
              <a:spcAft>
                <a:spcPts val="0"/>
              </a:spcAft>
              <a:defRPr sz="1600" baseline="0">
                <a:latin typeface="Tahoma" pitchFamily="34" charset="0"/>
              </a:defRPr>
            </a:lvl1pPr>
            <a:lvl2pPr marL="181409" indent="-181409">
              <a:lnSpc>
                <a:spcPct val="100000"/>
              </a:lnSpc>
              <a:spcBef>
                <a:spcPts val="0"/>
              </a:spcBef>
              <a:spcAft>
                <a:spcPts val="0"/>
              </a:spcAft>
              <a:buClrTx/>
              <a:buSzPct val="125000"/>
              <a:buFont typeface="Tahoma" pitchFamily="34" charset="0"/>
              <a:buChar char="▪"/>
              <a:defRPr sz="1600" baseline="0">
                <a:latin typeface="Tahoma" pitchFamily="34" charset="0"/>
              </a:defRPr>
            </a:lvl2pPr>
            <a:lvl3pPr marL="472960" indent="-291551">
              <a:lnSpc>
                <a:spcPct val="100000"/>
              </a:lnSpc>
              <a:spcBef>
                <a:spcPts val="0"/>
              </a:spcBef>
              <a:spcAft>
                <a:spcPts val="0"/>
              </a:spcAft>
              <a:buClrTx/>
              <a:buSzPct val="120000"/>
              <a:buFont typeface="Tahoma" pitchFamily="34" charset="0"/>
              <a:buChar char="–"/>
              <a:defRPr sz="1600" baseline="0">
                <a:latin typeface="Tahoma" pitchFamily="34" charset="0"/>
              </a:defRPr>
            </a:lvl3pPr>
            <a:lvl4pPr marL="639792" indent="-166832">
              <a:lnSpc>
                <a:spcPct val="100000"/>
              </a:lnSpc>
              <a:spcBef>
                <a:spcPts val="0"/>
              </a:spcBef>
              <a:spcAft>
                <a:spcPts val="0"/>
              </a:spcAft>
              <a:buClrTx/>
              <a:buSzPct val="120000"/>
              <a:buFont typeface="Tahoma" pitchFamily="34" charset="0"/>
              <a:buChar char="▫"/>
              <a:defRPr sz="1600" baseline="0">
                <a:latin typeface="Tahoma" pitchFamily="34" charset="0"/>
              </a:defRPr>
            </a:lvl4pPr>
            <a:lvl5pPr marL="751553" indent="-111762">
              <a:lnSpc>
                <a:spcPct val="100000"/>
              </a:lnSpc>
              <a:spcBef>
                <a:spcPts val="0"/>
              </a:spcBef>
              <a:spcAft>
                <a:spcPts val="0"/>
              </a:spcAft>
              <a:buClrTx/>
              <a:buSzPct val="89000"/>
              <a:buFont typeface="Tahoma" pitchFamily="34" charset="0"/>
              <a:buChar char="-"/>
              <a:defRPr sz="1600" baseline="0">
                <a:latin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3"/>
          <p:cNvSpPr>
            <a:spLocks noGrp="1"/>
          </p:cNvSpPr>
          <p:nvPr>
            <p:ph type="body" sz="quarter" idx="18"/>
          </p:nvPr>
        </p:nvSpPr>
        <p:spPr>
          <a:xfrm>
            <a:off x="160740" y="1146692"/>
            <a:ext cx="8754660" cy="251222"/>
          </a:xfrm>
          <a:prstGeom prst="rect">
            <a:avLst/>
          </a:prstGeom>
        </p:spPr>
        <p:txBody>
          <a:bodyPr lIns="0" tIns="0" rIns="0" bIns="0">
            <a:spAutoFit/>
          </a:bodyPr>
          <a:lstStyle>
            <a:lvl1pPr marL="0" indent="0">
              <a:lnSpc>
                <a:spcPct val="100000"/>
              </a:lnSpc>
              <a:spcBef>
                <a:spcPts val="0"/>
              </a:spcBef>
              <a:spcAft>
                <a:spcPts val="0"/>
              </a:spcAft>
              <a:defRPr sz="1600" baseline="0">
                <a:latin typeface="Tahoma" pitchFamily="34" charset="0"/>
              </a:defRPr>
            </a:lvl1pPr>
            <a:lvl2pPr marL="181409" indent="-181409">
              <a:lnSpc>
                <a:spcPct val="100000"/>
              </a:lnSpc>
              <a:spcBef>
                <a:spcPts val="392"/>
              </a:spcBef>
              <a:spcAft>
                <a:spcPts val="0"/>
              </a:spcAft>
              <a:buClr>
                <a:schemeClr val="tx2"/>
              </a:buClr>
              <a:buSzPct val="125000"/>
              <a:buFont typeface="Tahoma" pitchFamily="34" charset="0"/>
              <a:buChar char="▪"/>
              <a:defRPr sz="1600" baseline="0">
                <a:latin typeface="Tahoma" pitchFamily="34" charset="0"/>
              </a:defRPr>
            </a:lvl2pPr>
            <a:lvl3pPr marL="472960" indent="-291551">
              <a:lnSpc>
                <a:spcPct val="100000"/>
              </a:lnSpc>
              <a:spcBef>
                <a:spcPts val="392"/>
              </a:spcBef>
              <a:spcAft>
                <a:spcPts val="0"/>
              </a:spcAft>
              <a:buClr>
                <a:schemeClr val="tx2"/>
              </a:buClr>
              <a:buSzPct val="120000"/>
              <a:buFont typeface="Tahoma" pitchFamily="34" charset="0"/>
              <a:buChar char="–"/>
              <a:defRPr sz="1600" baseline="0">
                <a:latin typeface="Tahoma" pitchFamily="34" charset="0"/>
              </a:defRPr>
            </a:lvl3pPr>
            <a:lvl4pPr marL="639792" indent="-166832">
              <a:lnSpc>
                <a:spcPct val="100000"/>
              </a:lnSpc>
              <a:spcBef>
                <a:spcPts val="392"/>
              </a:spcBef>
              <a:spcAft>
                <a:spcPts val="0"/>
              </a:spcAft>
              <a:buClr>
                <a:schemeClr val="tx2"/>
              </a:buClr>
              <a:buSzPct val="120000"/>
              <a:buFont typeface="Tahoma" pitchFamily="34" charset="0"/>
              <a:buChar char="▫"/>
              <a:defRPr sz="1600" baseline="0">
                <a:latin typeface="Tahoma" pitchFamily="34" charset="0"/>
              </a:defRPr>
            </a:lvl4pPr>
            <a:lvl5pPr marL="751553" indent="-111762">
              <a:lnSpc>
                <a:spcPct val="100000"/>
              </a:lnSpc>
              <a:spcBef>
                <a:spcPts val="392"/>
              </a:spcBef>
              <a:spcAft>
                <a:spcPts val="0"/>
              </a:spcAft>
              <a:buClr>
                <a:schemeClr val="tx2"/>
              </a:buClr>
              <a:buSzPct val="89000"/>
              <a:buFont typeface="Tahoma" pitchFamily="34" charset="0"/>
              <a:buChar char="-"/>
              <a:defRPr sz="1600" baseline="0">
                <a:latin typeface="Tahoma" pitchFamily="34" charset="0"/>
              </a:defRPr>
            </a:lvl5pPr>
          </a:lstStyle>
          <a:p>
            <a:pPr lvl="0"/>
            <a:r>
              <a:rPr lang="en-US" smtClean="0"/>
              <a:t>Click to edit Master text styles</a:t>
            </a:r>
          </a:p>
        </p:txBody>
      </p:sp>
    </p:spTree>
    <p:extLst>
      <p:ext uri="{BB962C8B-B14F-4D97-AF65-F5344CB8AC3E}">
        <p14:creationId xmlns:p14="http://schemas.microsoft.com/office/powerpoint/2010/main" val="347046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solidFill>
                <a:prstClr val="white"/>
              </a:solidFill>
              <a:latin typeface="Rockwell"/>
            </a:endParaRPr>
          </a:p>
        </p:txBody>
      </p:sp>
      <p:sp>
        <p:nvSpPr>
          <p:cNvPr id="7" name="Slide Number Placeholder 6"/>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1378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199" y="457200"/>
            <a:ext cx="8229600" cy="548640"/>
          </a:xfrm>
          <a:prstGeom prst="rect">
            <a:avLst/>
          </a:prstGeom>
        </p:spPr>
        <p:txBody>
          <a:bodyPr lIns="91430" tIns="45716" rIns="91430" bIns="45716"/>
          <a:lstStyle>
            <a:lvl1pPr algn="l">
              <a:defRPr sz="3000">
                <a:latin typeface="Helvetica" pitchFamily="34" charset="0"/>
                <a:cs typeface="Helvetica" pitchFamily="34" charset="0"/>
              </a:defRPr>
            </a:lvl1pPr>
          </a:lstStyle>
          <a:p>
            <a:r>
              <a:rPr lang="en-US" dirty="0" smtClean="0"/>
              <a:t>Slide title</a:t>
            </a:r>
            <a:endParaRPr lang="en-US" dirty="0"/>
          </a:p>
        </p:txBody>
      </p:sp>
      <p:sp>
        <p:nvSpPr>
          <p:cNvPr id="9" name="Text Placeholder 5"/>
          <p:cNvSpPr>
            <a:spLocks noGrp="1"/>
          </p:cNvSpPr>
          <p:nvPr>
            <p:ph type="body" sz="quarter" idx="12" hasCustomPrompt="1"/>
          </p:nvPr>
        </p:nvSpPr>
        <p:spPr>
          <a:xfrm>
            <a:off x="457200" y="1021081"/>
            <a:ext cx="8229600" cy="274320"/>
          </a:xfrm>
        </p:spPr>
        <p:txBody>
          <a:bodyPr anchor="ctr"/>
          <a:lstStyle>
            <a:lvl1pPr marL="0" indent="0">
              <a:buNone/>
              <a:defRPr sz="2000">
                <a:solidFill>
                  <a:srgbClr val="FFC000"/>
                </a:solidFill>
                <a:latin typeface="Helvetica" pitchFamily="34" charset="0"/>
                <a:cs typeface="Helvetica" pitchFamily="34" charset="0"/>
              </a:defRPr>
            </a:lvl1pPr>
          </a:lstStyle>
          <a:p>
            <a:pPr lvl="0"/>
            <a:r>
              <a:rPr lang="en-US" dirty="0" smtClean="0"/>
              <a:t>Subtitle</a:t>
            </a:r>
            <a:endParaRPr lang="en-US" dirty="0"/>
          </a:p>
        </p:txBody>
      </p:sp>
      <p:sp>
        <p:nvSpPr>
          <p:cNvPr id="10" name="Text Placeholder 5"/>
          <p:cNvSpPr>
            <a:spLocks noGrp="1"/>
          </p:cNvSpPr>
          <p:nvPr>
            <p:ph type="body" sz="quarter" idx="13" hasCustomPrompt="1"/>
          </p:nvPr>
        </p:nvSpPr>
        <p:spPr>
          <a:xfrm>
            <a:off x="457200" y="6400801"/>
            <a:ext cx="8229600" cy="274320"/>
          </a:xfrm>
        </p:spPr>
        <p:txBody>
          <a:bodyPr anchor="ctr"/>
          <a:lstStyle>
            <a:lvl1pPr marL="0" indent="0" algn="r">
              <a:buNone/>
              <a:defRPr sz="800" baseline="0">
                <a:solidFill>
                  <a:schemeClr val="tx1"/>
                </a:solidFill>
                <a:latin typeface="Helvetica" pitchFamily="34" charset="0"/>
                <a:cs typeface="Helvetica" pitchFamily="34" charset="0"/>
              </a:defRPr>
            </a:lvl1pPr>
          </a:lstStyle>
          <a:p>
            <a:pPr lvl="0"/>
            <a:r>
              <a:rPr lang="en-US" dirty="0" smtClean="0"/>
              <a:t>SOURCE: Insert Citation</a:t>
            </a:r>
            <a:endParaRPr lang="en-US" dirty="0"/>
          </a:p>
        </p:txBody>
      </p:sp>
      <p:sp>
        <p:nvSpPr>
          <p:cNvPr id="11" name="Chart Placeholder 2"/>
          <p:cNvSpPr>
            <a:spLocks noGrp="1"/>
          </p:cNvSpPr>
          <p:nvPr>
            <p:ph type="chart" sz="quarter" idx="10"/>
          </p:nvPr>
        </p:nvSpPr>
        <p:spPr>
          <a:xfrm>
            <a:off x="685800" y="1828800"/>
            <a:ext cx="7772400" cy="4343400"/>
          </a:xfrm>
        </p:spPr>
        <p:txBody>
          <a:bodyPr anchor="ctr"/>
          <a:lstStyle>
            <a:lvl1pPr marL="112701" indent="0" algn="ctr">
              <a:buFontTx/>
              <a:buNone/>
              <a:defRPr/>
            </a:lvl1pPr>
          </a:lstStyle>
          <a:p>
            <a:endParaRPr lang="en-US" dirty="0"/>
          </a:p>
        </p:txBody>
      </p:sp>
    </p:spTree>
    <p:extLst>
      <p:ext uri="{BB962C8B-B14F-4D97-AF65-F5344CB8AC3E}">
        <p14:creationId xmlns:p14="http://schemas.microsoft.com/office/powerpoint/2010/main" val="20397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2130425"/>
            <a:ext cx="8295087"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white"/>
              </a:solidFill>
              <a:latin typeface="Rockwell"/>
            </a:endParaRPr>
          </a:p>
        </p:txBody>
      </p:sp>
      <p:sp>
        <p:nvSpPr>
          <p:cNvPr id="6" name="Slide Number Placeholder 5"/>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406021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89468" cy="4742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white"/>
              </a:solidFill>
              <a:latin typeface="Rockwell"/>
            </a:endParaRPr>
          </a:p>
        </p:txBody>
      </p:sp>
      <p:sp>
        <p:nvSpPr>
          <p:cNvPr id="6" name="Slide Number Placeholder 5"/>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239011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solidFill>
                <a:prstClr val="white"/>
              </a:solidFill>
              <a:latin typeface="Rockwell"/>
            </a:endParaRPr>
          </a:p>
        </p:txBody>
      </p:sp>
      <p:sp>
        <p:nvSpPr>
          <p:cNvPr id="7" name="Slide Number Placeholder 6"/>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1378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solidFill>
                <a:prstClr val="white"/>
              </a:solidFill>
              <a:latin typeface="Rockwell"/>
            </a:endParaRPr>
          </a:p>
        </p:txBody>
      </p:sp>
      <p:sp>
        <p:nvSpPr>
          <p:cNvPr id="9" name="Slide Number Placeholder 8"/>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219530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solidFill>
                <a:prstClr val="white"/>
              </a:solidFill>
              <a:latin typeface="Rockwell"/>
            </a:endParaRPr>
          </a:p>
        </p:txBody>
      </p:sp>
      <p:sp>
        <p:nvSpPr>
          <p:cNvPr id="5" name="Slide Number Placeholder 4"/>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428724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white"/>
              </a:solidFill>
              <a:latin typeface="Rockwell"/>
            </a:endParaRPr>
          </a:p>
        </p:txBody>
      </p:sp>
      <p:sp>
        <p:nvSpPr>
          <p:cNvPr id="4" name="Slide Number Placeholder 3"/>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221092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solidFill>
                <a:prstClr val="white"/>
              </a:solidFill>
              <a:latin typeface="Rockwell"/>
            </a:endParaRPr>
          </a:p>
        </p:txBody>
      </p:sp>
      <p:sp>
        <p:nvSpPr>
          <p:cNvPr id="9" name="Slide Number Placeholder 8"/>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219530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solidFill>
                <a:prstClr val="white"/>
              </a:solidFill>
              <a:latin typeface="Rockwell"/>
            </a:endParaRPr>
          </a:p>
        </p:txBody>
      </p:sp>
      <p:sp>
        <p:nvSpPr>
          <p:cNvPr id="5" name="Slide Number Placeholder 4"/>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428724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white"/>
              </a:solidFill>
              <a:latin typeface="Rockwell"/>
            </a:endParaRPr>
          </a:p>
        </p:txBody>
      </p:sp>
      <p:sp>
        <p:nvSpPr>
          <p:cNvPr id="4" name="Slide Number Placeholder 3"/>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221092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a:prstGeom prst="rect">
            <a:avLst/>
          </a:prstGeom>
        </p:spPr>
        <p:txBody>
          <a:bodyPr lIns="82296" tIns="41148" rIns="82296" bIns="41148"/>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6644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6280"/>
          </a:xfrm>
          <a:prstGeom prst="rect">
            <a:avLst/>
          </a:prstGeom>
        </p:spPr>
        <p:txBody>
          <a:bodyPr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332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a:prstGeom prst="rect">
            <a:avLst/>
          </a:prstGeom>
        </p:spPr>
        <p:txBody>
          <a:bodyPr lIns="82296" tIns="41148" rIns="82296" bIns="41148"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326885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theme" Target="../theme/theme3.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theme" Target="../theme/theme4.xml"/><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Rectangle 6"/>
          <p:cNvSpPr/>
          <p:nvPr userDrawn="1"/>
        </p:nvSpPr>
        <p:spPr>
          <a:xfrm>
            <a:off x="457200" y="416991"/>
            <a:ext cx="8289469" cy="59393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FFFFFF"/>
              </a:solidFill>
              <a:latin typeface="Rockwell"/>
            </a:endParaRPr>
          </a:p>
        </p:txBody>
      </p:sp>
      <p:sp>
        <p:nvSpPr>
          <p:cNvPr id="2" name="Title Placeholder 1"/>
          <p:cNvSpPr>
            <a:spLocks noGrp="1"/>
          </p:cNvSpPr>
          <p:nvPr>
            <p:ph type="title"/>
          </p:nvPr>
        </p:nvSpPr>
        <p:spPr>
          <a:xfrm>
            <a:off x="457199" y="274638"/>
            <a:ext cx="8289469" cy="1143000"/>
          </a:xfrm>
          <a:prstGeom prst="rect">
            <a:avLst/>
          </a:prstGeom>
          <a:solidFill>
            <a:schemeClr val="accent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479491"/>
            <a:ext cx="5562600" cy="241984"/>
          </a:xfrm>
          <a:prstGeom prst="rect">
            <a:avLst/>
          </a:prstGeom>
        </p:spPr>
        <p:txBody>
          <a:bodyPr vert="horz" lIns="91440" tIns="45720" rIns="91440" bIns="45720" rtlCol="0" anchor="ctr"/>
          <a:lstStyle>
            <a:lvl1pPr algn="l">
              <a:defRPr sz="900">
                <a:solidFill>
                  <a:schemeClr val="bg1"/>
                </a:solidFill>
              </a:defRPr>
            </a:lvl1pPr>
          </a:lstStyle>
          <a:p>
            <a:endParaRPr lang="en-US" dirty="0">
              <a:solidFill>
                <a:prstClr val="white"/>
              </a:solidFill>
              <a:latin typeface="Rockwell"/>
            </a:endParaRPr>
          </a:p>
        </p:txBody>
      </p:sp>
      <p:sp>
        <p:nvSpPr>
          <p:cNvPr id="6" name="Slide Number Placeholder 5"/>
          <p:cNvSpPr>
            <a:spLocks noGrp="1"/>
          </p:cNvSpPr>
          <p:nvPr>
            <p:ph type="sldNum" sz="quarter" idx="4"/>
          </p:nvPr>
        </p:nvSpPr>
        <p:spPr>
          <a:xfrm>
            <a:off x="6553200" y="6479491"/>
            <a:ext cx="2133600" cy="241984"/>
          </a:xfrm>
          <a:prstGeom prst="rect">
            <a:avLst/>
          </a:prstGeom>
        </p:spPr>
        <p:txBody>
          <a:bodyPr vert="horz" lIns="91440" tIns="45720" rIns="91440" bIns="45720" rtlCol="0" anchor="ctr"/>
          <a:lstStyle>
            <a:lvl1pPr algn="r">
              <a:defRPr sz="900">
                <a:solidFill>
                  <a:srgbClr val="FFFFFF"/>
                </a:solidFill>
              </a:defRPr>
            </a:lvl1pPr>
          </a:lstStyle>
          <a:p>
            <a:fld id="{5CC96201-275A-0447-B6BC-465BF6A90E68}" type="slidenum">
              <a:rPr lang="en-US" smtClean="0">
                <a:latin typeface="Rockwell"/>
              </a:rPr>
              <a:pPr/>
              <a:t>‹#›</a:t>
            </a:fld>
            <a:endParaRPr lang="en-US" dirty="0">
              <a:latin typeface="Rockwell"/>
            </a:endParaRPr>
          </a:p>
        </p:txBody>
      </p:sp>
    </p:spTree>
    <p:extLst>
      <p:ext uri="{BB962C8B-B14F-4D97-AF65-F5344CB8AC3E}">
        <p14:creationId xmlns:p14="http://schemas.microsoft.com/office/powerpoint/2010/main" val="952484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l"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2"/>
        </a:buClr>
        <a:buSzPct val="106000"/>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91540" y="182880"/>
            <a:ext cx="736092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rtl="0" eaLnBrk="0" fontAlgn="base" hangingPunct="0">
        <a:spcBef>
          <a:spcPct val="0"/>
        </a:spcBef>
        <a:spcAft>
          <a:spcPct val="0"/>
        </a:spcAft>
        <a:defRPr sz="5800">
          <a:solidFill>
            <a:schemeClr val="tx1"/>
          </a:solidFill>
          <a:latin typeface="+mj-lt"/>
          <a:ea typeface="+mj-ea"/>
          <a:cs typeface="+mj-cs"/>
          <a:sym typeface="Gill Sans" charset="0"/>
        </a:defRPr>
      </a:lvl1pPr>
      <a:lvl2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5pPr>
      <a:lvl6pPr marL="41148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82296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123444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164592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p:titleStyle>
    <p:bodyStyle>
      <a:lvl1pPr marL="664369" indent="-400050" algn="l" rtl="0" eaLnBrk="0" fontAlgn="base" hangingPunct="0">
        <a:spcBef>
          <a:spcPts val="1620"/>
        </a:spcBef>
        <a:spcAft>
          <a:spcPct val="0"/>
        </a:spcAft>
        <a:buClr>
          <a:srgbClr val="FFFFFF"/>
        </a:buClr>
        <a:buSzPct val="171000"/>
        <a:buFont typeface="Gill Sans" charset="0"/>
        <a:buChar char="•"/>
        <a:defRPr sz="2900">
          <a:solidFill>
            <a:schemeClr val="tx1"/>
          </a:solidFill>
          <a:latin typeface="+mn-lt"/>
          <a:ea typeface="+mn-ea"/>
          <a:cs typeface="+mn-cs"/>
          <a:sym typeface="Gill Sans" charset="0"/>
        </a:defRPr>
      </a:lvl1pPr>
      <a:lvl2pPr marL="972979" indent="-400050" algn="l" rtl="0" eaLnBrk="0" fontAlgn="base" hangingPunct="0">
        <a:spcBef>
          <a:spcPts val="1620"/>
        </a:spcBef>
        <a:spcAft>
          <a:spcPct val="0"/>
        </a:spcAft>
        <a:buClr>
          <a:srgbClr val="FFFFFF"/>
        </a:buClr>
        <a:buSzPct val="171000"/>
        <a:buFont typeface="Gill Sans" charset="0"/>
        <a:buChar char="•"/>
        <a:defRPr sz="2900">
          <a:solidFill>
            <a:schemeClr val="tx1"/>
          </a:solidFill>
          <a:latin typeface="+mn-lt"/>
          <a:ea typeface="+mn-ea"/>
          <a:cs typeface="+mn-cs"/>
          <a:sym typeface="Gill Sans" charset="0"/>
        </a:defRPr>
      </a:lvl2pPr>
      <a:lvl3pPr marL="1281589" indent="-400050" algn="l" rtl="0" eaLnBrk="0" fontAlgn="base" hangingPunct="0">
        <a:spcBef>
          <a:spcPts val="1620"/>
        </a:spcBef>
        <a:spcAft>
          <a:spcPct val="0"/>
        </a:spcAft>
        <a:buClr>
          <a:srgbClr val="FFFFFF"/>
        </a:buClr>
        <a:buSzPct val="171000"/>
        <a:buFont typeface="Gill Sans" charset="0"/>
        <a:buChar char="•"/>
        <a:defRPr sz="2900">
          <a:solidFill>
            <a:schemeClr val="tx1"/>
          </a:solidFill>
          <a:latin typeface="+mn-lt"/>
          <a:ea typeface="+mn-ea"/>
          <a:cs typeface="+mn-cs"/>
          <a:sym typeface="Gill Sans" charset="0"/>
        </a:defRPr>
      </a:lvl3pPr>
      <a:lvl4pPr marL="1601629" indent="-400050" algn="l" rtl="0" eaLnBrk="0" fontAlgn="base" hangingPunct="0">
        <a:spcBef>
          <a:spcPts val="1620"/>
        </a:spcBef>
        <a:spcAft>
          <a:spcPct val="0"/>
        </a:spcAft>
        <a:buClr>
          <a:srgbClr val="FFFFFF"/>
        </a:buClr>
        <a:buSzPct val="171000"/>
        <a:buFont typeface="Gill Sans" charset="0"/>
        <a:buChar char="•"/>
        <a:defRPr sz="2900">
          <a:solidFill>
            <a:schemeClr val="tx1"/>
          </a:solidFill>
          <a:latin typeface="+mn-lt"/>
          <a:ea typeface="+mn-ea"/>
          <a:cs typeface="+mn-cs"/>
          <a:sym typeface="Gill Sans" charset="0"/>
        </a:defRPr>
      </a:lvl4pPr>
      <a:lvl5pPr marL="1910239" indent="-400050" algn="l" rtl="0" eaLnBrk="0" fontAlgn="base" hangingPunct="0">
        <a:spcBef>
          <a:spcPts val="1620"/>
        </a:spcBef>
        <a:spcAft>
          <a:spcPct val="0"/>
        </a:spcAft>
        <a:buClr>
          <a:srgbClr val="FFFFFF"/>
        </a:buClr>
        <a:buSzPct val="171000"/>
        <a:buFont typeface="Gill Sans" charset="0"/>
        <a:buChar char="•"/>
        <a:defRPr sz="2900">
          <a:solidFill>
            <a:schemeClr val="tx1"/>
          </a:solidFill>
          <a:latin typeface="+mn-lt"/>
          <a:ea typeface="+mn-ea"/>
          <a:cs typeface="+mn-cs"/>
          <a:sym typeface="Gill Sans" charset="0"/>
        </a:defRPr>
      </a:lvl5pPr>
      <a:lvl6pPr marL="2321719" indent="-400050" algn="l" rtl="0" fontAlgn="base">
        <a:spcBef>
          <a:spcPts val="1620"/>
        </a:spcBef>
        <a:spcAft>
          <a:spcPct val="0"/>
        </a:spcAft>
        <a:buClr>
          <a:srgbClr val="FFFFFF"/>
        </a:buClr>
        <a:buSzPct val="171000"/>
        <a:buFont typeface="Gill Sans" charset="0"/>
        <a:buChar char="•"/>
        <a:defRPr sz="2900">
          <a:solidFill>
            <a:schemeClr val="tx1"/>
          </a:solidFill>
          <a:latin typeface="+mn-lt"/>
          <a:ea typeface="+mn-ea"/>
          <a:cs typeface="+mn-cs"/>
          <a:sym typeface="Gill Sans" charset="0"/>
        </a:defRPr>
      </a:lvl6pPr>
      <a:lvl7pPr marL="2733199" indent="-400050" algn="l" rtl="0" fontAlgn="base">
        <a:spcBef>
          <a:spcPts val="1620"/>
        </a:spcBef>
        <a:spcAft>
          <a:spcPct val="0"/>
        </a:spcAft>
        <a:buClr>
          <a:srgbClr val="FFFFFF"/>
        </a:buClr>
        <a:buSzPct val="171000"/>
        <a:buFont typeface="Gill Sans" charset="0"/>
        <a:buChar char="•"/>
        <a:defRPr sz="2900">
          <a:solidFill>
            <a:schemeClr val="tx1"/>
          </a:solidFill>
          <a:latin typeface="+mn-lt"/>
          <a:ea typeface="+mn-ea"/>
          <a:cs typeface="+mn-cs"/>
          <a:sym typeface="Gill Sans" charset="0"/>
        </a:defRPr>
      </a:lvl7pPr>
      <a:lvl8pPr marL="3144679" indent="-400050" algn="l" rtl="0" fontAlgn="base">
        <a:spcBef>
          <a:spcPts val="1620"/>
        </a:spcBef>
        <a:spcAft>
          <a:spcPct val="0"/>
        </a:spcAft>
        <a:buClr>
          <a:srgbClr val="FFFFFF"/>
        </a:buClr>
        <a:buSzPct val="171000"/>
        <a:buFont typeface="Gill Sans" charset="0"/>
        <a:buChar char="•"/>
        <a:defRPr sz="2900">
          <a:solidFill>
            <a:schemeClr val="tx1"/>
          </a:solidFill>
          <a:latin typeface="+mn-lt"/>
          <a:ea typeface="+mn-ea"/>
          <a:cs typeface="+mn-cs"/>
          <a:sym typeface="Gill Sans" charset="0"/>
        </a:defRPr>
      </a:lvl8pPr>
      <a:lvl9pPr marL="3556159" indent="-400050" algn="l" rtl="0" fontAlgn="base">
        <a:spcBef>
          <a:spcPts val="1620"/>
        </a:spcBef>
        <a:spcAft>
          <a:spcPct val="0"/>
        </a:spcAft>
        <a:buClr>
          <a:srgbClr val="FFFFFF"/>
        </a:buClr>
        <a:buSzPct val="171000"/>
        <a:buFont typeface="Gill Sans" charset="0"/>
        <a:buChar char="•"/>
        <a:defRPr sz="2900">
          <a:solidFill>
            <a:schemeClr val="tx1"/>
          </a:solidFill>
          <a:latin typeface="+mn-lt"/>
          <a:ea typeface="+mn-ea"/>
          <a:cs typeface="+mn-cs"/>
          <a:sym typeface="Gill Sans" charset="0"/>
        </a:defRPr>
      </a:lvl9pPr>
    </p:bodyStyle>
    <p:otherStyle>
      <a:defPPr>
        <a:defRPr lang="en-US"/>
      </a:defPPr>
      <a:lvl1pPr marL="0" algn="l" defTabSz="822960" rtl="0" eaLnBrk="1" latinLnBrk="0" hangingPunct="1">
        <a:defRPr sz="1600" kern="1200">
          <a:solidFill>
            <a:schemeClr val="tx1"/>
          </a:solidFill>
          <a:latin typeface="+mn-lt"/>
          <a:ea typeface="+mn-ea"/>
          <a:cs typeface="+mn-cs"/>
        </a:defRPr>
      </a:lvl1pPr>
      <a:lvl2pPr marL="411480" algn="l" defTabSz="822960" rtl="0" eaLnBrk="1" latinLnBrk="0" hangingPunct="1">
        <a:defRPr sz="1600" kern="1200">
          <a:solidFill>
            <a:schemeClr val="tx1"/>
          </a:solidFill>
          <a:latin typeface="+mn-lt"/>
          <a:ea typeface="+mn-ea"/>
          <a:cs typeface="+mn-cs"/>
        </a:defRPr>
      </a:lvl2pPr>
      <a:lvl3pPr marL="822960" algn="l" defTabSz="822960" rtl="0" eaLnBrk="1" latinLnBrk="0" hangingPunct="1">
        <a:defRPr sz="1600" kern="1200">
          <a:solidFill>
            <a:schemeClr val="tx1"/>
          </a:solidFill>
          <a:latin typeface="+mn-lt"/>
          <a:ea typeface="+mn-ea"/>
          <a:cs typeface="+mn-cs"/>
        </a:defRPr>
      </a:lvl3pPr>
      <a:lvl4pPr marL="1234440" algn="l" defTabSz="822960" rtl="0" eaLnBrk="1" latinLnBrk="0" hangingPunct="1">
        <a:defRPr sz="1600" kern="1200">
          <a:solidFill>
            <a:schemeClr val="tx1"/>
          </a:solidFill>
          <a:latin typeface="+mn-lt"/>
          <a:ea typeface="+mn-ea"/>
          <a:cs typeface="+mn-cs"/>
        </a:defRPr>
      </a:lvl4pPr>
      <a:lvl5pPr marL="1645920" algn="l" defTabSz="822960" rtl="0" eaLnBrk="1" latinLnBrk="0" hangingPunct="1">
        <a:defRPr sz="1600" kern="1200">
          <a:solidFill>
            <a:schemeClr val="tx1"/>
          </a:solidFill>
          <a:latin typeface="+mn-lt"/>
          <a:ea typeface="+mn-ea"/>
          <a:cs typeface="+mn-cs"/>
        </a:defRPr>
      </a:lvl5pPr>
      <a:lvl6pPr marL="2057400" algn="l" defTabSz="822960" rtl="0" eaLnBrk="1" latinLnBrk="0" hangingPunct="1">
        <a:defRPr sz="1600" kern="1200">
          <a:solidFill>
            <a:schemeClr val="tx1"/>
          </a:solidFill>
          <a:latin typeface="+mn-lt"/>
          <a:ea typeface="+mn-ea"/>
          <a:cs typeface="+mn-cs"/>
        </a:defRPr>
      </a:lvl6pPr>
      <a:lvl7pPr marL="2468880" algn="l" defTabSz="822960" rtl="0" eaLnBrk="1" latinLnBrk="0" hangingPunct="1">
        <a:defRPr sz="1600" kern="1200">
          <a:solidFill>
            <a:schemeClr val="tx1"/>
          </a:solidFill>
          <a:latin typeface="+mn-lt"/>
          <a:ea typeface="+mn-ea"/>
          <a:cs typeface="+mn-cs"/>
        </a:defRPr>
      </a:lvl7pPr>
      <a:lvl8pPr marL="2880360" algn="l" defTabSz="822960" rtl="0" eaLnBrk="1" latinLnBrk="0" hangingPunct="1">
        <a:defRPr sz="1600" kern="1200">
          <a:solidFill>
            <a:schemeClr val="tx1"/>
          </a:solidFill>
          <a:latin typeface="+mn-lt"/>
          <a:ea typeface="+mn-ea"/>
          <a:cs typeface="+mn-cs"/>
        </a:defRPr>
      </a:lvl8pPr>
      <a:lvl9pPr marL="3291840" algn="l" defTabSz="82296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C4AA2-40BC-2D4B-A30E-9F103D0E9268}" type="datetime1">
              <a:rPr lang="en-US" smtClean="0">
                <a:solidFill>
                  <a:prstClr val="black">
                    <a:tint val="75000"/>
                  </a:prstClr>
                </a:solidFill>
                <a:latin typeface="Calibri"/>
              </a:rPr>
              <a:pPr/>
              <a:t>11/4/13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4D600-F267-3F4C-AE9F-439CD66345A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1832149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457200" rtl="0" eaLnBrk="1" latinLnBrk="0" hangingPunct="1">
        <a:spcBef>
          <a:spcPct val="0"/>
        </a:spcBef>
        <a:buNone/>
        <a:defRPr sz="4400" b="1" i="0" kern="1200">
          <a:solidFill>
            <a:schemeClr val="tx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Rectangle 6"/>
          <p:cNvSpPr/>
          <p:nvPr userDrawn="1"/>
        </p:nvSpPr>
        <p:spPr>
          <a:xfrm>
            <a:off x="457200" y="416991"/>
            <a:ext cx="8289469" cy="59393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FFFFFF"/>
              </a:solidFill>
              <a:latin typeface="Rockwell"/>
            </a:endParaRPr>
          </a:p>
        </p:txBody>
      </p:sp>
      <p:sp>
        <p:nvSpPr>
          <p:cNvPr id="2" name="Title Placeholder 1"/>
          <p:cNvSpPr>
            <a:spLocks noGrp="1"/>
          </p:cNvSpPr>
          <p:nvPr>
            <p:ph type="title"/>
          </p:nvPr>
        </p:nvSpPr>
        <p:spPr>
          <a:xfrm>
            <a:off x="457199" y="274638"/>
            <a:ext cx="8289469" cy="1143000"/>
          </a:xfrm>
          <a:prstGeom prst="rect">
            <a:avLst/>
          </a:prstGeom>
          <a:solidFill>
            <a:schemeClr val="accent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479491"/>
            <a:ext cx="5562600" cy="241984"/>
          </a:xfrm>
          <a:prstGeom prst="rect">
            <a:avLst/>
          </a:prstGeom>
        </p:spPr>
        <p:txBody>
          <a:bodyPr vert="horz" lIns="91440" tIns="45720" rIns="91440" bIns="45720" rtlCol="0" anchor="ctr"/>
          <a:lstStyle>
            <a:lvl1pPr algn="l">
              <a:defRPr sz="900">
                <a:solidFill>
                  <a:schemeClr val="bg1"/>
                </a:solidFill>
              </a:defRPr>
            </a:lvl1pPr>
          </a:lstStyle>
          <a:p>
            <a:endParaRPr lang="en-US" dirty="0">
              <a:solidFill>
                <a:prstClr val="white"/>
              </a:solidFill>
              <a:latin typeface="Rockwell"/>
            </a:endParaRPr>
          </a:p>
        </p:txBody>
      </p:sp>
      <p:sp>
        <p:nvSpPr>
          <p:cNvPr id="6" name="Slide Number Placeholder 5"/>
          <p:cNvSpPr>
            <a:spLocks noGrp="1"/>
          </p:cNvSpPr>
          <p:nvPr>
            <p:ph type="sldNum" sz="quarter" idx="4"/>
          </p:nvPr>
        </p:nvSpPr>
        <p:spPr>
          <a:xfrm>
            <a:off x="6553200" y="6479491"/>
            <a:ext cx="2133600" cy="241984"/>
          </a:xfrm>
          <a:prstGeom prst="rect">
            <a:avLst/>
          </a:prstGeom>
        </p:spPr>
        <p:txBody>
          <a:bodyPr vert="horz" lIns="91440" tIns="45720" rIns="91440" bIns="45720" rtlCol="0" anchor="ctr"/>
          <a:lstStyle>
            <a:lvl1pPr algn="r">
              <a:defRPr sz="900">
                <a:solidFill>
                  <a:srgbClr val="FFFFFF"/>
                </a:solidFill>
              </a:defRPr>
            </a:lvl1pPr>
          </a:lstStyle>
          <a:p>
            <a:fld id="{5CC96201-275A-0447-B6BC-465BF6A90E68}" type="slidenum">
              <a:rPr lang="en-US" smtClean="0">
                <a:latin typeface="Rockwell"/>
              </a:rPr>
              <a:pPr/>
              <a:t>‹#›</a:t>
            </a:fld>
            <a:endParaRPr lang="en-US" dirty="0">
              <a:latin typeface="Rockwell"/>
            </a:endParaRPr>
          </a:p>
        </p:txBody>
      </p:sp>
    </p:spTree>
    <p:extLst>
      <p:ext uri="{BB962C8B-B14F-4D97-AF65-F5344CB8AC3E}">
        <p14:creationId xmlns:p14="http://schemas.microsoft.com/office/powerpoint/2010/main" val="95248495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l"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2"/>
        </a:buClr>
        <a:buSzPct val="106000"/>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14.xml"/><Relationship Id="rId5" Type="http://schemas.openxmlformats.org/officeDocument/2006/relationships/image" Target="../media/image8.png"/><Relationship Id="rId1" Type="http://schemas.microsoft.com/office/2007/relationships/media" Target="../media/media1.mp4"/><Relationship Id="rId2" Type="http://schemas.openxmlformats.org/officeDocument/2006/relationships/video" Target="../media/media1.mp4"/></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3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me changers color.png"/>
          <p:cNvPicPr>
            <a:picLocks noChangeAspect="1"/>
          </p:cNvPicPr>
          <p:nvPr/>
        </p:nvPicPr>
        <p:blipFill rotWithShape="1">
          <a:blip r:embed="rId3">
            <a:extLst>
              <a:ext uri="{28A0092B-C50C-407E-A947-70E740481C1C}">
                <a14:useLocalDpi xmlns:a14="http://schemas.microsoft.com/office/drawing/2010/main" val="0"/>
              </a:ext>
            </a:extLst>
          </a:blip>
          <a:srcRect l="39892" r="40634"/>
          <a:stretch/>
        </p:blipFill>
        <p:spPr>
          <a:xfrm>
            <a:off x="602327" y="2067811"/>
            <a:ext cx="2839716" cy="2720452"/>
          </a:xfrm>
          <a:prstGeom prst="rect">
            <a:avLst/>
          </a:prstGeom>
        </p:spPr>
      </p:pic>
      <p:sp>
        <p:nvSpPr>
          <p:cNvPr id="6" name="TextBox 5"/>
          <p:cNvSpPr txBox="1"/>
          <p:nvPr/>
        </p:nvSpPr>
        <p:spPr>
          <a:xfrm>
            <a:off x="3508883" y="2366211"/>
            <a:ext cx="5069567" cy="2123658"/>
          </a:xfrm>
          <a:prstGeom prst="rect">
            <a:avLst/>
          </a:prstGeom>
          <a:noFill/>
        </p:spPr>
        <p:txBody>
          <a:bodyPr wrap="none" rtlCol="0">
            <a:spAutoFit/>
          </a:bodyPr>
          <a:lstStyle/>
          <a:p>
            <a:r>
              <a:rPr lang="en-US" sz="6600" b="1" dirty="0" smtClean="0">
                <a:solidFill>
                  <a:srgbClr val="419527"/>
                </a:solidFill>
                <a:latin typeface="Rockwell"/>
              </a:rPr>
              <a:t>FULL-TIME </a:t>
            </a:r>
          </a:p>
          <a:p>
            <a:r>
              <a:rPr lang="en-US" sz="6600" b="1" dirty="0" smtClean="0">
                <a:solidFill>
                  <a:srgbClr val="419527"/>
                </a:solidFill>
                <a:latin typeface="Rockwell"/>
              </a:rPr>
              <a:t>IS 15</a:t>
            </a:r>
            <a:endParaRPr lang="en-US" sz="6600" b="1" dirty="0">
              <a:solidFill>
                <a:srgbClr val="419527"/>
              </a:solidFill>
              <a:latin typeface="Rockwell"/>
            </a:endParaRPr>
          </a:p>
        </p:txBody>
      </p:sp>
      <p:sp>
        <p:nvSpPr>
          <p:cNvPr id="7" name="Rectangle 6"/>
          <p:cNvSpPr/>
          <p:nvPr/>
        </p:nvSpPr>
        <p:spPr>
          <a:xfrm>
            <a:off x="457200" y="420121"/>
            <a:ext cx="8285941" cy="525152"/>
          </a:xfrm>
          <a:prstGeom prst="rect">
            <a:avLst/>
          </a:prstGeom>
          <a:solidFill>
            <a:srgbClr val="419527"/>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938965"/>
              </a:solidFill>
              <a:latin typeface="Rockwell"/>
            </a:endParaRPr>
          </a:p>
        </p:txBody>
      </p:sp>
      <p:sp>
        <p:nvSpPr>
          <p:cNvPr id="8" name="Rectangle 7"/>
          <p:cNvSpPr/>
          <p:nvPr/>
        </p:nvSpPr>
        <p:spPr>
          <a:xfrm>
            <a:off x="457200" y="5844699"/>
            <a:ext cx="8285941" cy="525152"/>
          </a:xfrm>
          <a:prstGeom prst="rect">
            <a:avLst/>
          </a:prstGeom>
          <a:solidFill>
            <a:srgbClr val="419527"/>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938965"/>
              </a:solidFill>
              <a:latin typeface="Rockwell"/>
            </a:endParaRPr>
          </a:p>
        </p:txBody>
      </p:sp>
    </p:spTree>
    <p:extLst>
      <p:ext uri="{BB962C8B-B14F-4D97-AF65-F5344CB8AC3E}">
        <p14:creationId xmlns:p14="http://schemas.microsoft.com/office/powerpoint/2010/main" val="185071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1143000" y="388620"/>
            <a:ext cx="6652260" cy="548640"/>
          </a:xfrm>
          <a:solidFill>
            <a:srgbClr val="008080"/>
          </a:solidFill>
        </p:spPr>
        <p:txBody>
          <a:bodyPr/>
          <a:lstStyle/>
          <a:p>
            <a:pPr eaLnBrk="1" hangingPunct="1"/>
            <a:r>
              <a:rPr lang="en-US" sz="2700" b="1">
                <a:latin typeface="Rockwell" charset="0"/>
                <a:ea typeface="ヒラギノ角ゴ ProN W3" charset="0"/>
                <a:cs typeface="Rockwell" charset="0"/>
                <a:sym typeface="Rockwell" charset="0"/>
              </a:rPr>
              <a:t>Percent Enrolled in 15 or More Credits</a:t>
            </a:r>
            <a:endParaRPr lang="en-US" sz="2700" b="1">
              <a:latin typeface="Rockwell" charset="0"/>
              <a:ea typeface="ヒラギノ明朝 ProN W6" charset="0"/>
              <a:cs typeface="ヒラギノ明朝 ProN W6" charset="0"/>
              <a:sym typeface="Rockwell" charset="0"/>
            </a:endParaRPr>
          </a:p>
        </p:txBody>
      </p:sp>
      <p:sp>
        <p:nvSpPr>
          <p:cNvPr id="19458" name="Rectangle 2"/>
          <p:cNvSpPr>
            <a:spLocks/>
          </p:cNvSpPr>
          <p:nvPr/>
        </p:nvSpPr>
        <p:spPr bwMode="auto">
          <a:xfrm>
            <a:off x="114300" y="6377940"/>
            <a:ext cx="246888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defTabSz="822960" fontAlgn="base">
              <a:spcBef>
                <a:spcPct val="0"/>
              </a:spcBef>
              <a:spcAft>
                <a:spcPct val="0"/>
              </a:spcAft>
            </a:pPr>
            <a:r>
              <a:rPr lang="en-US" sz="1100">
                <a:solidFill>
                  <a:srgbClr val="FFFFFF"/>
                </a:solidFill>
                <a:latin typeface="Rockwell" charset="0"/>
                <a:ea typeface="ヒラギノ角ゴ ProN W3" charset="0"/>
                <a:cs typeface="Rockwell" charset="0"/>
                <a:sym typeface="Rockwell" charset="0"/>
              </a:rPr>
              <a:t>Source: UH IRAO Base, Census</a:t>
            </a:r>
          </a:p>
        </p:txBody>
      </p:sp>
      <p:graphicFrame>
        <p:nvGraphicFramePr>
          <p:cNvPr id="43011" name="Group 3"/>
          <p:cNvGraphicFramePr>
            <a:graphicFrameLocks noGrp="1"/>
          </p:cNvGraphicFramePr>
          <p:nvPr/>
        </p:nvGraphicFramePr>
        <p:xfrm>
          <a:off x="1623060" y="1303020"/>
          <a:ext cx="5692140" cy="3980500"/>
        </p:xfrm>
        <a:graphic>
          <a:graphicData uri="http://schemas.openxmlformats.org/drawingml/2006/table">
            <a:tbl>
              <a:tblPr/>
              <a:tblGrid>
                <a:gridCol w="2023110"/>
                <a:gridCol w="1223010"/>
                <a:gridCol w="1221582"/>
                <a:gridCol w="1224438"/>
              </a:tblGrid>
              <a:tr h="518637">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a:ln>
                            <a:noFill/>
                          </a:ln>
                          <a:solidFill>
                            <a:schemeClr val="tx1"/>
                          </a:solidFill>
                          <a:effectLst/>
                          <a:latin typeface="Rockwell" charset="0"/>
                          <a:ea typeface="ヒラギノ明朝 ProN W3" charset="0"/>
                          <a:cs typeface="ヒラギノ明朝 ProN W3" charset="0"/>
                          <a:sym typeface="Rockwell" charset="0"/>
                        </a:rPr>
                        <a:t>All UG Students</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a:ln>
                            <a:noFill/>
                          </a:ln>
                          <a:solidFill>
                            <a:schemeClr val="tx1"/>
                          </a:solidFill>
                          <a:effectLst/>
                          <a:latin typeface="Rockwell" charset="0"/>
                          <a:ea typeface="ヒラギノ角ゴ ProN W3" charset="0"/>
                          <a:cs typeface="Rockwell" charset="0"/>
                          <a:sym typeface="Rockwell" charset="0"/>
                        </a:rPr>
                        <a:t>Fall 2011</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a:ln>
                            <a:noFill/>
                          </a:ln>
                          <a:solidFill>
                            <a:schemeClr val="tx1"/>
                          </a:solidFill>
                          <a:effectLst/>
                          <a:latin typeface="Rockwell" charset="0"/>
                          <a:ea typeface="ヒラギノ角ゴ ProN W3" charset="0"/>
                          <a:cs typeface="Rockwell" charset="0"/>
                          <a:sym typeface="Rockwell" charset="0"/>
                        </a:rPr>
                        <a:t>Fall 2012</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a:ln>
                            <a:noFill/>
                          </a:ln>
                          <a:solidFill>
                            <a:schemeClr val="tx1"/>
                          </a:solidFill>
                          <a:effectLst/>
                          <a:latin typeface="Rockwell" charset="0"/>
                          <a:ea typeface="ヒラギノ角ゴ ProN W3" charset="0"/>
                          <a:cs typeface="Rockwell" charset="0"/>
                          <a:sym typeface="Rockwell" charset="0"/>
                        </a:rPr>
                        <a:t>Fall 2013</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r h="720090">
                <a:tc>
                  <a:txBody>
                    <a:bodyPr/>
                    <a:lstStyle/>
                    <a:p>
                      <a:pPr marL="0" marR="0" lvl="0" indent="0" algn="l"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a:ln>
                            <a:noFill/>
                          </a:ln>
                          <a:solidFill>
                            <a:schemeClr val="tx1"/>
                          </a:solidFill>
                          <a:effectLst/>
                          <a:latin typeface="Rockwell" charset="0"/>
                          <a:ea typeface="ヒラギノ角ゴ ProN W3" charset="0"/>
                          <a:cs typeface="Rockwell" charset="0"/>
                          <a:sym typeface="Rockwell" charset="0"/>
                        </a:rPr>
                        <a:t>UH System</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80FF"/>
                    </a:solid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20.7%</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80FF"/>
                    </a:solid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23.4%</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80FF"/>
                    </a:solid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25.2%</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80FF"/>
                    </a:solidFill>
                  </a:tcPr>
                </a:tc>
              </a:tr>
              <a:tr h="720090">
                <a:tc>
                  <a:txBody>
                    <a:bodyPr/>
                    <a:lstStyle/>
                    <a:p>
                      <a:pPr marL="0" marR="0" lvl="0" indent="0" algn="l"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a:ln>
                            <a:noFill/>
                          </a:ln>
                          <a:solidFill>
                            <a:schemeClr val="tx1"/>
                          </a:solidFill>
                          <a:effectLst/>
                          <a:latin typeface="Rockwell" charset="0"/>
                          <a:ea typeface="ヒラギノ角ゴ ProN W3" charset="0"/>
                          <a:cs typeface="Rockwell" charset="0"/>
                          <a:sym typeface="Rockwell" charset="0"/>
                        </a:rPr>
                        <a:t>UH Mānoa</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39.2%</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44.4%</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45.8%</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r h="621507">
                <a:tc>
                  <a:txBody>
                    <a:bodyPr/>
                    <a:lstStyle/>
                    <a:p>
                      <a:pPr marL="0" marR="0" lvl="0" indent="0" algn="l"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a:ln>
                            <a:noFill/>
                          </a:ln>
                          <a:solidFill>
                            <a:schemeClr val="tx1"/>
                          </a:solidFill>
                          <a:effectLst/>
                          <a:latin typeface="Rockwell" charset="0"/>
                          <a:ea typeface="ヒラギノ角ゴ ProN W3" charset="0"/>
                          <a:cs typeface="Rockwell" charset="0"/>
                          <a:sym typeface="Rockwell" charset="0"/>
                        </a:rPr>
                        <a:t>UH Hilo</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36.6%</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39.3%</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40.6%</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r h="621507">
                <a:tc>
                  <a:txBody>
                    <a:bodyPr/>
                    <a:lstStyle/>
                    <a:p>
                      <a:pPr marL="0" marR="0" lvl="0" indent="0" algn="l"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a:ln>
                            <a:noFill/>
                          </a:ln>
                          <a:solidFill>
                            <a:schemeClr val="tx1"/>
                          </a:solidFill>
                          <a:effectLst/>
                          <a:latin typeface="Rockwell" charset="0"/>
                          <a:ea typeface="ヒラギノ角ゴ ProN W3" charset="0"/>
                          <a:cs typeface="Rockwell" charset="0"/>
                          <a:sym typeface="Rockwell" charset="0"/>
                        </a:rPr>
                        <a:t>UH West O</a:t>
                      </a:r>
                      <a:r>
                        <a:rPr kumimoji="0" lang="ja-JP" altLang="en-US" sz="1800" b="0" i="0" u="none" strike="noStrike" cap="none" normalizeH="0" baseline="0">
                          <a:ln>
                            <a:noFill/>
                          </a:ln>
                          <a:solidFill>
                            <a:schemeClr val="tx1"/>
                          </a:solidFill>
                          <a:effectLst/>
                          <a:latin typeface="Rockwell" charset="0"/>
                          <a:ea typeface="ヒラギノ角ゴ ProN W3" charset="0"/>
                          <a:cs typeface="Rockwell" charset="0"/>
                          <a:sym typeface="Rockwell" charset="0"/>
                        </a:rPr>
                        <a:t>‘</a:t>
                      </a:r>
                      <a:r>
                        <a:rPr kumimoji="0" lang="en-US" sz="1800" b="0" i="0" u="none" strike="noStrike" cap="none" normalizeH="0" baseline="0">
                          <a:ln>
                            <a:noFill/>
                          </a:ln>
                          <a:solidFill>
                            <a:schemeClr val="tx1"/>
                          </a:solidFill>
                          <a:effectLst/>
                          <a:latin typeface="Rockwell" charset="0"/>
                          <a:ea typeface="ヒラギノ角ゴ ProN W3" charset="0"/>
                          <a:cs typeface="Rockwell" charset="0"/>
                          <a:sym typeface="Rockwell" charset="0"/>
                        </a:rPr>
                        <a:t>ahu</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19.7%</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25.1%</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29.2%</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r h="778669">
                <a:tc>
                  <a:txBody>
                    <a:bodyPr/>
                    <a:lstStyle/>
                    <a:p>
                      <a:pPr marL="0" marR="0" lvl="0" indent="0" algn="l"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a:ln>
                            <a:noFill/>
                          </a:ln>
                          <a:solidFill>
                            <a:schemeClr val="tx1"/>
                          </a:solidFill>
                          <a:effectLst/>
                          <a:latin typeface="Rockwell" charset="0"/>
                          <a:ea typeface="ヒラギノ角ゴ ProN W3" charset="0"/>
                          <a:cs typeface="Rockwell" charset="0"/>
                          <a:sym typeface="Rockwell" charset="0"/>
                        </a:rPr>
                        <a:t>UH Community Colleges</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8.7%</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9.7%</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11.2%</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bl>
          </a:graphicData>
        </a:graphic>
      </p:graphicFrame>
      <p:pic>
        <p:nvPicPr>
          <p:cNvPr id="19496" name="Picture 6" descr="X:\work\HGI\15 to Finish\logo\15toFinish_logo8.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20040" y="5496403"/>
            <a:ext cx="1371600" cy="58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2308860" y="342900"/>
            <a:ext cx="5143500" cy="548640"/>
          </a:xfrm>
          <a:solidFill>
            <a:srgbClr val="008080"/>
          </a:solidFill>
        </p:spPr>
        <p:txBody>
          <a:bodyPr/>
          <a:lstStyle/>
          <a:p>
            <a:pPr eaLnBrk="1" hangingPunct="1"/>
            <a:r>
              <a:rPr lang="en-US" sz="2700" b="1">
                <a:latin typeface="Rockwell" charset="0"/>
                <a:ea typeface="ヒラギノ角ゴ ProN W3" charset="0"/>
                <a:cs typeface="Rockwell" charset="0"/>
                <a:sym typeface="Rockwell" charset="0"/>
              </a:rPr>
              <a:t>First-time Freshmen</a:t>
            </a:r>
            <a:endParaRPr lang="en-US" sz="2700" b="1">
              <a:latin typeface="Rockwell" charset="0"/>
              <a:ea typeface="ヒラギノ明朝 ProN W6" charset="0"/>
              <a:cs typeface="ヒラギノ明朝 ProN W6" charset="0"/>
              <a:sym typeface="Rockwell" charset="0"/>
            </a:endParaRPr>
          </a:p>
        </p:txBody>
      </p:sp>
      <p:sp>
        <p:nvSpPr>
          <p:cNvPr id="21506" name="Rectangle 2"/>
          <p:cNvSpPr>
            <a:spLocks/>
          </p:cNvSpPr>
          <p:nvPr/>
        </p:nvSpPr>
        <p:spPr bwMode="auto">
          <a:xfrm>
            <a:off x="182880" y="6446520"/>
            <a:ext cx="2468880"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defTabSz="822960" fontAlgn="base">
              <a:spcBef>
                <a:spcPct val="0"/>
              </a:spcBef>
              <a:spcAft>
                <a:spcPct val="0"/>
              </a:spcAft>
            </a:pPr>
            <a:r>
              <a:rPr lang="en-US" sz="1300">
                <a:solidFill>
                  <a:srgbClr val="FFFFFF"/>
                </a:solidFill>
                <a:latin typeface="Rockwell" charset="0"/>
                <a:ea typeface="ヒラギノ角ゴ ProN W3" charset="0"/>
                <a:cs typeface="Rockwell" charset="0"/>
                <a:sym typeface="Rockwell" charset="0"/>
              </a:rPr>
              <a:t>Source: UH IRAO Base, Census</a:t>
            </a:r>
          </a:p>
        </p:txBody>
      </p:sp>
      <p:graphicFrame>
        <p:nvGraphicFramePr>
          <p:cNvPr id="39939" name="Group 3"/>
          <p:cNvGraphicFramePr>
            <a:graphicFrameLocks noGrp="1"/>
          </p:cNvGraphicFramePr>
          <p:nvPr/>
        </p:nvGraphicFramePr>
        <p:xfrm>
          <a:off x="2103120" y="1028700"/>
          <a:ext cx="5486401" cy="5280660"/>
        </p:xfrm>
        <a:graphic>
          <a:graphicData uri="http://schemas.openxmlformats.org/drawingml/2006/table">
            <a:tbl>
              <a:tblPr/>
              <a:tblGrid>
                <a:gridCol w="1727136"/>
                <a:gridCol w="1253088"/>
                <a:gridCol w="1253089"/>
                <a:gridCol w="1253088"/>
              </a:tblGrid>
              <a:tr h="404446">
                <a:tc rowSpan="2">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endParaRPr kumimoji="0" lang="en-US" sz="2200" b="0" i="0" u="none" strike="noStrike" cap="none" normalizeH="0" baseline="0" dirty="0" smtClean="0">
                        <a:ln>
                          <a:noFill/>
                        </a:ln>
                        <a:solidFill>
                          <a:schemeClr val="tx1"/>
                        </a:solidFill>
                        <a:effectLst/>
                        <a:latin typeface="Rockwell" charset="0"/>
                        <a:ea typeface="ヒラギノ明朝 ProN W3" charset="0"/>
                        <a:cs typeface="ヒラギノ明朝 ProN W3" charset="0"/>
                        <a:sym typeface="Rockwell" charset="0"/>
                      </a:endParaRP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Lst>
                      </a:pPr>
                      <a:r>
                        <a:rPr kumimoji="0" lang="en-US" sz="2000" b="0" i="0" u="none" strike="noStrike" cap="none" normalizeH="0" baseline="0" dirty="0" smtClean="0">
                          <a:ln>
                            <a:noFill/>
                          </a:ln>
                          <a:solidFill>
                            <a:schemeClr val="tx1"/>
                          </a:solidFill>
                          <a:effectLst/>
                          <a:latin typeface="Rockwell" charset="0"/>
                          <a:ea typeface="Rockwell" charset="0"/>
                          <a:cs typeface="Rockwell" charset="0"/>
                          <a:sym typeface="Rockwell" charset="0"/>
                        </a:rPr>
                        <a:t>UH System</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Lst>
                      </a:pPr>
                      <a:endParaRPr kumimoji="0" lang="en-US" sz="2200" b="0" i="0" u="none" strike="noStrike" cap="none" normalizeH="0" baseline="0" dirty="0" smtClean="0">
                        <a:ln>
                          <a:noFill/>
                        </a:ln>
                        <a:solidFill>
                          <a:schemeClr val="tx1"/>
                        </a:solidFill>
                        <a:effectLst/>
                        <a:latin typeface="Rockwell" charset="0"/>
                        <a:ea typeface="Rockwell" charset="0"/>
                        <a:cs typeface="Rockwell" charset="0"/>
                        <a:sym typeface="Rockwell" charset="0"/>
                      </a:endParaRPr>
                    </a:p>
                  </a:txBody>
                  <a:tcPr marL="50800" marR="50800" marT="50800" marB="5080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r h="488852">
                <a:tc vMerge="1">
                  <a:txBody>
                    <a:bodyPr/>
                    <a:lstStyle/>
                    <a:p>
                      <a:endParaRPr lang="en-US"/>
                    </a:p>
                  </a:txBody>
                  <a:tcPr/>
                </a:tc>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Lst>
                      </a:pPr>
                      <a:r>
                        <a:rPr kumimoji="0" lang="en-US" sz="1600" b="0" i="0" u="none" strike="noStrike" cap="none" normalizeH="0" baseline="0" dirty="0" smtClean="0">
                          <a:ln>
                            <a:noFill/>
                          </a:ln>
                          <a:solidFill>
                            <a:schemeClr val="tx1"/>
                          </a:solidFill>
                          <a:effectLst/>
                          <a:latin typeface="Rockwell" charset="0"/>
                          <a:ea typeface="Rockwell" charset="0"/>
                          <a:cs typeface="Rockwell" charset="0"/>
                          <a:sym typeface="Rockwell" charset="0"/>
                        </a:rPr>
                        <a:t>Fall 2011</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Lst>
                      </a:pPr>
                      <a:r>
                        <a:rPr kumimoji="0" lang="en-US" sz="1600" b="0" i="0" u="none" strike="noStrike" cap="none" normalizeH="0" baseline="0" dirty="0" smtClean="0">
                          <a:ln>
                            <a:noFill/>
                          </a:ln>
                          <a:solidFill>
                            <a:schemeClr val="tx1"/>
                          </a:solidFill>
                          <a:effectLst/>
                          <a:latin typeface="Rockwell" charset="0"/>
                          <a:ea typeface="Rockwell" charset="0"/>
                          <a:cs typeface="Rockwell" charset="0"/>
                          <a:sym typeface="Rockwell" charset="0"/>
                        </a:rPr>
                        <a:t>Fall 2012</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Lst>
                      </a:pPr>
                      <a:r>
                        <a:rPr kumimoji="0" lang="en-US" sz="1600" b="0" i="0" u="none" strike="noStrike" cap="none" normalizeH="0" baseline="0" dirty="0" smtClean="0">
                          <a:ln>
                            <a:noFill/>
                          </a:ln>
                          <a:solidFill>
                            <a:schemeClr val="tx1"/>
                          </a:solidFill>
                          <a:effectLst/>
                          <a:latin typeface="Rockwell" charset="0"/>
                          <a:ea typeface="Rockwell" charset="0"/>
                          <a:cs typeface="Rockwell" charset="0"/>
                          <a:sym typeface="Rockwell" charset="0"/>
                        </a:rPr>
                        <a:t>Fall 2013</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r h="731227">
                <a:tc>
                  <a:txBody>
                    <a:bodyPr/>
                    <a:lstStyle/>
                    <a:p>
                      <a:pPr marL="0" marR="0" lvl="0" indent="0" algn="l" defTabSz="914400" rtl="0" eaLnBrk="1" fontAlgn="base" latinLnBrk="0" hangingPunct="1">
                        <a:lnSpc>
                          <a:spcPct val="88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dirty="0" smtClean="0">
                          <a:ln>
                            <a:noFill/>
                          </a:ln>
                          <a:solidFill>
                            <a:schemeClr val="tx1"/>
                          </a:solidFill>
                          <a:effectLst/>
                          <a:latin typeface="Rockwell" charset="0"/>
                          <a:ea typeface="Rockwell" charset="0"/>
                          <a:cs typeface="Rockwell" charset="0"/>
                          <a:sym typeface="Rockwell" charset="0"/>
                        </a:rPr>
                        <a:t>15+ credits</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smtClean="0">
                          <a:ln>
                            <a:noFill/>
                          </a:ln>
                          <a:solidFill>
                            <a:schemeClr val="tx1"/>
                          </a:solidFill>
                          <a:effectLst/>
                          <a:latin typeface="Rockwell" charset="0"/>
                          <a:ea typeface="Rockwell" charset="0"/>
                          <a:cs typeface="Rockwell" charset="0"/>
                          <a:sym typeface="Rockwell" charset="0"/>
                        </a:rPr>
                        <a:t>1,360</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dirty="0" smtClean="0">
                          <a:ln>
                            <a:noFill/>
                          </a:ln>
                          <a:solidFill>
                            <a:schemeClr val="tx1"/>
                          </a:solidFill>
                          <a:effectLst/>
                          <a:latin typeface="Rockwell" charset="0"/>
                          <a:ea typeface="Rockwell" charset="0"/>
                          <a:cs typeface="Rockwell" charset="0"/>
                          <a:sym typeface="Rockwell" charset="0"/>
                        </a:rPr>
                        <a:t>2,102</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dirty="0" smtClean="0">
                          <a:ln>
                            <a:noFill/>
                          </a:ln>
                          <a:solidFill>
                            <a:schemeClr val="tx1"/>
                          </a:solidFill>
                          <a:effectLst/>
                          <a:latin typeface="Rockwell" charset="0"/>
                          <a:ea typeface="Rockwell" charset="0"/>
                          <a:cs typeface="Rockwell" charset="0"/>
                          <a:sym typeface="Rockwell" charset="0"/>
                        </a:rPr>
                        <a:t>2,279</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r h="731227">
                <a:tc>
                  <a:txBody>
                    <a:bodyPr/>
                    <a:lstStyle/>
                    <a:p>
                      <a:pPr marL="0" marR="0" lvl="0" indent="0" algn="l" defTabSz="914400" rtl="0" eaLnBrk="1" fontAlgn="base" latinLnBrk="0" hangingPunct="1">
                        <a:lnSpc>
                          <a:spcPct val="88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smtClean="0">
                          <a:ln>
                            <a:noFill/>
                          </a:ln>
                          <a:solidFill>
                            <a:schemeClr val="tx1"/>
                          </a:solidFill>
                          <a:effectLst/>
                          <a:latin typeface="Rockwell" charset="0"/>
                          <a:ea typeface="Rockwell" charset="0"/>
                          <a:cs typeface="Rockwell" charset="0"/>
                          <a:sym typeface="Rockwell" charset="0"/>
                        </a:rPr>
                        <a:t>% 15+ credits</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80FF"/>
                    </a:solid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dirty="0" smtClean="0">
                          <a:ln>
                            <a:noFill/>
                          </a:ln>
                          <a:solidFill>
                            <a:schemeClr val="tx1"/>
                          </a:solidFill>
                          <a:effectLst/>
                          <a:latin typeface="Rockwell" charset="0"/>
                          <a:ea typeface="Rockwell" charset="0"/>
                          <a:cs typeface="Rockwell" charset="0"/>
                          <a:sym typeface="Rockwell" charset="0"/>
                        </a:rPr>
                        <a:t>15.4%</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80FF"/>
                    </a:solid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smtClean="0">
                          <a:ln>
                            <a:noFill/>
                          </a:ln>
                          <a:solidFill>
                            <a:schemeClr val="tx1"/>
                          </a:solidFill>
                          <a:effectLst/>
                          <a:latin typeface="Rockwell" charset="0"/>
                          <a:ea typeface="Rockwell" charset="0"/>
                          <a:cs typeface="Rockwell" charset="0"/>
                          <a:sym typeface="Rockwell" charset="0"/>
                        </a:rPr>
                        <a:t>24.1%</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80FF"/>
                    </a:solid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dirty="0" smtClean="0">
                          <a:ln>
                            <a:noFill/>
                          </a:ln>
                          <a:solidFill>
                            <a:schemeClr val="tx1"/>
                          </a:solidFill>
                          <a:effectLst/>
                          <a:latin typeface="Rockwell" charset="0"/>
                          <a:ea typeface="Rockwell" charset="0"/>
                          <a:cs typeface="Rockwell" charset="0"/>
                          <a:sym typeface="Rockwell" charset="0"/>
                        </a:rPr>
                        <a:t>27.5%</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80FF"/>
                    </a:solidFill>
                  </a:tcPr>
                </a:tc>
              </a:tr>
              <a:tr h="731227">
                <a:tc>
                  <a:txBody>
                    <a:bodyPr/>
                    <a:lstStyle/>
                    <a:p>
                      <a:pPr marL="0" marR="0" lvl="0" indent="0" algn="l" defTabSz="914400" rtl="0" eaLnBrk="1" fontAlgn="base" latinLnBrk="0" hangingPunct="1">
                        <a:lnSpc>
                          <a:spcPct val="88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dirty="0" smtClean="0">
                          <a:ln>
                            <a:noFill/>
                          </a:ln>
                          <a:solidFill>
                            <a:schemeClr val="tx1"/>
                          </a:solidFill>
                          <a:effectLst/>
                          <a:latin typeface="Rockwell" charset="0"/>
                          <a:ea typeface="Rockwell" charset="0"/>
                          <a:cs typeface="Rockwell" charset="0"/>
                          <a:sym typeface="Rockwell" charset="0"/>
                        </a:rPr>
                        <a:t>12-14 credits</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smtClean="0">
                          <a:ln>
                            <a:noFill/>
                          </a:ln>
                          <a:solidFill>
                            <a:schemeClr val="tx1"/>
                          </a:solidFill>
                          <a:effectLst/>
                          <a:latin typeface="Rockwell" charset="0"/>
                          <a:ea typeface="Rockwell" charset="0"/>
                          <a:cs typeface="Rockwell" charset="0"/>
                          <a:sym typeface="Rockwell" charset="0"/>
                        </a:rPr>
                        <a:t>4,823</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smtClean="0">
                          <a:ln>
                            <a:noFill/>
                          </a:ln>
                          <a:solidFill>
                            <a:schemeClr val="tx1"/>
                          </a:solidFill>
                          <a:effectLst/>
                          <a:latin typeface="Rockwell" charset="0"/>
                          <a:ea typeface="Rockwell" charset="0"/>
                          <a:cs typeface="Rockwell" charset="0"/>
                          <a:sym typeface="Rockwell" charset="0"/>
                        </a:rPr>
                        <a:t>4,200</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dirty="0" smtClean="0">
                          <a:ln>
                            <a:noFill/>
                          </a:ln>
                          <a:solidFill>
                            <a:schemeClr val="tx1"/>
                          </a:solidFill>
                          <a:effectLst/>
                          <a:latin typeface="Rockwell" charset="0"/>
                          <a:ea typeface="Rockwell" charset="0"/>
                          <a:cs typeface="Rockwell" charset="0"/>
                          <a:sym typeface="Rockwell" charset="0"/>
                        </a:rPr>
                        <a:t>3,981</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r h="731227">
                <a:tc>
                  <a:txBody>
                    <a:bodyPr/>
                    <a:lstStyle/>
                    <a:p>
                      <a:pPr marL="0" marR="0" lvl="0" indent="0" algn="l" defTabSz="914400" rtl="0" eaLnBrk="1" fontAlgn="base" latinLnBrk="0" hangingPunct="1">
                        <a:lnSpc>
                          <a:spcPct val="88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smtClean="0">
                          <a:ln>
                            <a:noFill/>
                          </a:ln>
                          <a:solidFill>
                            <a:schemeClr val="tx1"/>
                          </a:solidFill>
                          <a:effectLst/>
                          <a:latin typeface="Rockwell" charset="0"/>
                          <a:ea typeface="Rockwell" charset="0"/>
                          <a:cs typeface="Rockwell" charset="0"/>
                          <a:sym typeface="Rockwell" charset="0"/>
                        </a:rPr>
                        <a:t>% 12-14 credits</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smtClean="0">
                          <a:ln>
                            <a:noFill/>
                          </a:ln>
                          <a:solidFill>
                            <a:schemeClr val="tx1"/>
                          </a:solidFill>
                          <a:effectLst/>
                          <a:latin typeface="Rockwell" charset="0"/>
                          <a:ea typeface="Rockwell" charset="0"/>
                          <a:cs typeface="Rockwell" charset="0"/>
                          <a:sym typeface="Rockwell" charset="0"/>
                        </a:rPr>
                        <a:t>54.7%</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smtClean="0">
                          <a:ln>
                            <a:noFill/>
                          </a:ln>
                          <a:solidFill>
                            <a:schemeClr val="tx1"/>
                          </a:solidFill>
                          <a:effectLst/>
                          <a:latin typeface="Rockwell" charset="0"/>
                          <a:ea typeface="Rockwell" charset="0"/>
                          <a:cs typeface="Rockwell" charset="0"/>
                          <a:sym typeface="Rockwell" charset="0"/>
                        </a:rPr>
                        <a:t>48.3%</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dirty="0" smtClean="0">
                          <a:ln>
                            <a:noFill/>
                          </a:ln>
                          <a:solidFill>
                            <a:schemeClr val="tx1"/>
                          </a:solidFill>
                          <a:effectLst/>
                          <a:latin typeface="Rockwell" charset="0"/>
                          <a:ea typeface="Rockwell" charset="0"/>
                          <a:cs typeface="Rockwell" charset="0"/>
                          <a:sym typeface="Rockwell" charset="0"/>
                        </a:rPr>
                        <a:t>48.1%</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r h="731227">
                <a:tc>
                  <a:txBody>
                    <a:bodyPr/>
                    <a:lstStyle/>
                    <a:p>
                      <a:pPr marL="0" marR="0" lvl="0" indent="0" algn="l" defTabSz="914400" rtl="0" eaLnBrk="1" fontAlgn="base" latinLnBrk="0" hangingPunct="1">
                        <a:lnSpc>
                          <a:spcPct val="88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smtClean="0">
                          <a:ln>
                            <a:noFill/>
                          </a:ln>
                          <a:solidFill>
                            <a:schemeClr val="tx1"/>
                          </a:solidFill>
                          <a:effectLst/>
                          <a:latin typeface="Rockwell" charset="0"/>
                          <a:ea typeface="Rockwell" charset="0"/>
                          <a:cs typeface="Rockwell" charset="0"/>
                          <a:sym typeface="Rockwell" charset="0"/>
                        </a:rPr>
                        <a:t>&lt;12 credits</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smtClean="0">
                          <a:ln>
                            <a:noFill/>
                          </a:ln>
                          <a:solidFill>
                            <a:schemeClr val="tx1"/>
                          </a:solidFill>
                          <a:effectLst/>
                          <a:latin typeface="Rockwell" charset="0"/>
                          <a:ea typeface="Rockwell" charset="0"/>
                          <a:cs typeface="Rockwell" charset="0"/>
                          <a:sym typeface="Rockwell" charset="0"/>
                        </a:rPr>
                        <a:t>2,635</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smtClean="0">
                          <a:ln>
                            <a:noFill/>
                          </a:ln>
                          <a:solidFill>
                            <a:schemeClr val="tx1"/>
                          </a:solidFill>
                          <a:effectLst/>
                          <a:latin typeface="Rockwell" charset="0"/>
                          <a:ea typeface="Rockwell" charset="0"/>
                          <a:cs typeface="Rockwell" charset="0"/>
                          <a:sym typeface="Rockwell" charset="0"/>
                        </a:rPr>
                        <a:t>2,402</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dirty="0" smtClean="0">
                          <a:ln>
                            <a:noFill/>
                          </a:ln>
                          <a:solidFill>
                            <a:schemeClr val="tx1"/>
                          </a:solidFill>
                          <a:effectLst/>
                          <a:latin typeface="Rockwell" charset="0"/>
                          <a:ea typeface="Rockwell" charset="0"/>
                          <a:cs typeface="Rockwell" charset="0"/>
                          <a:sym typeface="Rockwell" charset="0"/>
                        </a:rPr>
                        <a:t>2,017</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r h="731227">
                <a:tc>
                  <a:txBody>
                    <a:bodyPr/>
                    <a:lstStyle/>
                    <a:p>
                      <a:pPr marL="0" marR="0" lvl="0" indent="0" algn="l" defTabSz="914400" rtl="0" eaLnBrk="1" fontAlgn="base" latinLnBrk="0" hangingPunct="1">
                        <a:lnSpc>
                          <a:spcPct val="88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smtClean="0">
                          <a:ln>
                            <a:noFill/>
                          </a:ln>
                          <a:solidFill>
                            <a:schemeClr val="tx1"/>
                          </a:solidFill>
                          <a:effectLst/>
                          <a:latin typeface="Rockwell" charset="0"/>
                          <a:ea typeface="Rockwell" charset="0"/>
                          <a:cs typeface="Rockwell" charset="0"/>
                          <a:sym typeface="Rockwell" charset="0"/>
                        </a:rPr>
                        <a:t>% &lt;12 credits</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dirty="0" smtClean="0">
                          <a:ln>
                            <a:noFill/>
                          </a:ln>
                          <a:solidFill>
                            <a:schemeClr val="tx1"/>
                          </a:solidFill>
                          <a:effectLst/>
                          <a:latin typeface="Rockwell" charset="0"/>
                          <a:ea typeface="Rockwell" charset="0"/>
                          <a:cs typeface="Rockwell" charset="0"/>
                          <a:sym typeface="Rockwell" charset="0"/>
                        </a:rPr>
                        <a:t>29.9%</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smtClean="0">
                          <a:ln>
                            <a:noFill/>
                          </a:ln>
                          <a:solidFill>
                            <a:schemeClr val="tx1"/>
                          </a:solidFill>
                          <a:effectLst/>
                          <a:latin typeface="Rockwell" charset="0"/>
                          <a:ea typeface="Rockwell" charset="0"/>
                          <a:cs typeface="Rockwell" charset="0"/>
                          <a:sym typeface="Rockwell" charset="0"/>
                        </a:rPr>
                        <a:t>27.6%</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dirty="0" smtClean="0">
                          <a:ln>
                            <a:noFill/>
                          </a:ln>
                          <a:solidFill>
                            <a:schemeClr val="tx1"/>
                          </a:solidFill>
                          <a:effectLst/>
                          <a:latin typeface="Rockwell" charset="0"/>
                          <a:ea typeface="Rockwell" charset="0"/>
                          <a:cs typeface="Rockwell" charset="0"/>
                          <a:sym typeface="Rockwell" charset="0"/>
                        </a:rPr>
                        <a:t>24.4%</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bl>
          </a:graphicData>
        </a:graphic>
      </p:graphicFrame>
      <p:pic>
        <p:nvPicPr>
          <p:cNvPr id="21551" name="Picture 6" descr="X:\work\HGI\15 to Finish\logo\15toFinish_logo8.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20040" y="5623560"/>
            <a:ext cx="1508760" cy="63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868680" y="137160"/>
            <a:ext cx="7612380" cy="800100"/>
          </a:xfrm>
          <a:solidFill>
            <a:srgbClr val="008080"/>
          </a:solidFill>
        </p:spPr>
        <p:txBody>
          <a:bodyPr/>
          <a:lstStyle/>
          <a:p>
            <a:pPr eaLnBrk="1" hangingPunct="1"/>
            <a:r>
              <a:rPr lang="en-US" sz="2700" b="1">
                <a:latin typeface="Rockwell" charset="0"/>
                <a:ea typeface="ヒラギノ角ゴ ProN W3" charset="0"/>
                <a:cs typeface="Rockwell" charset="0"/>
                <a:sym typeface="Rockwell" charset="0"/>
              </a:rPr>
              <a:t>Retention of Freshmen (Fall 2012 to Fall 2013)</a:t>
            </a:r>
            <a:endParaRPr lang="en-US" sz="2700" b="1">
              <a:latin typeface="Rockwell" charset="0"/>
              <a:ea typeface="ヒラギノ明朝 ProN W6" charset="0"/>
              <a:cs typeface="ヒラギノ明朝 ProN W6" charset="0"/>
              <a:sym typeface="Rockwell" charset="0"/>
            </a:endParaRPr>
          </a:p>
        </p:txBody>
      </p:sp>
      <p:sp>
        <p:nvSpPr>
          <p:cNvPr id="23554" name="Rectangle 2"/>
          <p:cNvSpPr>
            <a:spLocks/>
          </p:cNvSpPr>
          <p:nvPr/>
        </p:nvSpPr>
        <p:spPr bwMode="auto">
          <a:xfrm>
            <a:off x="251460" y="6172200"/>
            <a:ext cx="322326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defTabSz="822960" fontAlgn="base">
              <a:spcBef>
                <a:spcPct val="0"/>
              </a:spcBef>
              <a:spcAft>
                <a:spcPct val="0"/>
              </a:spcAft>
            </a:pPr>
            <a:r>
              <a:rPr lang="en-US" sz="1300">
                <a:solidFill>
                  <a:srgbClr val="FFFFFF"/>
                </a:solidFill>
                <a:latin typeface="Rockwell" charset="0"/>
                <a:ea typeface="ヒラギノ角ゴ ProN W3" charset="0"/>
                <a:cs typeface="Rockwell" charset="0"/>
                <a:sym typeface="Rockwell" charset="0"/>
              </a:rPr>
              <a:t>Source: UH IRAO Base, Census</a:t>
            </a:r>
          </a:p>
          <a:p>
            <a:pPr defTabSz="822960" fontAlgn="base">
              <a:spcBef>
                <a:spcPct val="0"/>
              </a:spcBef>
              <a:spcAft>
                <a:spcPct val="0"/>
              </a:spcAft>
            </a:pPr>
            <a:r>
              <a:rPr lang="en-US" sz="1300">
                <a:solidFill>
                  <a:srgbClr val="FFFFFF"/>
                </a:solidFill>
                <a:latin typeface="Rockwell" charset="0"/>
                <a:ea typeface="ヒラギノ角ゴ ProN W3" charset="0"/>
                <a:cs typeface="Rockwell" charset="0"/>
                <a:sym typeface="Rockwell" charset="0"/>
              </a:rPr>
              <a:t>Retention at home campus only</a:t>
            </a:r>
          </a:p>
        </p:txBody>
      </p:sp>
      <p:graphicFrame>
        <p:nvGraphicFramePr>
          <p:cNvPr id="43011" name="Group 3"/>
          <p:cNvGraphicFramePr>
            <a:graphicFrameLocks noGrp="1"/>
          </p:cNvGraphicFramePr>
          <p:nvPr/>
        </p:nvGraphicFramePr>
        <p:xfrm>
          <a:off x="1965960" y="1303020"/>
          <a:ext cx="5486400" cy="3909062"/>
        </p:xfrm>
        <a:graphic>
          <a:graphicData uri="http://schemas.openxmlformats.org/drawingml/2006/table">
            <a:tbl>
              <a:tblPr/>
              <a:tblGrid>
                <a:gridCol w="2125980"/>
                <a:gridCol w="1714500"/>
                <a:gridCol w="1645920"/>
              </a:tblGrid>
              <a:tr h="607219">
                <a:tc>
                  <a:txBody>
                    <a:bodyPr/>
                    <a:lstStyle/>
                    <a:p>
                      <a:pPr marL="0" marR="0" lvl="0" indent="0" algn="ctr" defTabSz="914400" rtl="0" eaLnBrk="1" fontAlgn="base" latinLnBrk="0" hangingPunct="1">
                        <a:lnSpc>
                          <a:spcPct val="58000"/>
                        </a:lnSpc>
                        <a:spcBef>
                          <a:spcPct val="0"/>
                        </a:spcBef>
                        <a:spcAft>
                          <a:spcPct val="0"/>
                        </a:spcAft>
                        <a:buClr>
                          <a:srgbClr val="FFFFFF"/>
                        </a:buClr>
                        <a:buSzPct val="171000"/>
                        <a:buFont typeface="Gill Sans" charset="0"/>
                        <a:buNone/>
                        <a:tabLst>
                          <a:tab pos="914400" algn="l"/>
                        </a:tabLst>
                      </a:pPr>
                      <a:endParaRPr kumimoji="0" lang="en-US" sz="1800" b="0" i="0" u="none" strike="noStrike" cap="none" normalizeH="0" baseline="0">
                        <a:ln>
                          <a:noFill/>
                        </a:ln>
                        <a:solidFill>
                          <a:schemeClr val="tx1"/>
                        </a:solidFill>
                        <a:effectLst/>
                        <a:latin typeface="Rockwell" charset="0"/>
                        <a:ea typeface="ヒラギノ明朝 ProN W3" charset="0"/>
                        <a:cs typeface="ヒラギノ明朝 ProN W3" charset="0"/>
                        <a:sym typeface="Rockwell" charset="0"/>
                      </a:endParaRP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a:ln>
                            <a:noFill/>
                          </a:ln>
                          <a:solidFill>
                            <a:schemeClr val="tx1"/>
                          </a:solidFill>
                          <a:effectLst/>
                          <a:latin typeface="Rockwell" charset="0"/>
                          <a:ea typeface="ヒラギノ角ゴ ProN W3" charset="0"/>
                          <a:cs typeface="Rockwell" charset="0"/>
                          <a:sym typeface="Rockwell" charset="0"/>
                        </a:rPr>
                        <a:t>12-14 Credits</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Lst>
                      </a:pPr>
                      <a:r>
                        <a:rPr kumimoji="0" lang="en-US" sz="1800" b="0" i="0" u="none" strike="noStrike" cap="none" normalizeH="0" baseline="0">
                          <a:ln>
                            <a:noFill/>
                          </a:ln>
                          <a:solidFill>
                            <a:schemeClr val="tx1"/>
                          </a:solidFill>
                          <a:effectLst/>
                          <a:latin typeface="Rockwell" charset="0"/>
                          <a:ea typeface="ヒラギノ角ゴ ProN W3" charset="0"/>
                          <a:cs typeface="Rockwell" charset="0"/>
                          <a:sym typeface="Rockwell" charset="0"/>
                        </a:rPr>
                        <a:t>15 or more Credits</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r h="687229">
                <a:tc>
                  <a:txBody>
                    <a:bodyPr/>
                    <a:lstStyle/>
                    <a:p>
                      <a:pPr marL="0" marR="0" lvl="0" indent="0" algn="l"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000" b="0" i="0" u="none" strike="noStrike" cap="none" normalizeH="0" baseline="0">
                          <a:ln>
                            <a:noFill/>
                          </a:ln>
                          <a:solidFill>
                            <a:schemeClr val="tx1"/>
                          </a:solidFill>
                          <a:effectLst/>
                          <a:latin typeface="Rockwell" charset="0"/>
                          <a:ea typeface="ヒラギノ角ゴ ProN W3" charset="0"/>
                          <a:cs typeface="Rockwell" charset="0"/>
                          <a:sym typeface="Rockwell" charset="0"/>
                        </a:rPr>
                        <a:t>UH System</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80FF"/>
                    </a:solid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62.2%</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80FF"/>
                    </a:solid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75.9%</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80FF"/>
                    </a:solidFill>
                  </a:tcPr>
                </a:tc>
              </a:tr>
              <a:tr h="687229">
                <a:tc>
                  <a:txBody>
                    <a:bodyPr/>
                    <a:lstStyle/>
                    <a:p>
                      <a:pPr marL="0" marR="0" lvl="0" indent="0" algn="l"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000" b="0" i="0" u="none" strike="noStrike" cap="none" normalizeH="0" baseline="0">
                          <a:ln>
                            <a:noFill/>
                          </a:ln>
                          <a:solidFill>
                            <a:schemeClr val="tx1"/>
                          </a:solidFill>
                          <a:effectLst/>
                          <a:latin typeface="Rockwell" charset="0"/>
                          <a:ea typeface="ヒラギノ角ゴ ProN W3" charset="0"/>
                          <a:cs typeface="Rockwell" charset="0"/>
                          <a:sym typeface="Rockwell" charset="0"/>
                        </a:rPr>
                        <a:t>UH Mānoa</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73.3%</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82.2%</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r h="591503">
                <a:tc>
                  <a:txBody>
                    <a:bodyPr/>
                    <a:lstStyle/>
                    <a:p>
                      <a:pPr marL="0" marR="0" lvl="0" indent="0" algn="l"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000" b="0" i="0" u="none" strike="noStrike" cap="none" normalizeH="0" baseline="0">
                          <a:ln>
                            <a:noFill/>
                          </a:ln>
                          <a:solidFill>
                            <a:schemeClr val="tx1"/>
                          </a:solidFill>
                          <a:effectLst/>
                          <a:latin typeface="Rockwell" charset="0"/>
                          <a:ea typeface="ヒラギノ角ゴ ProN W3" charset="0"/>
                          <a:cs typeface="Rockwell" charset="0"/>
                          <a:sym typeface="Rockwell" charset="0"/>
                        </a:rPr>
                        <a:t>UH Hilo</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65.4%</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73.8%</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r h="591503">
                <a:tc>
                  <a:txBody>
                    <a:bodyPr/>
                    <a:lstStyle/>
                    <a:p>
                      <a:pPr marL="0" marR="0" lvl="0" indent="0" algn="l"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000" b="0" i="0" u="none" strike="noStrike" cap="none" normalizeH="0" baseline="0">
                          <a:ln>
                            <a:noFill/>
                          </a:ln>
                          <a:solidFill>
                            <a:schemeClr val="tx1"/>
                          </a:solidFill>
                          <a:effectLst/>
                          <a:latin typeface="Rockwell" charset="0"/>
                          <a:ea typeface="ヒラギノ角ゴ ProN W3" charset="0"/>
                          <a:cs typeface="Rockwell" charset="0"/>
                          <a:sym typeface="Rockwell" charset="0"/>
                        </a:rPr>
                        <a:t>UH West O</a:t>
                      </a:r>
                      <a:r>
                        <a:rPr kumimoji="0" lang="ja-JP" altLang="en-US" sz="2000" b="0" i="0" u="none" strike="noStrike" cap="none" normalizeH="0" baseline="0">
                          <a:ln>
                            <a:noFill/>
                          </a:ln>
                          <a:solidFill>
                            <a:schemeClr val="tx1"/>
                          </a:solidFill>
                          <a:effectLst/>
                          <a:latin typeface="Rockwell" charset="0"/>
                          <a:ea typeface="ヒラギノ角ゴ ProN W3" charset="0"/>
                          <a:cs typeface="Rockwell" charset="0"/>
                          <a:sym typeface="Rockwell" charset="0"/>
                        </a:rPr>
                        <a:t>‘</a:t>
                      </a:r>
                      <a:r>
                        <a:rPr kumimoji="0" lang="en-US" sz="2000" b="0" i="0" u="none" strike="noStrike" cap="none" normalizeH="0" baseline="0">
                          <a:ln>
                            <a:noFill/>
                          </a:ln>
                          <a:solidFill>
                            <a:schemeClr val="tx1"/>
                          </a:solidFill>
                          <a:effectLst/>
                          <a:latin typeface="Rockwell" charset="0"/>
                          <a:ea typeface="ヒラギノ角ゴ ProN W3" charset="0"/>
                          <a:cs typeface="Rockwell" charset="0"/>
                          <a:sym typeface="Rockwell" charset="0"/>
                        </a:rPr>
                        <a:t>ahu</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60.1%</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64%</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r h="744379">
                <a:tc>
                  <a:txBody>
                    <a:bodyPr/>
                    <a:lstStyle/>
                    <a:p>
                      <a:pPr marL="0" marR="0" lvl="0" indent="0" algn="l"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000" b="0" i="0" u="none" strike="noStrike" cap="none" normalizeH="0" baseline="0">
                          <a:ln>
                            <a:noFill/>
                          </a:ln>
                          <a:solidFill>
                            <a:schemeClr val="tx1"/>
                          </a:solidFill>
                          <a:effectLst/>
                          <a:latin typeface="Rockwell" charset="0"/>
                          <a:ea typeface="ヒラギノ角ゴ ProN W3" charset="0"/>
                          <a:cs typeface="Rockwell" charset="0"/>
                          <a:sym typeface="Rockwell" charset="0"/>
                        </a:rPr>
                        <a:t>UH Community College</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58.9%</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71000"/>
                        <a:buFont typeface="Gill Sans" charset="0"/>
                        <a:buNone/>
                        <a:tabLst>
                          <a:tab pos="914400" algn="l"/>
                        </a:tabLst>
                      </a:pPr>
                      <a:r>
                        <a:rPr kumimoji="0" lang="en-US" sz="2200" b="0" i="0" u="none" strike="noStrike" cap="none" normalizeH="0" baseline="0">
                          <a:ln>
                            <a:noFill/>
                          </a:ln>
                          <a:solidFill>
                            <a:schemeClr val="tx1"/>
                          </a:solidFill>
                          <a:effectLst/>
                          <a:latin typeface="Rockwell" charset="0"/>
                          <a:ea typeface="ヒラギノ角ゴ ProN W3" charset="0"/>
                          <a:cs typeface="Rockwell" charset="0"/>
                          <a:sym typeface="Rockwell" charset="0"/>
                        </a:rPr>
                        <a:t>68.3%</a:t>
                      </a:r>
                    </a:p>
                  </a:txBody>
                  <a:tcPr marL="45720" marR="4572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r>
            </a:tbl>
          </a:graphicData>
        </a:graphic>
      </p:graphicFrame>
      <p:pic>
        <p:nvPicPr>
          <p:cNvPr id="23585" name="Picture 6" descr="X:\work\HGI\15 to Finish\logo\15toFinish_logo8.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20040" y="5339239"/>
            <a:ext cx="1714500" cy="72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691" y="265748"/>
            <a:ext cx="10594182" cy="483489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2" name="Rectangle 2"/>
          <p:cNvSpPr>
            <a:spLocks noGrp="1" noChangeArrowheads="1"/>
          </p:cNvSpPr>
          <p:nvPr>
            <p:ph type="title"/>
          </p:nvPr>
        </p:nvSpPr>
        <p:spPr>
          <a:xfrm>
            <a:off x="0" y="685800"/>
            <a:ext cx="9144000" cy="4149090"/>
          </a:xfrm>
        </p:spPr>
        <p:txBody>
          <a:bodyPr/>
          <a:lstStyle/>
          <a:p>
            <a:pPr eaLnBrk="1" hangingPunct="1"/>
            <a:r>
              <a:rPr lang="en-US" sz="5300">
                <a:latin typeface="Rockwell" charset="0"/>
                <a:ea typeface="ヒラギノ角ゴ ProN W3" charset="0"/>
                <a:cs typeface="Rockwell" charset="0"/>
                <a:sym typeface="Rockwell" charset="0"/>
              </a:rPr>
              <a:t>Thank you!</a:t>
            </a:r>
            <a:r>
              <a:rPr lang="en-US" sz="5300">
                <a:latin typeface="Rockwell" charset="0"/>
                <a:ea typeface="ヒラギノ明朝 ProN W3" charset="0"/>
                <a:cs typeface="ヒラギノ明朝 ProN W3" charset="0"/>
                <a:sym typeface="Rockwell" charset="0"/>
              </a:rPr>
              <a:t/>
            </a:r>
            <a:br>
              <a:rPr lang="en-US" sz="5300">
                <a:latin typeface="Rockwell" charset="0"/>
                <a:ea typeface="ヒラギノ明朝 ProN W3" charset="0"/>
                <a:cs typeface="ヒラギノ明朝 ProN W3" charset="0"/>
                <a:sym typeface="Rockwell" charset="0"/>
              </a:rPr>
            </a:br>
            <a:endParaRPr lang="en-US" sz="4300" b="1">
              <a:latin typeface="Rockwell" charset="0"/>
              <a:ea typeface="ヒラギノ明朝 ProN W6" charset="0"/>
              <a:cs typeface="ヒラギノ明朝 ProN W6" charset="0"/>
              <a:sym typeface="Rockwell" charset="0"/>
            </a:endParaRPr>
          </a:p>
        </p:txBody>
      </p:sp>
      <p:sp>
        <p:nvSpPr>
          <p:cNvPr id="25603" name="Rectangle 3"/>
          <p:cNvSpPr>
            <a:spLocks/>
          </p:cNvSpPr>
          <p:nvPr/>
        </p:nvSpPr>
        <p:spPr bwMode="auto">
          <a:xfrm>
            <a:off x="12859" y="4046220"/>
            <a:ext cx="9144000" cy="190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4" bIns="0"/>
          <a:lstStyle/>
          <a:p>
            <a:pPr marL="35718" algn="ctr" defTabSz="822960" fontAlgn="base">
              <a:spcBef>
                <a:spcPct val="0"/>
              </a:spcBef>
              <a:spcAft>
                <a:spcPct val="0"/>
              </a:spcAft>
            </a:pPr>
            <a:r>
              <a:rPr lang="en-US" sz="3600">
                <a:solidFill>
                  <a:srgbClr val="FFFFFF"/>
                </a:solidFill>
                <a:latin typeface="Rockwell" charset="0"/>
                <a:ea typeface="ヒラギノ角ゴ ProN W3" charset="0"/>
                <a:cs typeface="Rockwell" charset="0"/>
                <a:sym typeface="Rockwell" charset="0"/>
              </a:rPr>
              <a:t>hawaii.edu/hawaiigradinitiative</a:t>
            </a:r>
          </a:p>
          <a:p>
            <a:pPr marL="35718" algn="ctr" defTabSz="822960" fontAlgn="base">
              <a:spcBef>
                <a:spcPct val="0"/>
              </a:spcBef>
              <a:spcAft>
                <a:spcPct val="0"/>
              </a:spcAft>
            </a:pPr>
            <a:endParaRPr lang="en-US" sz="3600">
              <a:solidFill>
                <a:srgbClr val="FFFFFF"/>
              </a:solidFill>
              <a:latin typeface="Rockwell" charset="0"/>
              <a:ea typeface="ヒラギノ角ゴ ProN W3" charset="0"/>
              <a:cs typeface="Rockwell" charset="0"/>
              <a:sym typeface="Rockwell" charset="0"/>
            </a:endParaRPr>
          </a:p>
          <a:p>
            <a:pPr marL="35718" algn="ctr" defTabSz="822960" fontAlgn="base">
              <a:spcBef>
                <a:spcPct val="0"/>
              </a:spcBef>
              <a:spcAft>
                <a:spcPct val="0"/>
              </a:spcAft>
            </a:pPr>
            <a:r>
              <a:rPr lang="en-US" sz="3600">
                <a:solidFill>
                  <a:srgbClr val="FFFFFF"/>
                </a:solidFill>
                <a:latin typeface="Rockwell" charset="0"/>
                <a:ea typeface="ヒラギノ角ゴ ProN W3" charset="0"/>
                <a:cs typeface="Rockwell" charset="0"/>
                <a:sym typeface="Rockwell" charset="0"/>
              </a:rPr>
              <a:t>15tofinish.com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4923" y="145757"/>
            <a:ext cx="4876630" cy="523220"/>
          </a:xfrm>
          <a:prstGeom prst="rect">
            <a:avLst/>
          </a:prstGeom>
          <a:noFill/>
        </p:spPr>
        <p:txBody>
          <a:bodyPr wrap="none" rtlCol="0">
            <a:spAutoFit/>
          </a:bodyPr>
          <a:lstStyle/>
          <a:p>
            <a:r>
              <a:rPr lang="en-US" sz="2800" dirty="0">
                <a:solidFill>
                  <a:srgbClr val="FFB21F"/>
                </a:solidFill>
                <a:latin typeface="Rockwell"/>
                <a:cs typeface="Rockwell"/>
              </a:rPr>
              <a:t>UTAH’S FIFTEEN TO FINISH</a:t>
            </a:r>
          </a:p>
        </p:txBody>
      </p:sp>
    </p:spTree>
    <p:extLst>
      <p:ext uri="{BB962C8B-B14F-4D97-AF65-F5344CB8AC3E}">
        <p14:creationId xmlns:p14="http://schemas.microsoft.com/office/powerpoint/2010/main" val="18751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latin typeface="Rockwell"/>
            </a:endParaRPr>
          </a:p>
        </p:txBody>
      </p:sp>
      <p:pic>
        <p:nvPicPr>
          <p:cNvPr id="4" name="HETV 1501_ Take 15.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57250"/>
            <a:ext cx="9144000" cy="5143500"/>
          </a:xfrm>
          <a:prstGeom prst="rect">
            <a:avLst/>
          </a:prstGeom>
        </p:spPr>
      </p:pic>
      <p:sp>
        <p:nvSpPr>
          <p:cNvPr id="6" name="TextBox 5"/>
          <p:cNvSpPr txBox="1"/>
          <p:nvPr/>
        </p:nvSpPr>
        <p:spPr>
          <a:xfrm>
            <a:off x="214923" y="145757"/>
            <a:ext cx="4876630" cy="523220"/>
          </a:xfrm>
          <a:prstGeom prst="rect">
            <a:avLst/>
          </a:prstGeom>
          <a:noFill/>
        </p:spPr>
        <p:txBody>
          <a:bodyPr wrap="none" rtlCol="0">
            <a:spAutoFit/>
          </a:bodyPr>
          <a:lstStyle/>
          <a:p>
            <a:r>
              <a:rPr lang="en-US" sz="2800" dirty="0">
                <a:solidFill>
                  <a:srgbClr val="FFB21F"/>
                </a:solidFill>
                <a:latin typeface="Rockwell"/>
                <a:cs typeface="Rockwell"/>
              </a:rPr>
              <a:t>UTAH’S FIFTEEN TO FINISH</a:t>
            </a:r>
          </a:p>
        </p:txBody>
      </p:sp>
    </p:spTree>
    <p:extLst>
      <p:ext uri="{BB962C8B-B14F-4D97-AF65-F5344CB8AC3E}">
        <p14:creationId xmlns:p14="http://schemas.microsoft.com/office/powerpoint/2010/main" val="29306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7" y="0"/>
            <a:ext cx="9225044" cy="6857999"/>
          </a:xfrm>
          <a:prstGeom prst="rect">
            <a:avLst/>
          </a:prstGeom>
        </p:spPr>
      </p:pic>
    </p:spTree>
    <p:extLst>
      <p:ext uri="{BB962C8B-B14F-4D97-AF65-F5344CB8AC3E}">
        <p14:creationId xmlns:p14="http://schemas.microsoft.com/office/powerpoint/2010/main" val="18051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students DON’T take the credit hours necessary to graduate on time.</a:t>
            </a:r>
          </a:p>
        </p:txBody>
      </p:sp>
      <p:sp>
        <p:nvSpPr>
          <p:cNvPr id="4" name="Content Placeholder 3"/>
          <p:cNvSpPr>
            <a:spLocks noGrp="1"/>
          </p:cNvSpPr>
          <p:nvPr>
            <p:ph idx="1"/>
          </p:nvPr>
        </p:nvSpPr>
        <p:spPr>
          <a:xfrm>
            <a:off x="457200" y="1600200"/>
            <a:ext cx="8289468" cy="1112286"/>
          </a:xfrm>
        </p:spPr>
        <p:txBody>
          <a:bodyPr/>
          <a:lstStyle/>
          <a:p>
            <a:pPr marL="0" indent="0" algn="ctr">
              <a:buNone/>
            </a:pPr>
            <a:r>
              <a:rPr lang="en-US" dirty="0"/>
              <a:t>Full-time </a:t>
            </a:r>
            <a:r>
              <a:rPr lang="en-US" dirty="0" smtClean="0"/>
              <a:t>Students </a:t>
            </a:r>
            <a:r>
              <a:rPr lang="en-US" dirty="0"/>
              <a:t>T</a:t>
            </a:r>
            <a:r>
              <a:rPr lang="en-US" dirty="0" smtClean="0"/>
              <a:t>aking </a:t>
            </a:r>
            <a:br>
              <a:rPr lang="en-US" dirty="0" smtClean="0"/>
            </a:br>
            <a:r>
              <a:rPr lang="en-US" dirty="0" smtClean="0"/>
              <a:t>15</a:t>
            </a:r>
            <a:r>
              <a:rPr lang="en-US" dirty="0"/>
              <a:t>+ </a:t>
            </a:r>
            <a:r>
              <a:rPr lang="en-US" dirty="0" smtClean="0"/>
              <a:t>Credits Per Semester</a:t>
            </a:r>
            <a:endParaRPr lang="en-US" dirty="0"/>
          </a:p>
        </p:txBody>
      </p:sp>
      <p:pic>
        <p:nvPicPr>
          <p:cNvPr id="5" name="Picture 4" descr="full time 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599" y="2712486"/>
            <a:ext cx="4553443" cy="3459724"/>
          </a:xfrm>
          <a:prstGeom prst="rect">
            <a:avLst/>
          </a:prstGeom>
        </p:spPr>
      </p:pic>
    </p:spTree>
    <p:extLst>
      <p:ext uri="{BB962C8B-B14F-4D97-AF65-F5344CB8AC3E}">
        <p14:creationId xmlns:p14="http://schemas.microsoft.com/office/powerpoint/2010/main" val="301034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students DON’T take the credit hours necessary to graduate on time</a:t>
            </a:r>
            <a:r>
              <a:rPr lang="en-US" dirty="0" smtClean="0"/>
              <a:t>.</a:t>
            </a:r>
            <a:endParaRPr lang="en-US" dirty="0"/>
          </a:p>
        </p:txBody>
      </p:sp>
      <p:pic>
        <p:nvPicPr>
          <p:cNvPr id="6" name="Content Placeholder 5" descr="full time course load.jpg"/>
          <p:cNvPicPr>
            <a:picLocks noGrp="1" noChangeAspect="1"/>
          </p:cNvPicPr>
          <p:nvPr>
            <p:ph idx="1"/>
          </p:nvPr>
        </p:nvPicPr>
        <p:blipFill>
          <a:blip r:embed="rId3">
            <a:extLst>
              <a:ext uri="{28A0092B-C50C-407E-A947-70E740481C1C}">
                <a14:useLocalDpi xmlns:a14="http://schemas.microsoft.com/office/drawing/2010/main" val="0"/>
              </a:ext>
            </a:extLst>
          </a:blip>
          <a:srcRect l="-10960" r="-10960"/>
          <a:stretch>
            <a:fillRect/>
          </a:stretch>
        </p:blipFill>
        <p:spPr/>
      </p:pic>
    </p:spTree>
    <p:extLst>
      <p:ext uri="{BB962C8B-B14F-4D97-AF65-F5344CB8AC3E}">
        <p14:creationId xmlns:p14="http://schemas.microsoft.com/office/powerpoint/2010/main" val="303109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Tuition and aid policy at many four-year colleges works against 15-credit enrollment.</a:t>
            </a:r>
            <a:endParaRPr lang="en-US" sz="2800" dirty="0"/>
          </a:p>
        </p:txBody>
      </p:sp>
      <p:grpSp>
        <p:nvGrpSpPr>
          <p:cNvPr id="4" name="Group 3"/>
          <p:cNvGrpSpPr/>
          <p:nvPr/>
        </p:nvGrpSpPr>
        <p:grpSpPr>
          <a:xfrm>
            <a:off x="614947" y="1550737"/>
            <a:ext cx="7847264" cy="4705684"/>
            <a:chOff x="5234940" y="7620"/>
            <a:chExt cx="4572000" cy="3227070"/>
          </a:xfrm>
        </p:grpSpPr>
        <p:graphicFrame>
          <p:nvGraphicFramePr>
            <p:cNvPr id="5" name="Chart 4"/>
            <p:cNvGraphicFramePr/>
            <p:nvPr>
              <p:extLst>
                <p:ext uri="{D42A27DB-BD31-4B8C-83A1-F6EECF244321}">
                  <p14:modId xmlns:p14="http://schemas.microsoft.com/office/powerpoint/2010/main" val="370193305"/>
                </p:ext>
              </p:extLst>
            </p:nvPr>
          </p:nvGraphicFramePr>
          <p:xfrm>
            <a:off x="5234940" y="7620"/>
            <a:ext cx="4572000" cy="3227070"/>
          </p:xfrm>
          <a:graphic>
            <a:graphicData uri="http://schemas.openxmlformats.org/drawingml/2006/chart">
              <c:chart xmlns:c="http://schemas.openxmlformats.org/drawingml/2006/chart" xmlns:r="http://schemas.openxmlformats.org/officeDocument/2006/relationships" r:id="rId3"/>
            </a:graphicData>
          </a:graphic>
        </p:graphicFrame>
        <p:sp>
          <p:nvSpPr>
            <p:cNvPr id="6" name="Left Brace 5"/>
            <p:cNvSpPr/>
            <p:nvPr/>
          </p:nvSpPr>
          <p:spPr>
            <a:xfrm rot="5400000">
              <a:off x="6621780" y="986790"/>
              <a:ext cx="281940" cy="2674620"/>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400">
                <a:solidFill>
                  <a:prstClr val="black"/>
                </a:solidFill>
                <a:latin typeface="Rockwell"/>
              </a:endParaRPr>
            </a:p>
          </p:txBody>
        </p:sp>
      </p:grpSp>
    </p:spTree>
    <p:extLst>
      <p:ext uri="{BB962C8B-B14F-4D97-AF65-F5344CB8AC3E}">
        <p14:creationId xmlns:p14="http://schemas.microsoft.com/office/powerpoint/2010/main" val="67149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community colleges, many students get paid NOT to take 15 hours.</a:t>
            </a:r>
            <a:endParaRPr lang="en-US" dirty="0"/>
          </a:p>
        </p:txBody>
      </p:sp>
      <p:graphicFrame>
        <p:nvGraphicFramePr>
          <p:cNvPr id="4" name="Chart 3"/>
          <p:cNvGraphicFramePr/>
          <p:nvPr>
            <p:extLst>
              <p:ext uri="{D42A27DB-BD31-4B8C-83A1-F6EECF244321}">
                <p14:modId xmlns:p14="http://schemas.microsoft.com/office/powerpoint/2010/main" val="1594575231"/>
              </p:ext>
            </p:extLst>
          </p:nvPr>
        </p:nvGraphicFramePr>
        <p:xfrm>
          <a:off x="574842" y="1459482"/>
          <a:ext cx="8111958" cy="4757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968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States Where Low-Income Students are Really Full-Time </a:t>
            </a:r>
            <a:endParaRPr lang="en-US" dirty="0"/>
          </a:p>
        </p:txBody>
      </p:sp>
      <p:graphicFrame>
        <p:nvGraphicFramePr>
          <p:cNvPr id="4" name="Chart 3"/>
          <p:cNvGraphicFramePr/>
          <p:nvPr>
            <p:extLst>
              <p:ext uri="{D42A27DB-BD31-4B8C-83A1-F6EECF244321}">
                <p14:modId xmlns:p14="http://schemas.microsoft.com/office/powerpoint/2010/main" val="1479780387"/>
              </p:ext>
            </p:extLst>
          </p:nvPr>
        </p:nvGraphicFramePr>
        <p:xfrm>
          <a:off x="681790" y="1604211"/>
          <a:ext cx="7887368" cy="4585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205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Power of 15 </a:t>
            </a:r>
            <a:r>
              <a:rPr lang="en-US" sz="2800" dirty="0" smtClean="0"/>
              <a:t>Credits: More </a:t>
            </a:r>
            <a:r>
              <a:rPr lang="en-US" sz="2800" dirty="0"/>
              <a:t>students graduate when </a:t>
            </a:r>
            <a:r>
              <a:rPr lang="en-US" sz="2800" dirty="0" smtClean="0"/>
              <a:t>they </a:t>
            </a:r>
            <a:r>
              <a:rPr lang="en-US" sz="2800" dirty="0"/>
              <a:t>complete 30+ credits in </a:t>
            </a:r>
            <a:r>
              <a:rPr lang="en-US" sz="2800" dirty="0" smtClean="0"/>
              <a:t>their </a:t>
            </a:r>
            <a:r>
              <a:rPr lang="en-US" sz="2800" dirty="0"/>
              <a:t>first year.</a:t>
            </a:r>
          </a:p>
        </p:txBody>
      </p:sp>
      <p:graphicFrame>
        <p:nvGraphicFramePr>
          <p:cNvPr id="5" name="Chart 4"/>
          <p:cNvGraphicFramePr/>
          <p:nvPr>
            <p:extLst>
              <p:ext uri="{D42A27DB-BD31-4B8C-83A1-F6EECF244321}">
                <p14:modId xmlns:p14="http://schemas.microsoft.com/office/powerpoint/2010/main" val="3187649437"/>
              </p:ext>
            </p:extLst>
          </p:nvPr>
        </p:nvGraphicFramePr>
        <p:xfrm>
          <a:off x="585269" y="1812341"/>
          <a:ext cx="3880606"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726843166"/>
              </p:ext>
            </p:extLst>
          </p:nvPr>
        </p:nvGraphicFramePr>
        <p:xfrm>
          <a:off x="4618275" y="1851424"/>
          <a:ext cx="3880606"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242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 y="342900"/>
            <a:ext cx="10594182" cy="483489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62" name="Rectangle 2"/>
          <p:cNvSpPr>
            <a:spLocks noGrp="1" noChangeArrowheads="1"/>
          </p:cNvSpPr>
          <p:nvPr>
            <p:ph type="title"/>
          </p:nvPr>
        </p:nvSpPr>
        <p:spPr>
          <a:xfrm>
            <a:off x="0" y="685800"/>
            <a:ext cx="9144000" cy="4149090"/>
          </a:xfrm>
        </p:spPr>
        <p:txBody>
          <a:bodyPr/>
          <a:lstStyle/>
          <a:p>
            <a:pPr eaLnBrk="1" hangingPunct="1"/>
            <a:r>
              <a:rPr lang="en-US" sz="5300">
                <a:latin typeface="Rockwell" charset="0"/>
                <a:ea typeface="ヒラギノ角ゴ ProN W3" charset="0"/>
                <a:cs typeface="Rockwell" charset="0"/>
                <a:sym typeface="Rockwell" charset="0"/>
              </a:rPr>
              <a:t>15 to Finish</a:t>
            </a:r>
            <a:endParaRPr lang="en-US" sz="5300">
              <a:latin typeface="Rockwell" charset="0"/>
              <a:ea typeface="ヒラギノ明朝 ProN W3" charset="0"/>
              <a:cs typeface="ヒラギノ明朝 ProN W3" charset="0"/>
              <a:sym typeface="Rockwell" charset="0"/>
            </a:endParaRPr>
          </a:p>
        </p:txBody>
      </p:sp>
      <p:sp>
        <p:nvSpPr>
          <p:cNvPr id="15363" name="Rectangle 3"/>
          <p:cNvSpPr>
            <a:spLocks/>
          </p:cNvSpPr>
          <p:nvPr/>
        </p:nvSpPr>
        <p:spPr bwMode="auto">
          <a:xfrm>
            <a:off x="1348740" y="4114800"/>
            <a:ext cx="65151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4" bIns="0">
            <a:spAutoFit/>
          </a:bodyPr>
          <a:lstStyle/>
          <a:p>
            <a:pPr marL="35718" algn="ctr" defTabSz="822960" fontAlgn="base">
              <a:spcBef>
                <a:spcPct val="0"/>
              </a:spcBef>
              <a:spcAft>
                <a:spcPct val="0"/>
              </a:spcAft>
            </a:pPr>
            <a:endParaRPr lang="en-US" b="1">
              <a:solidFill>
                <a:srgbClr val="FFFFFF"/>
              </a:solidFill>
              <a:latin typeface="Rockwell" charset="0"/>
              <a:ea typeface="ヒラギノ角ゴ ProN W3" charset="0"/>
              <a:cs typeface="Rockwell" charset="0"/>
              <a:sym typeface="Rockwell" charset="0"/>
            </a:endParaRPr>
          </a:p>
          <a:p>
            <a:pPr marL="35718" algn="ctr" defTabSz="822960" fontAlgn="base">
              <a:spcBef>
                <a:spcPct val="0"/>
              </a:spcBef>
              <a:spcAft>
                <a:spcPct val="0"/>
              </a:spcAft>
            </a:pPr>
            <a:endParaRPr lang="en-US" b="1">
              <a:solidFill>
                <a:srgbClr val="FFFFFF"/>
              </a:solidFill>
              <a:latin typeface="Rockwell" charset="0"/>
              <a:ea typeface="ヒラギノ角ゴ ProN W3" charset="0"/>
              <a:cs typeface="Rockwell" charset="0"/>
              <a:sym typeface="Rockwell" charset="0"/>
            </a:endParaRPr>
          </a:p>
          <a:p>
            <a:pPr marL="35718" algn="ctr" defTabSz="822960" fontAlgn="base">
              <a:spcBef>
                <a:spcPct val="0"/>
              </a:spcBef>
              <a:spcAft>
                <a:spcPct val="0"/>
              </a:spcAft>
            </a:pPr>
            <a:endParaRPr lang="en-US" b="1">
              <a:solidFill>
                <a:srgbClr val="FFFFFF"/>
              </a:solidFill>
              <a:latin typeface="Rockwell" charset="0"/>
              <a:ea typeface="ヒラギノ角ゴ ProN W3" charset="0"/>
              <a:cs typeface="Rockwell" charset="0"/>
              <a:sym typeface="Rockwell" charset="0"/>
            </a:endParaRPr>
          </a:p>
          <a:p>
            <a:pPr marL="35718" algn="ctr" defTabSz="822960" fontAlgn="base">
              <a:spcBef>
                <a:spcPct val="0"/>
              </a:spcBef>
              <a:spcAft>
                <a:spcPct val="0"/>
              </a:spcAft>
            </a:pPr>
            <a:r>
              <a:rPr lang="en-US" b="1">
                <a:solidFill>
                  <a:srgbClr val="FFFFFF"/>
                </a:solidFill>
                <a:latin typeface="Rockwell" charset="0"/>
                <a:ea typeface="ヒラギノ角ゴ ProN W3" charset="0"/>
                <a:cs typeface="Rockwell" charset="0"/>
                <a:sym typeface="Rockwell" charset="0"/>
              </a:rPr>
              <a:t>Linda K. Johnsrud</a:t>
            </a:r>
          </a:p>
          <a:p>
            <a:pPr marL="35718" algn="ctr" defTabSz="822960" fontAlgn="base">
              <a:spcBef>
                <a:spcPct val="0"/>
              </a:spcBef>
              <a:spcAft>
                <a:spcPct val="0"/>
              </a:spcAft>
            </a:pPr>
            <a:r>
              <a:rPr lang="en-US">
                <a:solidFill>
                  <a:srgbClr val="FFFFFF"/>
                </a:solidFill>
                <a:latin typeface="Rockwell" charset="0"/>
                <a:ea typeface="ヒラギノ角ゴ ProN W3" charset="0"/>
                <a:cs typeface="Rockwell" charset="0"/>
                <a:sym typeface="Rockwell" charset="0"/>
              </a:rPr>
              <a:t>Executive Vice President for Academic Affairs/Provost</a:t>
            </a:r>
          </a:p>
        </p:txBody>
      </p:sp>
      <p:pic>
        <p:nvPicPr>
          <p:cNvPr id="15364" name="Picture 6" descr="X:\work\HGI\15 to Finish\logo\15toFinish_logo8.pn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7315200" y="5829300"/>
            <a:ext cx="1371600" cy="58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7410" name="Rectangle 2"/>
          <p:cNvSpPr>
            <a:spLocks noGrp="1" noChangeArrowheads="1"/>
          </p:cNvSpPr>
          <p:nvPr>
            <p:ph type="title"/>
          </p:nvPr>
        </p:nvSpPr>
        <p:spPr>
          <a:xfrm>
            <a:off x="0" y="4709160"/>
            <a:ext cx="9144000" cy="1131570"/>
          </a:xfrm>
        </p:spPr>
        <p:txBody>
          <a:bodyPr/>
          <a:lstStyle/>
          <a:p>
            <a:pPr eaLnBrk="1" hangingPunct="1"/>
            <a:r>
              <a:rPr lang="en-US">
                <a:solidFill>
                  <a:srgbClr val="004080"/>
                </a:solidFill>
                <a:latin typeface="Rockwell" charset="0"/>
                <a:ea typeface="ヒラギノ角ゴ ProN W3" charset="0"/>
                <a:cs typeface="Rockwell" charset="0"/>
                <a:sym typeface="Rockwell" charset="0"/>
              </a:rPr>
              <a:t>15toFinish.com</a:t>
            </a:r>
            <a:r>
              <a:rPr lang="en-US">
                <a:solidFill>
                  <a:srgbClr val="004080"/>
                </a:solidFill>
                <a:latin typeface="Rockwell" charset="0"/>
                <a:ea typeface="ヒラギノ明朝 ProN W3" charset="0"/>
                <a:cs typeface="ヒラギノ明朝 ProN W3" charset="0"/>
                <a:sym typeface="Rockwell" charset="0"/>
              </a:rPr>
              <a:t/>
            </a:r>
            <a:br>
              <a:rPr lang="en-US">
                <a:solidFill>
                  <a:srgbClr val="004080"/>
                </a:solidFill>
                <a:latin typeface="Rockwell" charset="0"/>
                <a:ea typeface="ヒラギノ明朝 ProN W3" charset="0"/>
                <a:cs typeface="ヒラギノ明朝 ProN W3" charset="0"/>
                <a:sym typeface="Rockwell" charset="0"/>
              </a:rPr>
            </a:br>
            <a:endParaRPr lang="en-US" b="1">
              <a:solidFill>
                <a:srgbClr val="004080"/>
              </a:solidFill>
              <a:latin typeface="Rockwell" charset="0"/>
              <a:ea typeface="ヒラギノ明朝 ProN W6" charset="0"/>
              <a:cs typeface="ヒラギノ明朝 ProN W6" charset="0"/>
              <a:sym typeface="Rockwel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Custom 37">
      <a:dk1>
        <a:sysClr val="windowText" lastClr="000000"/>
      </a:dk1>
      <a:lt1>
        <a:sysClr val="window" lastClr="FFFFFF"/>
      </a:lt1>
      <a:dk2>
        <a:srgbClr val="005AAC"/>
      </a:dk2>
      <a:lt2>
        <a:srgbClr val="EEECE1"/>
      </a:lt2>
      <a:accent1>
        <a:srgbClr val="AE241C"/>
      </a:accent1>
      <a:accent2>
        <a:srgbClr val="BD521E"/>
      </a:accent2>
      <a:accent3>
        <a:srgbClr val="548B31"/>
      </a:accent3>
      <a:accent4>
        <a:srgbClr val="285189"/>
      </a:accent4>
      <a:accent5>
        <a:srgbClr val="938965"/>
      </a:accent5>
      <a:accent6>
        <a:srgbClr val="2D7571"/>
      </a:accent6>
      <a:hlink>
        <a:srgbClr val="002C65"/>
      </a:hlink>
      <a:folHlink>
        <a:srgbClr val="002C6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 Top">
  <a:themeElements>
    <a:clrScheme name="">
      <a:dk1>
        <a:srgbClr val="000000"/>
      </a:dk1>
      <a:lt1>
        <a:srgbClr val="FFFFFF"/>
      </a:lt1>
      <a:dk2>
        <a:srgbClr val="000000"/>
      </a:dk2>
      <a:lt2>
        <a:srgbClr val="000000"/>
      </a:lt2>
      <a:accent1>
        <a:srgbClr val="A8184B"/>
      </a:accent1>
      <a:accent2>
        <a:srgbClr val="333399"/>
      </a:accent2>
      <a:accent3>
        <a:srgbClr val="AAAAAA"/>
      </a:accent3>
      <a:accent4>
        <a:srgbClr val="DADADA"/>
      </a:accent4>
      <a:accent5>
        <a:srgbClr val="D1ABB1"/>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Custom 37">
      <a:dk1>
        <a:sysClr val="windowText" lastClr="000000"/>
      </a:dk1>
      <a:lt1>
        <a:sysClr val="window" lastClr="FFFFFF"/>
      </a:lt1>
      <a:dk2>
        <a:srgbClr val="005AAC"/>
      </a:dk2>
      <a:lt2>
        <a:srgbClr val="EEECE1"/>
      </a:lt2>
      <a:accent1>
        <a:srgbClr val="AE241C"/>
      </a:accent1>
      <a:accent2>
        <a:srgbClr val="BD521E"/>
      </a:accent2>
      <a:accent3>
        <a:srgbClr val="548B31"/>
      </a:accent3>
      <a:accent4>
        <a:srgbClr val="285189"/>
      </a:accent4>
      <a:accent5>
        <a:srgbClr val="938965"/>
      </a:accent5>
      <a:accent6>
        <a:srgbClr val="2D7571"/>
      </a:accent6>
      <a:hlink>
        <a:srgbClr val="002C65"/>
      </a:hlink>
      <a:folHlink>
        <a:srgbClr val="002C6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7">
    <a:dk1>
      <a:sysClr val="windowText" lastClr="000000"/>
    </a:dk1>
    <a:lt1>
      <a:sysClr val="window" lastClr="FFFFFF"/>
    </a:lt1>
    <a:dk2>
      <a:srgbClr val="005AAC"/>
    </a:dk2>
    <a:lt2>
      <a:srgbClr val="EEECE1"/>
    </a:lt2>
    <a:accent1>
      <a:srgbClr val="AE241C"/>
    </a:accent1>
    <a:accent2>
      <a:srgbClr val="BD521E"/>
    </a:accent2>
    <a:accent3>
      <a:srgbClr val="548B31"/>
    </a:accent3>
    <a:accent4>
      <a:srgbClr val="285189"/>
    </a:accent4>
    <a:accent5>
      <a:srgbClr val="938965"/>
    </a:accent5>
    <a:accent6>
      <a:srgbClr val="2D7571"/>
    </a:accent6>
    <a:hlink>
      <a:srgbClr val="002C65"/>
    </a:hlink>
    <a:folHlink>
      <a:srgbClr val="002C6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37">
    <a:dk1>
      <a:sysClr val="windowText" lastClr="000000"/>
    </a:dk1>
    <a:lt1>
      <a:sysClr val="window" lastClr="FFFFFF"/>
    </a:lt1>
    <a:dk2>
      <a:srgbClr val="005AAC"/>
    </a:dk2>
    <a:lt2>
      <a:srgbClr val="EEECE1"/>
    </a:lt2>
    <a:accent1>
      <a:srgbClr val="AE241C"/>
    </a:accent1>
    <a:accent2>
      <a:srgbClr val="BD521E"/>
    </a:accent2>
    <a:accent3>
      <a:srgbClr val="548B31"/>
    </a:accent3>
    <a:accent4>
      <a:srgbClr val="285189"/>
    </a:accent4>
    <a:accent5>
      <a:srgbClr val="938965"/>
    </a:accent5>
    <a:accent6>
      <a:srgbClr val="2D7571"/>
    </a:accent6>
    <a:hlink>
      <a:srgbClr val="002C65"/>
    </a:hlink>
    <a:folHlink>
      <a:srgbClr val="002C6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37">
    <a:dk1>
      <a:sysClr val="windowText" lastClr="000000"/>
    </a:dk1>
    <a:lt1>
      <a:sysClr val="window" lastClr="FFFFFF"/>
    </a:lt1>
    <a:dk2>
      <a:srgbClr val="005AAC"/>
    </a:dk2>
    <a:lt2>
      <a:srgbClr val="EEECE1"/>
    </a:lt2>
    <a:accent1>
      <a:srgbClr val="AE241C"/>
    </a:accent1>
    <a:accent2>
      <a:srgbClr val="BD521E"/>
    </a:accent2>
    <a:accent3>
      <a:srgbClr val="548B31"/>
    </a:accent3>
    <a:accent4>
      <a:srgbClr val="285189"/>
    </a:accent4>
    <a:accent5>
      <a:srgbClr val="938965"/>
    </a:accent5>
    <a:accent6>
      <a:srgbClr val="2D7571"/>
    </a:accent6>
    <a:hlink>
      <a:srgbClr val="002C65"/>
    </a:hlink>
    <a:folHlink>
      <a:srgbClr val="002C6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37">
    <a:dk1>
      <a:sysClr val="windowText" lastClr="000000"/>
    </a:dk1>
    <a:lt1>
      <a:sysClr val="window" lastClr="FFFFFF"/>
    </a:lt1>
    <a:dk2>
      <a:srgbClr val="005AAC"/>
    </a:dk2>
    <a:lt2>
      <a:srgbClr val="EEECE1"/>
    </a:lt2>
    <a:accent1>
      <a:srgbClr val="AE241C"/>
    </a:accent1>
    <a:accent2>
      <a:srgbClr val="BD521E"/>
    </a:accent2>
    <a:accent3>
      <a:srgbClr val="548B31"/>
    </a:accent3>
    <a:accent4>
      <a:srgbClr val="285189"/>
    </a:accent4>
    <a:accent5>
      <a:srgbClr val="938965"/>
    </a:accent5>
    <a:accent6>
      <a:srgbClr val="2D7571"/>
    </a:accent6>
    <a:hlink>
      <a:srgbClr val="002C65"/>
    </a:hlink>
    <a:folHlink>
      <a:srgbClr val="002C6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37">
    <a:dk1>
      <a:sysClr val="windowText" lastClr="000000"/>
    </a:dk1>
    <a:lt1>
      <a:sysClr val="window" lastClr="FFFFFF"/>
    </a:lt1>
    <a:dk2>
      <a:srgbClr val="005AAC"/>
    </a:dk2>
    <a:lt2>
      <a:srgbClr val="EEECE1"/>
    </a:lt2>
    <a:accent1>
      <a:srgbClr val="AE241C"/>
    </a:accent1>
    <a:accent2>
      <a:srgbClr val="BD521E"/>
    </a:accent2>
    <a:accent3>
      <a:srgbClr val="548B31"/>
    </a:accent3>
    <a:accent4>
      <a:srgbClr val="285189"/>
    </a:accent4>
    <a:accent5>
      <a:srgbClr val="938965"/>
    </a:accent5>
    <a:accent6>
      <a:srgbClr val="2D7571"/>
    </a:accent6>
    <a:hlink>
      <a:srgbClr val="002C65"/>
    </a:hlink>
    <a:folHlink>
      <a:srgbClr val="002C6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968</Words>
  <Application>Microsoft Macintosh PowerPoint</Application>
  <PresentationFormat>On-screen Show (4:3)</PresentationFormat>
  <Paragraphs>152</Paragraphs>
  <Slides>16</Slides>
  <Notes>15</Notes>
  <HiddenSlides>0</HiddenSlides>
  <MMClips>1</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1_Office Theme</vt:lpstr>
      <vt:lpstr>Title - Top</vt:lpstr>
      <vt:lpstr>2_Office Theme</vt:lpstr>
      <vt:lpstr>Office Theme</vt:lpstr>
      <vt:lpstr>PowerPoint Presentation</vt:lpstr>
      <vt:lpstr>Most students DON’T take the credit hours necessary to graduate on time.</vt:lpstr>
      <vt:lpstr>Most students DON’T take the credit hours necessary to graduate on time.</vt:lpstr>
      <vt:lpstr>Tuition and aid policy at many four-year colleges works against 15-credit enrollment.</vt:lpstr>
      <vt:lpstr>At community colleges, many students get paid NOT to take 15 hours.</vt:lpstr>
      <vt:lpstr>States Where Low-Income Students are Really Full-Time </vt:lpstr>
      <vt:lpstr>The Power of 15 Credits: More students graduate when they complete 30+ credits in their first year.</vt:lpstr>
      <vt:lpstr>15 to Finish</vt:lpstr>
      <vt:lpstr>15toFinish.com </vt:lpstr>
      <vt:lpstr>Percent Enrolled in 15 or More Credits</vt:lpstr>
      <vt:lpstr>First-time Freshmen</vt:lpstr>
      <vt:lpstr>Retention of Freshmen (Fall 2012 to Fall 2013)</vt:lpstr>
      <vt:lpstr>Thank you! </vt:lpstr>
      <vt:lpstr>PowerPoint Presentation</vt:lpstr>
      <vt:lpstr>PowerPoint Presentation</vt:lpstr>
      <vt:lpstr>PowerPoint Presentation</vt:lpstr>
    </vt:vector>
  </TitlesOfParts>
  <Company>Complete College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Johnson</dc:creator>
  <cp:lastModifiedBy>Blake Johnson</cp:lastModifiedBy>
  <cp:revision>2</cp:revision>
  <dcterms:created xsi:type="dcterms:W3CDTF">2013-11-04T15:29:56Z</dcterms:created>
  <dcterms:modified xsi:type="dcterms:W3CDTF">2013-11-04T15:33:04Z</dcterms:modified>
</cp:coreProperties>
</file>