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79" r:id="rId3"/>
    <p:sldMasterId id="2147483691" r:id="rId4"/>
  </p:sldMasterIdLst>
  <p:notesMasterIdLst>
    <p:notesMasterId r:id="rId4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04" y="-10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BED7D-1BBA-804A-B7D3-664991DF6871}" type="datetimeFigureOut">
              <a:rPr lang="en-US" smtClean="0"/>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794DD-FC57-504D-81D4-55759DC5E4B3}" type="slidenum">
              <a:rPr lang="en-US" smtClean="0"/>
              <a:t>‹#›</a:t>
            </a:fld>
            <a:endParaRPr lang="en-US"/>
          </a:p>
        </p:txBody>
      </p:sp>
    </p:spTree>
    <p:extLst>
      <p:ext uri="{BB962C8B-B14F-4D97-AF65-F5344CB8AC3E}">
        <p14:creationId xmlns:p14="http://schemas.microsoft.com/office/powerpoint/2010/main" val="2207079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4799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19512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27696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13163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70996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95086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413163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113920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1452487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413163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07192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70016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405079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4131631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39490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558145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1564246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47330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21921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56974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95124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70632-F664-1849-B710-34369591928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64240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84928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6025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130425"/>
            <a:ext cx="8295087"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0602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990600"/>
            <a:ext cx="8229600" cy="685800"/>
          </a:xfr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Placeholder 1"/>
          <p:cNvSpPr txBox="1">
            <a:spLocks/>
          </p:cNvSpPr>
          <p:nvPr userDrawn="1"/>
        </p:nvSpPr>
        <p:spPr>
          <a:xfrm>
            <a:off x="838200" y="990600"/>
            <a:ext cx="8229600" cy="685800"/>
          </a:xfrm>
          <a:prstGeom prst="rect">
            <a:avLst/>
          </a:prstGeom>
        </p:spPr>
        <p:txBody>
          <a:bodyPr vert="horz" lIns="91440" tIns="45720" rIns="91440" bIns="45720" rtlCol="0" anchor="ctr">
            <a:normAutofit/>
          </a:bodyPr>
          <a:lstStyle/>
          <a:p>
            <a:pPr defTabSz="914400">
              <a:spcBef>
                <a:spcPct val="0"/>
              </a:spcBef>
              <a:defRPr/>
            </a:pPr>
            <a:r>
              <a:rPr lang="en-US" sz="2800">
                <a:solidFill>
                  <a:prstClr val="white"/>
                </a:solidFill>
                <a:latin typeface="Tahoma" pitchFamily="34" charset="0"/>
                <a:ea typeface="Tahoma" pitchFamily="34" charset="0"/>
                <a:cs typeface="Tahoma" pitchFamily="34" charset="0"/>
              </a:rPr>
              <a:t>Click to edit Master title style</a:t>
            </a:r>
            <a:endParaRPr lang="en-US" sz="2800" dirty="0">
              <a:solidFill>
                <a:prstClr val="white"/>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7" y="1023257"/>
            <a:ext cx="8229600" cy="685800"/>
          </a:xfrm>
        </p:spPr>
        <p:txBody>
          <a:bodyPr>
            <a:normAutofit/>
          </a:bodyPr>
          <a:lstStyle>
            <a:lvl1pPr>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8799"/>
            <a:ext cx="7848600" cy="4410636"/>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89468" cy="474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3901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990600"/>
            <a:ext cx="8229600" cy="685800"/>
          </a:xfr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DE88B7C6-1813-413A-B16A-C562AA90EA72}" type="datetimeFigureOut">
              <a:rPr lang="en-US">
                <a:solidFill>
                  <a:prstClr val="black"/>
                </a:solidFill>
                <a:latin typeface="Calibri"/>
              </a:rPr>
              <a:pPr defTabSz="914400"/>
              <a:t>11/4/13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36E25F01-CAA2-4D8D-80C6-3ECDAEC11340}" type="slidenum">
              <a:rPr lang="en-US">
                <a:solidFill>
                  <a:prstClr val="black"/>
                </a:solidFill>
                <a:latin typeface="Calibri"/>
              </a:rPr>
              <a:pPr defTabSz="914400"/>
              <a:t>‹#›</a:t>
            </a:fld>
            <a:endParaRPr lang="en-US">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130425"/>
            <a:ext cx="8295087"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0602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378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89468" cy="474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3901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378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white"/>
              </a:solidFill>
              <a:latin typeface="Rockwell"/>
            </a:endParaRPr>
          </a:p>
        </p:txBody>
      </p:sp>
      <p:sp>
        <p:nvSpPr>
          <p:cNvPr id="9" name="Slide Number Placeholder 8"/>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1953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latin typeface="Rockwell"/>
            </a:endParaRPr>
          </a:p>
        </p:txBody>
      </p:sp>
      <p:sp>
        <p:nvSpPr>
          <p:cNvPr id="5" name="Slide Number Placeholder 4"/>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28724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latin typeface="Rockwell"/>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2109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white"/>
              </a:solidFill>
              <a:latin typeface="Rockwell"/>
            </a:endParaRPr>
          </a:p>
        </p:txBody>
      </p:sp>
      <p:sp>
        <p:nvSpPr>
          <p:cNvPr id="9" name="Slide Number Placeholder 8"/>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1953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latin typeface="Rockwell"/>
            </a:endParaRPr>
          </a:p>
        </p:txBody>
      </p:sp>
      <p:sp>
        <p:nvSpPr>
          <p:cNvPr id="5" name="Slide Number Placeholder 4"/>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28724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latin typeface="Rockwell"/>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2109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Placeholder 1"/>
          <p:cNvSpPr txBox="1">
            <a:spLocks/>
          </p:cNvSpPr>
          <p:nvPr userDrawn="1"/>
        </p:nvSpPr>
        <p:spPr>
          <a:xfrm>
            <a:off x="838200" y="990600"/>
            <a:ext cx="8229600" cy="685800"/>
          </a:xfrm>
          <a:prstGeom prst="rect">
            <a:avLst/>
          </a:prstGeom>
        </p:spPr>
        <p:txBody>
          <a:bodyPr vert="horz" lIns="91440" tIns="45720" rIns="91440" bIns="45720" rtlCol="0" anchor="ctr">
            <a:normAutofit/>
          </a:bodyPr>
          <a:lstStyle/>
          <a:p>
            <a:pPr defTabSz="914400">
              <a:spcBef>
                <a:spcPct val="0"/>
              </a:spcBef>
              <a:defRPr/>
            </a:pPr>
            <a:r>
              <a:rPr lang="en-US" sz="2800">
                <a:solidFill>
                  <a:prstClr val="white"/>
                </a:solidFill>
                <a:latin typeface="Tahoma" pitchFamily="34" charset="0"/>
                <a:ea typeface="Tahoma" pitchFamily="34" charset="0"/>
                <a:cs typeface="Tahoma" pitchFamily="34" charset="0"/>
              </a:rPr>
              <a:t>Click to edit Master title style</a:t>
            </a:r>
            <a:endParaRPr lang="en-US" sz="2800" dirty="0">
              <a:solidFill>
                <a:prstClr val="white"/>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7" y="1023257"/>
            <a:ext cx="8229600" cy="685800"/>
          </a:xfrm>
        </p:spPr>
        <p:txBody>
          <a:bodyPr>
            <a:normAutofit/>
          </a:bodyPr>
          <a:lstStyle>
            <a:lvl1pPr>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8800"/>
            <a:ext cx="7848600" cy="43434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3" Type="http://schemas.openxmlformats.org/officeDocument/2006/relationships/image" Target="../media/image3.png"/><Relationship Id="rId14" Type="http://schemas.microsoft.com/office/2007/relationships/hdphoto" Target="../media/hdphoto1.wdp"/><Relationship Id="rId15"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457200" y="416991"/>
            <a:ext cx="8289469" cy="5939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FFFFFF"/>
              </a:solidFill>
              <a:latin typeface="Rockwell"/>
            </a:endParaRPr>
          </a:p>
        </p:txBody>
      </p:sp>
      <p:sp>
        <p:nvSpPr>
          <p:cNvPr id="2" name="Title Placeholder 1"/>
          <p:cNvSpPr>
            <a:spLocks noGrp="1"/>
          </p:cNvSpPr>
          <p:nvPr>
            <p:ph type="title"/>
          </p:nvPr>
        </p:nvSpPr>
        <p:spPr>
          <a:xfrm>
            <a:off x="457199" y="274638"/>
            <a:ext cx="8289469" cy="1143000"/>
          </a:xfrm>
          <a:prstGeom prst="rect">
            <a:avLst/>
          </a:prstGeom>
          <a:solidFill>
            <a:schemeClr val="accent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9491"/>
            <a:ext cx="5562600" cy="241984"/>
          </a:xfrm>
          <a:prstGeom prst="rect">
            <a:avLst/>
          </a:prstGeom>
        </p:spPr>
        <p:txBody>
          <a:bodyPr vert="horz" lIns="91440" tIns="45720" rIns="91440" bIns="45720" rtlCol="0" anchor="ctr"/>
          <a:lstStyle>
            <a:lvl1pPr algn="l">
              <a:defRPr sz="900">
                <a:solidFill>
                  <a:schemeClr val="bg1"/>
                </a:solidFill>
              </a:defRPr>
            </a:lvl1pPr>
          </a:lstStyle>
          <a:p>
            <a:endParaRPr lang="en-US" dirty="0">
              <a:solidFill>
                <a:prstClr val="white"/>
              </a:solidFill>
              <a:latin typeface="Rockwell"/>
            </a:endParaRPr>
          </a:p>
        </p:txBody>
      </p:sp>
      <p:sp>
        <p:nvSpPr>
          <p:cNvPr id="6" name="Slide Number Placeholder 5"/>
          <p:cNvSpPr>
            <a:spLocks noGrp="1"/>
          </p:cNvSpPr>
          <p:nvPr>
            <p:ph type="sldNum" sz="quarter" idx="4"/>
          </p:nvPr>
        </p:nvSpPr>
        <p:spPr>
          <a:xfrm>
            <a:off x="6553200" y="6479491"/>
            <a:ext cx="2133600" cy="241984"/>
          </a:xfrm>
          <a:prstGeom prst="rect">
            <a:avLst/>
          </a:prstGeom>
        </p:spPr>
        <p:txBody>
          <a:bodyPr vert="horz" lIns="91440" tIns="45720" rIns="91440" bIns="45720" rtlCol="0" anchor="ctr"/>
          <a:lstStyle>
            <a:lvl1pPr algn="r">
              <a:defRPr sz="900">
                <a:solidFill>
                  <a:srgbClr val="FFFFFF"/>
                </a:solidFill>
              </a:defRPr>
            </a:lvl1pPr>
          </a:lstStyle>
          <a:p>
            <a:fld id="{5CC96201-275A-0447-B6BC-465BF6A90E68}" type="slidenum">
              <a:rPr lang="en-US" smtClean="0">
                <a:latin typeface="Rockwell"/>
              </a:rPr>
              <a:pPr/>
              <a:t>‹#›</a:t>
            </a:fld>
            <a:endParaRPr lang="en-US" dirty="0">
              <a:latin typeface="Rockwell"/>
            </a:endParaRPr>
          </a:p>
        </p:txBody>
      </p:sp>
    </p:spTree>
    <p:extLst>
      <p:ext uri="{BB962C8B-B14F-4D97-AF65-F5344CB8AC3E}">
        <p14:creationId xmlns:p14="http://schemas.microsoft.com/office/powerpoint/2010/main" val="95248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13" cstate="print"/>
          <a:srcRect/>
          <a:stretch>
            <a:fillRect/>
          </a:stretch>
        </p:blipFill>
        <p:spPr bwMode="auto">
          <a:xfrm>
            <a:off x="0" y="0"/>
            <a:ext cx="9144000" cy="1375172"/>
          </a:xfrm>
          <a:prstGeom prst="rect">
            <a:avLst/>
          </a:prstGeom>
          <a:noFill/>
          <a:ln w="12700">
            <a:noFill/>
            <a:miter lim="800000"/>
            <a:headEnd/>
            <a:tailEnd/>
          </a:ln>
        </p:spPr>
      </p:pic>
      <p:sp>
        <p:nvSpPr>
          <p:cNvPr id="3" name="Text Placeholder 2"/>
          <p:cNvSpPr>
            <a:spLocks noGrp="1"/>
          </p:cNvSpPr>
          <p:nvPr>
            <p:ph type="body" idx="1"/>
          </p:nvPr>
        </p:nvSpPr>
        <p:spPr>
          <a:xfrm>
            <a:off x="838200" y="1828800"/>
            <a:ext cx="7848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5"/>
          <p:cNvPicPr>
            <a:picLocks noChangeAspect="1" noChangeArrowheads="1"/>
          </p:cNvPicPr>
          <p:nvPr userDrawn="1"/>
        </p:nvPicPr>
        <p:blipFill>
          <a:blip r:embed="rId14" cstate="print"/>
          <a:srcRect/>
          <a:stretch>
            <a:fillRect/>
          </a:stretch>
        </p:blipFill>
        <p:spPr bwMode="auto">
          <a:xfrm>
            <a:off x="6858000" y="381000"/>
            <a:ext cx="1930400" cy="331219"/>
          </a:xfrm>
          <a:prstGeom prst="rect">
            <a:avLst/>
          </a:prstGeom>
          <a:noFill/>
          <a:ln w="12700">
            <a:noFill/>
            <a:miter lim="800000"/>
            <a:headEnd/>
            <a:tailEnd/>
          </a:ln>
        </p:spPr>
      </p:pic>
      <p:sp>
        <p:nvSpPr>
          <p:cNvPr id="10" name="Rectangle 9"/>
          <p:cNvSpPr/>
          <p:nvPr userDrawn="1"/>
        </p:nvSpPr>
        <p:spPr>
          <a:xfrm>
            <a:off x="838200" y="1066800"/>
            <a:ext cx="8305800" cy="609600"/>
          </a:xfrm>
          <a:prstGeom prst="rect">
            <a:avLst/>
          </a:prstGeom>
          <a:solidFill>
            <a:srgbClr val="FBA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12" name="Straight Connector 11"/>
          <p:cNvCxnSpPr/>
          <p:nvPr userDrawn="1"/>
        </p:nvCxnSpPr>
        <p:spPr>
          <a:xfrm>
            <a:off x="838200" y="6248400"/>
            <a:ext cx="784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62000" y="6248400"/>
            <a:ext cx="6400800" cy="276999"/>
          </a:xfrm>
          <a:prstGeom prst="rect">
            <a:avLst/>
          </a:prstGeom>
          <a:noFill/>
        </p:spPr>
        <p:txBody>
          <a:bodyPr wrap="square" rtlCol="0">
            <a:spAutoFit/>
          </a:bodyPr>
          <a:lstStyle/>
          <a:p>
            <a:pPr defTabSz="914400"/>
            <a:r>
              <a:rPr lang="en-US" sz="1200" dirty="0">
                <a:solidFill>
                  <a:prstClr val="white">
                    <a:lumMod val="50000"/>
                  </a:prstClr>
                </a:solidFill>
                <a:latin typeface="Tahoma" pitchFamily="34" charset="0"/>
                <a:ea typeface="Tahoma" pitchFamily="34" charset="0"/>
                <a:cs typeface="Tahoma" pitchFamily="34" charset="0"/>
              </a:rPr>
              <a:t>Indiana’s Path to Success: Perspectives on Guided Pathways to Degree Completion</a:t>
            </a:r>
            <a:endParaRPr lang="en-US" sz="1200" dirty="0">
              <a:solidFill>
                <a:prstClr val="white">
                  <a:lumMod val="50000"/>
                </a:prstClr>
              </a:solidFill>
              <a:latin typeface="Tahoma" pitchFamily="34" charset="0"/>
              <a:ea typeface="Tahoma" pitchFamily="34" charset="0"/>
              <a:cs typeface="Tahoma" pitchFamily="34" charset="0"/>
            </a:endParaRPr>
          </a:p>
        </p:txBody>
      </p:sp>
      <p:sp>
        <p:nvSpPr>
          <p:cNvPr id="14" name="TextBox 13"/>
          <p:cNvSpPr txBox="1"/>
          <p:nvPr userDrawn="1"/>
        </p:nvSpPr>
        <p:spPr>
          <a:xfrm>
            <a:off x="6858000" y="6248400"/>
            <a:ext cx="1905000" cy="276999"/>
          </a:xfrm>
          <a:prstGeom prst="rect">
            <a:avLst/>
          </a:prstGeom>
          <a:noFill/>
        </p:spPr>
        <p:txBody>
          <a:bodyPr wrap="square" rtlCol="0">
            <a:spAutoFit/>
          </a:bodyPr>
          <a:lstStyle/>
          <a:p>
            <a:pPr algn="r" defTabSz="914400"/>
            <a:r>
              <a:rPr lang="en-US" sz="1200" dirty="0">
                <a:solidFill>
                  <a:prstClr val="white">
                    <a:lumMod val="50000"/>
                  </a:prstClr>
                </a:solidFill>
                <a:latin typeface="Tahoma" pitchFamily="34" charset="0"/>
                <a:ea typeface="Tahoma" pitchFamily="34" charset="0"/>
                <a:cs typeface="Tahoma" pitchFamily="34" charset="0"/>
              </a:rPr>
              <a:t>September 19, 2013</a:t>
            </a:r>
            <a:endParaRPr lang="en-US" sz="1200" dirty="0">
              <a:solidFill>
                <a:prstClr val="white">
                  <a:lumMod val="50000"/>
                </a:prstClr>
              </a:solidFill>
              <a:latin typeface="Tahoma" pitchFamily="34" charset="0"/>
              <a:ea typeface="Tahoma" pitchFamily="34" charset="0"/>
              <a:cs typeface="Tahoma" pitchFamily="34" charset="0"/>
            </a:endParaRPr>
          </a:p>
        </p:txBody>
      </p:sp>
      <p:sp>
        <p:nvSpPr>
          <p:cNvPr id="2" name="Title Placeholder 1"/>
          <p:cNvSpPr>
            <a:spLocks noGrp="1"/>
          </p:cNvSpPr>
          <p:nvPr>
            <p:ph type="title"/>
          </p:nvPr>
        </p:nvSpPr>
        <p:spPr>
          <a:xfrm>
            <a:off x="838200" y="9906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2800" kern="1200">
          <a:solidFill>
            <a:schemeClr val="bg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BAD18"/>
        </a:buClr>
        <a:buSzPct val="125000"/>
        <a:buFont typeface="Tahoma" pitchFamily="34" charset="0"/>
        <a:buChar char="•"/>
        <a:defRPr sz="3200" kern="1200">
          <a:solidFill>
            <a:srgbClr val="105965"/>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3CADB6"/>
        </a:buClr>
        <a:buSzPct val="125000"/>
        <a:buFont typeface="Tahoma" pitchFamily="34" charset="0"/>
        <a:buChar char="•"/>
        <a:defRPr sz="2800" kern="1200">
          <a:solidFill>
            <a:srgbClr val="3CADB6"/>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BAD18"/>
        </a:buClr>
        <a:buSzPct val="125000"/>
        <a:buFont typeface="Tahoma" pitchFamily="34" charset="0"/>
        <a:buChar char="•"/>
        <a:defRPr sz="2400" kern="1200">
          <a:solidFill>
            <a:srgbClr val="105965"/>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BAD18"/>
        </a:buClr>
        <a:buSzPct val="125000"/>
        <a:buFont typeface="Tahoma" pitchFamily="34" charset="0"/>
        <a:buChar char="•"/>
        <a:defRPr sz="2000" kern="1200">
          <a:solidFill>
            <a:srgbClr val="105965"/>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BAD18"/>
        </a:buClr>
        <a:buSzPct val="125000"/>
        <a:buFont typeface="Tahoma" pitchFamily="34" charset="0"/>
        <a:buChar char="•"/>
        <a:defRPr sz="2000" kern="1200">
          <a:solidFill>
            <a:srgbClr val="105965"/>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9091" b="88961" l="0" r="88867">
                        <a14:backgroundMark x1="3711" y1="17532" x2="43750" y2="15584"/>
                        <a14:backgroundMark x1="43750" y1="22727" x2="43555" y2="75974"/>
                        <a14:backgroundMark x1="43164" y1="79870" x2="41797" y2="77273"/>
                        <a14:backgroundMark x1="3711" y1="22727" x2="4297" y2="35714"/>
                        <a14:backgroundMark x1="4297" y1="24026" x2="4102" y2="74675"/>
                        <a14:backgroundMark x1="4492" y1="81169" x2="42383" y2="79870"/>
                      </a14:backgroundRemoval>
                    </a14:imgEffect>
                    <a14:imgEffect>
                      <a14:sharpenSoften amount="-100000"/>
                    </a14:imgEffect>
                    <a14:imgEffect>
                      <a14:colorTemperature colorTemp="4700"/>
                    </a14:imgEffect>
                  </a14:imgLayer>
                </a14:imgProps>
              </a:ext>
            </a:extLst>
          </a:blip>
          <a:srcRect/>
          <a:stretch>
            <a:fillRect/>
          </a:stretch>
        </p:blipFill>
        <p:spPr bwMode="auto">
          <a:xfrm>
            <a:off x="0" y="-3572"/>
            <a:ext cx="9144000" cy="1375172"/>
          </a:xfrm>
          <a:prstGeom prst="rect">
            <a:avLst/>
          </a:prstGeom>
          <a:solidFill>
            <a:schemeClr val="accent5">
              <a:lumMod val="75000"/>
            </a:schemeClr>
          </a:solidFill>
          <a:ln w="12700">
            <a:solidFill>
              <a:schemeClr val="accent1"/>
            </a:solidFill>
            <a:miter lim="800000"/>
            <a:headEnd/>
            <a:tailEnd/>
          </a:ln>
        </p:spPr>
      </p:pic>
      <p:sp>
        <p:nvSpPr>
          <p:cNvPr id="3" name="Text Placeholder 2"/>
          <p:cNvSpPr>
            <a:spLocks noGrp="1"/>
          </p:cNvSpPr>
          <p:nvPr>
            <p:ph type="body" idx="1"/>
          </p:nvPr>
        </p:nvSpPr>
        <p:spPr>
          <a:xfrm>
            <a:off x="838200" y="1828800"/>
            <a:ext cx="7848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5"/>
          <p:cNvPicPr>
            <a:picLocks noChangeAspect="1" noChangeArrowheads="1"/>
          </p:cNvPicPr>
          <p:nvPr userDrawn="1"/>
        </p:nvPicPr>
        <p:blipFill>
          <a:blip r:embed="rId15" cstate="print"/>
          <a:srcRect/>
          <a:stretch>
            <a:fillRect/>
          </a:stretch>
        </p:blipFill>
        <p:spPr bwMode="auto">
          <a:xfrm>
            <a:off x="6858000" y="381000"/>
            <a:ext cx="1930400" cy="331219"/>
          </a:xfrm>
          <a:prstGeom prst="rect">
            <a:avLst/>
          </a:prstGeom>
          <a:noFill/>
          <a:ln w="12700">
            <a:noFill/>
            <a:miter lim="800000"/>
            <a:headEnd/>
            <a:tailEnd/>
          </a:ln>
        </p:spPr>
      </p:pic>
      <p:sp>
        <p:nvSpPr>
          <p:cNvPr id="10" name="Rectangle 9"/>
          <p:cNvSpPr/>
          <p:nvPr userDrawn="1"/>
        </p:nvSpPr>
        <p:spPr>
          <a:xfrm>
            <a:off x="838200" y="1066800"/>
            <a:ext cx="8305800" cy="609600"/>
          </a:xfrm>
          <a:prstGeom prst="rect">
            <a:avLst/>
          </a:prstGeom>
          <a:solidFill>
            <a:srgbClr val="FBA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12" name="Straight Connector 11"/>
          <p:cNvCxnSpPr/>
          <p:nvPr userDrawn="1"/>
        </p:nvCxnSpPr>
        <p:spPr>
          <a:xfrm>
            <a:off x="838200" y="6248400"/>
            <a:ext cx="784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38200" y="10668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800" kern="1200">
          <a:solidFill>
            <a:schemeClr val="bg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BAD18"/>
        </a:buClr>
        <a:buSzPct val="125000"/>
        <a:buFont typeface="Tahoma" pitchFamily="34" charset="0"/>
        <a:buChar char="•"/>
        <a:defRPr sz="3200" kern="1200">
          <a:solidFill>
            <a:srgbClr val="105965"/>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3CADB6"/>
        </a:buClr>
        <a:buSzPct val="125000"/>
        <a:buFont typeface="Tahoma" pitchFamily="34" charset="0"/>
        <a:buChar char="•"/>
        <a:defRPr sz="2800" kern="1200">
          <a:solidFill>
            <a:srgbClr val="3CADB6"/>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BAD18"/>
        </a:buClr>
        <a:buSzPct val="125000"/>
        <a:buFont typeface="Tahoma" pitchFamily="34" charset="0"/>
        <a:buChar char="•"/>
        <a:defRPr sz="2400" kern="1200">
          <a:solidFill>
            <a:srgbClr val="105965"/>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BAD18"/>
        </a:buClr>
        <a:buSzPct val="125000"/>
        <a:buFont typeface="Tahoma" pitchFamily="34" charset="0"/>
        <a:buChar char="•"/>
        <a:defRPr sz="2000" kern="1200">
          <a:solidFill>
            <a:srgbClr val="105965"/>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BAD18"/>
        </a:buClr>
        <a:buSzPct val="125000"/>
        <a:buFont typeface="Tahoma" pitchFamily="34" charset="0"/>
        <a:buChar char="•"/>
        <a:defRPr sz="2000" kern="1200">
          <a:solidFill>
            <a:srgbClr val="105965"/>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457200" y="416991"/>
            <a:ext cx="8289469" cy="5939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FFFFFF"/>
              </a:solidFill>
              <a:latin typeface="Rockwell"/>
            </a:endParaRPr>
          </a:p>
        </p:txBody>
      </p:sp>
      <p:sp>
        <p:nvSpPr>
          <p:cNvPr id="2" name="Title Placeholder 1"/>
          <p:cNvSpPr>
            <a:spLocks noGrp="1"/>
          </p:cNvSpPr>
          <p:nvPr>
            <p:ph type="title"/>
          </p:nvPr>
        </p:nvSpPr>
        <p:spPr>
          <a:xfrm>
            <a:off x="457199" y="274638"/>
            <a:ext cx="8289469" cy="1143000"/>
          </a:xfrm>
          <a:prstGeom prst="rect">
            <a:avLst/>
          </a:prstGeom>
          <a:solidFill>
            <a:schemeClr val="accent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9491"/>
            <a:ext cx="5562600" cy="241984"/>
          </a:xfrm>
          <a:prstGeom prst="rect">
            <a:avLst/>
          </a:prstGeom>
        </p:spPr>
        <p:txBody>
          <a:bodyPr vert="horz" lIns="91440" tIns="45720" rIns="91440" bIns="45720" rtlCol="0" anchor="ctr"/>
          <a:lstStyle>
            <a:lvl1pPr algn="l">
              <a:defRPr sz="900">
                <a:solidFill>
                  <a:schemeClr val="bg1"/>
                </a:solidFill>
              </a:defRPr>
            </a:lvl1pPr>
          </a:lstStyle>
          <a:p>
            <a:endParaRPr lang="en-US" dirty="0">
              <a:solidFill>
                <a:prstClr val="white"/>
              </a:solidFill>
              <a:latin typeface="Rockwell"/>
            </a:endParaRPr>
          </a:p>
        </p:txBody>
      </p:sp>
      <p:sp>
        <p:nvSpPr>
          <p:cNvPr id="6" name="Slide Number Placeholder 5"/>
          <p:cNvSpPr>
            <a:spLocks noGrp="1"/>
          </p:cNvSpPr>
          <p:nvPr>
            <p:ph type="sldNum" sz="quarter" idx="4"/>
          </p:nvPr>
        </p:nvSpPr>
        <p:spPr>
          <a:xfrm>
            <a:off x="6553200" y="6479491"/>
            <a:ext cx="2133600" cy="241984"/>
          </a:xfrm>
          <a:prstGeom prst="rect">
            <a:avLst/>
          </a:prstGeom>
        </p:spPr>
        <p:txBody>
          <a:bodyPr vert="horz" lIns="91440" tIns="45720" rIns="91440" bIns="45720" rtlCol="0" anchor="ctr"/>
          <a:lstStyle>
            <a:lvl1pPr algn="r">
              <a:defRPr sz="900">
                <a:solidFill>
                  <a:srgbClr val="FFFFFF"/>
                </a:solidFill>
              </a:defRPr>
            </a:lvl1pPr>
          </a:lstStyle>
          <a:p>
            <a:fld id="{5CC96201-275A-0447-B6BC-465BF6A90E68}" type="slidenum">
              <a:rPr lang="en-US" smtClean="0">
                <a:latin typeface="Rockwell"/>
              </a:rPr>
              <a:pPr/>
              <a:t>‹#›</a:t>
            </a:fld>
            <a:endParaRPr lang="en-US" dirty="0">
              <a:latin typeface="Rockwell"/>
            </a:endParaRPr>
          </a:p>
        </p:txBody>
      </p:sp>
    </p:spTree>
    <p:extLst>
      <p:ext uri="{BB962C8B-B14F-4D97-AF65-F5344CB8AC3E}">
        <p14:creationId xmlns:p14="http://schemas.microsoft.com/office/powerpoint/2010/main" val="9524849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e changers color.png"/>
          <p:cNvPicPr>
            <a:picLocks noChangeAspect="1"/>
          </p:cNvPicPr>
          <p:nvPr/>
        </p:nvPicPr>
        <p:blipFill rotWithShape="1">
          <a:blip r:embed="rId3">
            <a:extLst>
              <a:ext uri="{28A0092B-C50C-407E-A947-70E740481C1C}">
                <a14:useLocalDpi xmlns:a14="http://schemas.microsoft.com/office/drawing/2010/main" val="0"/>
              </a:ext>
            </a:extLst>
          </a:blip>
          <a:srcRect l="60199" r="20327"/>
          <a:stretch/>
        </p:blipFill>
        <p:spPr>
          <a:xfrm>
            <a:off x="562555" y="2339724"/>
            <a:ext cx="2279032" cy="2183316"/>
          </a:xfrm>
          <a:prstGeom prst="rect">
            <a:avLst/>
          </a:prstGeom>
        </p:spPr>
      </p:pic>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1</a:t>
            </a:fld>
            <a:endParaRPr lang="en-US">
              <a:latin typeface="Rockwell"/>
            </a:endParaRPr>
          </a:p>
        </p:txBody>
      </p:sp>
      <p:sp>
        <p:nvSpPr>
          <p:cNvPr id="6" name="TextBox 5"/>
          <p:cNvSpPr txBox="1"/>
          <p:nvPr/>
        </p:nvSpPr>
        <p:spPr>
          <a:xfrm>
            <a:off x="2841587" y="2339724"/>
            <a:ext cx="5779704" cy="2031325"/>
          </a:xfrm>
          <a:prstGeom prst="rect">
            <a:avLst/>
          </a:prstGeom>
          <a:noFill/>
        </p:spPr>
        <p:txBody>
          <a:bodyPr wrap="none" rtlCol="0">
            <a:spAutoFit/>
          </a:bodyPr>
          <a:lstStyle/>
          <a:p>
            <a:r>
              <a:rPr lang="en-US" sz="6300" b="1" dirty="0">
                <a:solidFill>
                  <a:srgbClr val="C94706"/>
                </a:solidFill>
                <a:latin typeface="Rockwell"/>
              </a:rPr>
              <a:t>STRUCTURED</a:t>
            </a:r>
          </a:p>
          <a:p>
            <a:r>
              <a:rPr lang="en-US" sz="6300" b="1" dirty="0">
                <a:solidFill>
                  <a:srgbClr val="C94706"/>
                </a:solidFill>
                <a:latin typeface="Rockwell"/>
              </a:rPr>
              <a:t>SCHEDULES</a:t>
            </a:r>
            <a:endParaRPr lang="en-US" sz="6300" b="1" dirty="0">
              <a:solidFill>
                <a:srgbClr val="C94706"/>
              </a:solidFill>
              <a:latin typeface="Rockwell"/>
            </a:endParaRPr>
          </a:p>
        </p:txBody>
      </p:sp>
      <p:sp>
        <p:nvSpPr>
          <p:cNvPr id="7" name="Rectangle 6"/>
          <p:cNvSpPr/>
          <p:nvPr/>
        </p:nvSpPr>
        <p:spPr>
          <a:xfrm>
            <a:off x="457200" y="420121"/>
            <a:ext cx="8285941" cy="5251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938965"/>
              </a:solidFill>
              <a:latin typeface="Rockwell"/>
            </a:endParaRPr>
          </a:p>
        </p:txBody>
      </p:sp>
      <p:sp>
        <p:nvSpPr>
          <p:cNvPr id="8" name="Rectangle 7"/>
          <p:cNvSpPr/>
          <p:nvPr/>
        </p:nvSpPr>
        <p:spPr>
          <a:xfrm>
            <a:off x="457200" y="5828802"/>
            <a:ext cx="8285941" cy="5251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938965"/>
              </a:solidFill>
              <a:latin typeface="Rockwell"/>
            </a:endParaRPr>
          </a:p>
        </p:txBody>
      </p:sp>
    </p:spTree>
    <p:extLst>
      <p:ext uri="{BB962C8B-B14F-4D97-AF65-F5344CB8AC3E}">
        <p14:creationId xmlns:p14="http://schemas.microsoft.com/office/powerpoint/2010/main" val="265834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GOALS</a:t>
            </a:r>
            <a:endParaRPr lang="en-US"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Document advisor and student perceptions of obstacles to smooth pathways and timely completion</a:t>
            </a:r>
          </a:p>
          <a:p>
            <a:pPr marL="0" indent="0">
              <a:buNone/>
            </a:pPr>
            <a:endParaRPr lang="en-US" dirty="0" smtClean="0"/>
          </a:p>
          <a:p>
            <a:r>
              <a:rPr lang="en-US" dirty="0" smtClean="0"/>
              <a:t>Probe advisor and student reactions to guided pathways policy proposals aimed at acceleration and preventing the accumulation of wasted credits</a:t>
            </a:r>
          </a:p>
          <a:p>
            <a:endParaRPr lang="en-US" dirty="0"/>
          </a:p>
          <a:p>
            <a:pPr marL="0"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CONDUCTED</a:t>
            </a:r>
            <a:endParaRPr lang="en-US" dirty="0"/>
          </a:p>
        </p:txBody>
      </p:sp>
      <p:sp>
        <p:nvSpPr>
          <p:cNvPr id="3" name="Content Placeholder 2"/>
          <p:cNvSpPr>
            <a:spLocks noGrp="1"/>
          </p:cNvSpPr>
          <p:nvPr>
            <p:ph idx="1"/>
          </p:nvPr>
        </p:nvSpPr>
        <p:spPr>
          <a:xfrm>
            <a:off x="838200" y="1905000"/>
            <a:ext cx="7848600" cy="4191000"/>
          </a:xfrm>
          <a:noFill/>
        </p:spPr>
        <p:txBody>
          <a:bodyPr>
            <a:normAutofit/>
          </a:bodyPr>
          <a:lstStyle/>
          <a:p>
            <a:r>
              <a:rPr lang="en-US" dirty="0" smtClean="0"/>
              <a:t>11 focus groups with:</a:t>
            </a:r>
          </a:p>
          <a:p>
            <a:pPr lvl="1"/>
            <a:r>
              <a:rPr lang="en-US" b="1" dirty="0" smtClean="0">
                <a:solidFill>
                  <a:schemeClr val="accent5">
                    <a:lumMod val="75000"/>
                  </a:schemeClr>
                </a:solidFill>
              </a:rPr>
              <a:t>professional advisors</a:t>
            </a:r>
          </a:p>
          <a:p>
            <a:pPr lvl="1"/>
            <a:r>
              <a:rPr lang="en-US" b="1" dirty="0" smtClean="0">
                <a:solidFill>
                  <a:schemeClr val="accent5">
                    <a:lumMod val="75000"/>
                  </a:schemeClr>
                </a:solidFill>
              </a:rPr>
              <a:t>faculty advisors</a:t>
            </a:r>
          </a:p>
          <a:p>
            <a:pPr lvl="1"/>
            <a:r>
              <a:rPr lang="en-US" b="1" dirty="0" smtClean="0">
                <a:solidFill>
                  <a:schemeClr val="accent5">
                    <a:lumMod val="75000"/>
                  </a:schemeClr>
                </a:solidFill>
              </a:rPr>
              <a:t>current students</a:t>
            </a:r>
          </a:p>
          <a:p>
            <a:pPr lvl="1"/>
            <a:r>
              <a:rPr lang="en-US" b="1" dirty="0" smtClean="0">
                <a:solidFill>
                  <a:schemeClr val="accent5">
                    <a:lumMod val="75000"/>
                  </a:schemeClr>
                </a:solidFill>
              </a:rPr>
              <a:t>non-completers </a:t>
            </a:r>
          </a:p>
          <a:p>
            <a:r>
              <a:rPr lang="en-US" baseline="0" dirty="0" smtClean="0"/>
              <a:t>Broader</a:t>
            </a:r>
            <a:r>
              <a:rPr lang="en-US" dirty="0" smtClean="0"/>
              <a:t> context: 50 focus group conversations with 333 students in IN about barriers and enablers to transfer</a:t>
            </a:r>
            <a:endParaRPr lang="en-US" baseline="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THE PARADOX OF CHOICE</a:t>
            </a:r>
          </a:p>
        </p:txBody>
      </p:sp>
      <p:sp>
        <p:nvSpPr>
          <p:cNvPr id="3" name="Content Placeholder 2"/>
          <p:cNvSpPr>
            <a:spLocks noGrp="1"/>
          </p:cNvSpPr>
          <p:nvPr>
            <p:ph idx="1"/>
          </p:nvPr>
        </p:nvSpPr>
        <p:spPr>
          <a:xfrm>
            <a:off x="838200" y="1905000"/>
            <a:ext cx="7848600" cy="4191000"/>
          </a:xfrm>
        </p:spPr>
        <p:txBody>
          <a:bodyPr>
            <a:normAutofit fontScale="92500" lnSpcReduction="10000"/>
          </a:bodyPr>
          <a:lstStyle/>
          <a:p>
            <a:r>
              <a:rPr lang="en-US" dirty="0" smtClean="0"/>
              <a:t>Common belief: More choice = More freedom</a:t>
            </a:r>
          </a:p>
          <a:p>
            <a:r>
              <a:rPr lang="en-US" dirty="0" smtClean="0"/>
              <a:t>Reality: Too many choices creates anxiety, leads to irrational decision-making processes.</a:t>
            </a:r>
            <a:br>
              <a:rPr lang="en-US" dirty="0" smtClean="0"/>
            </a:br>
            <a:r>
              <a:rPr lang="en-US" dirty="0" smtClean="0"/>
              <a:t/>
            </a:r>
            <a:br>
              <a:rPr lang="en-US" dirty="0" smtClean="0"/>
            </a:br>
            <a:endParaRPr lang="en-US" dirty="0" smtClean="0"/>
          </a:p>
          <a:p>
            <a:r>
              <a:rPr lang="en-US" dirty="0" smtClean="0"/>
              <a:t>Vast array of program and course choices contribute to student confusion, poor decisions and swirl.</a:t>
            </a:r>
          </a:p>
          <a:p>
            <a:r>
              <a:rPr lang="en-US" dirty="0" smtClean="0"/>
              <a:t>Need for a more sensible “choice architecture” that empowers students to make good decisions.</a:t>
            </a:r>
          </a:p>
        </p:txBody>
      </p:sp>
      <p:sp>
        <p:nvSpPr>
          <p:cNvPr id="4" name="TextBox 3"/>
          <p:cNvSpPr txBox="1"/>
          <p:nvPr/>
        </p:nvSpPr>
        <p:spPr>
          <a:xfrm>
            <a:off x="457200" y="3200400"/>
            <a:ext cx="6781800" cy="369332"/>
          </a:xfrm>
          <a:prstGeom prst="rect">
            <a:avLst/>
          </a:prstGeom>
          <a:noFill/>
        </p:spPr>
        <p:txBody>
          <a:bodyPr wrap="square" rtlCol="0">
            <a:spAutoFit/>
          </a:bodyPr>
          <a:lstStyle/>
          <a:p>
            <a:pPr defTabSz="914400"/>
            <a:endParaRPr lang="en-US" dirty="0">
              <a:solidFill>
                <a:prstClr val="black"/>
              </a:solidFill>
              <a:latin typeface="Calibri"/>
            </a:endParaRPr>
          </a:p>
        </p:txBody>
      </p:sp>
      <p:sp>
        <p:nvSpPr>
          <p:cNvPr id="5" name="TextBox 4"/>
          <p:cNvSpPr txBox="1"/>
          <p:nvPr/>
        </p:nvSpPr>
        <p:spPr>
          <a:xfrm>
            <a:off x="990600" y="3276600"/>
            <a:ext cx="5791200" cy="369332"/>
          </a:xfrm>
          <a:prstGeom prst="rect">
            <a:avLst/>
          </a:prstGeom>
          <a:noFill/>
        </p:spPr>
        <p:txBody>
          <a:bodyPr wrap="square" rtlCol="0">
            <a:spAutoFit/>
          </a:bodyPr>
          <a:lstStyle/>
          <a:p>
            <a:pPr defTabSz="914400"/>
            <a:endParaRPr lang="en-US" dirty="0">
              <a:solidFill>
                <a:prstClr val="black"/>
              </a:solidFill>
              <a:latin typeface="Calibri"/>
            </a:endParaRPr>
          </a:p>
        </p:txBody>
      </p:sp>
      <p:sp>
        <p:nvSpPr>
          <p:cNvPr id="6" name="TextBox 5"/>
          <p:cNvSpPr txBox="1"/>
          <p:nvPr/>
        </p:nvSpPr>
        <p:spPr>
          <a:xfrm>
            <a:off x="838200" y="3276600"/>
            <a:ext cx="7848600" cy="461665"/>
          </a:xfrm>
          <a:prstGeom prst="rect">
            <a:avLst/>
          </a:prstGeom>
          <a:noFill/>
        </p:spPr>
        <p:txBody>
          <a:bodyPr wrap="square" rtlCol="0">
            <a:spAutoFit/>
          </a:bodyPr>
          <a:lstStyle/>
          <a:p>
            <a:pPr defTabSz="914400"/>
            <a:r>
              <a:rPr lang="en-US" sz="2400" b="1" u="sng" dirty="0">
                <a:solidFill>
                  <a:srgbClr val="3CADB6"/>
                </a:solidFill>
                <a:latin typeface="Tahoma" pitchFamily="34" charset="0"/>
                <a:ea typeface="Tahoma" pitchFamily="34" charset="0"/>
                <a:cs typeface="Tahoma" pitchFamily="34" charset="0"/>
              </a:rPr>
              <a:t>Implications for Higher Education</a:t>
            </a:r>
            <a:r>
              <a:rPr lang="en-US" sz="2000" b="1" dirty="0">
                <a:solidFill>
                  <a:srgbClr val="3CADB6"/>
                </a:solidFill>
                <a:latin typeface="Tahoma" pitchFamily="34" charset="0"/>
                <a:ea typeface="Tahoma" pitchFamily="34" charset="0"/>
                <a:cs typeface="Tahoma"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What We Heard </a:t>
            </a:r>
            <a:endParaRPr lang="en-US" dirty="0"/>
          </a:p>
        </p:txBody>
      </p:sp>
      <p:sp>
        <p:nvSpPr>
          <p:cNvPr id="3" name="Content Placeholder 2"/>
          <p:cNvSpPr>
            <a:spLocks noGrp="1"/>
          </p:cNvSpPr>
          <p:nvPr>
            <p:ph idx="1"/>
          </p:nvPr>
        </p:nvSpPr>
        <p:spPr>
          <a:xfrm>
            <a:off x="430307" y="1709057"/>
            <a:ext cx="8498540" cy="4799319"/>
          </a:xfrm>
        </p:spPr>
        <p:txBody>
          <a:bodyPr>
            <a:normAutofit fontScale="92500" lnSpcReduction="20000"/>
          </a:bodyPr>
          <a:lstStyle/>
          <a:p>
            <a:pPr>
              <a:buFont typeface="Arial" panose="020B0604020202020204" pitchFamily="34" charset="0"/>
              <a:buChar char="•"/>
            </a:pPr>
            <a:r>
              <a:rPr lang="en-US" dirty="0" smtClean="0"/>
              <a:t>Students initially choose programs for which they are not suited, </a:t>
            </a:r>
          </a:p>
          <a:p>
            <a:pPr>
              <a:buFont typeface="Arial" panose="020B0604020202020204" pitchFamily="34" charset="0"/>
              <a:buChar char="•"/>
            </a:pPr>
            <a:endParaRPr lang="en-US" sz="1200" dirty="0"/>
          </a:p>
          <a:p>
            <a:pPr>
              <a:buFont typeface="Arial" panose="020B0604020202020204" pitchFamily="34" charset="0"/>
              <a:buChar char="•"/>
            </a:pPr>
            <a:r>
              <a:rPr lang="en-US" dirty="0" smtClean="0"/>
              <a:t>Students make inappropriate course selections once in programs, slowing progress and undermining persistence</a:t>
            </a:r>
            <a:endParaRPr lang="en-US" dirty="0"/>
          </a:p>
          <a:p>
            <a:pPr>
              <a:buFont typeface="Arial" panose="020B0604020202020204" pitchFamily="34" charset="0"/>
              <a:buChar char="•"/>
            </a:pPr>
            <a:endParaRPr lang="en-US" sz="1300" dirty="0" smtClean="0"/>
          </a:p>
          <a:p>
            <a:pPr>
              <a:buFont typeface="Arial" panose="020B0604020202020204" pitchFamily="34" charset="0"/>
              <a:buChar char="•"/>
            </a:pPr>
            <a:r>
              <a:rPr lang="en-US" dirty="0" smtClean="0"/>
              <a:t>Advisors are overwhelmed, have difficulty providing effective guidance</a:t>
            </a:r>
          </a:p>
          <a:p>
            <a:pPr>
              <a:buFont typeface="Arial" panose="020B0604020202020204" pitchFamily="34" charset="0"/>
              <a:buChar char="•"/>
            </a:pPr>
            <a:endParaRPr lang="en-US" sz="1200" dirty="0"/>
          </a:p>
          <a:p>
            <a:pPr>
              <a:buFont typeface="Arial" panose="020B0604020202020204" pitchFamily="34" charset="0"/>
              <a:buChar char="•"/>
            </a:pPr>
            <a:r>
              <a:rPr lang="en-US" dirty="0" smtClean="0"/>
              <a:t>Advisors report frequent information changes, tensions between faculty and professional advisors that cause mistakes in advising</a:t>
            </a:r>
          </a:p>
          <a:p>
            <a:pPr>
              <a:buFont typeface="Arial" panose="020B0604020202020204" pitchFamily="34" charset="0"/>
              <a:buChar char="•"/>
            </a:pPr>
            <a:endParaRPr lang="en-US" sz="1200" dirty="0"/>
          </a:p>
          <a:p>
            <a:pPr>
              <a:buFont typeface="Arial" panose="020B0604020202020204" pitchFamily="34" charset="0"/>
              <a:buChar char="•"/>
            </a:pPr>
            <a:r>
              <a:rPr lang="en-US" dirty="0" smtClean="0"/>
              <a:t>Transfer students face particular challenges </a:t>
            </a:r>
          </a:p>
        </p:txBody>
      </p:sp>
    </p:spTree>
    <p:extLst>
      <p:ext uri="{BB962C8B-B14F-4D97-AF65-F5344CB8AC3E}">
        <p14:creationId xmlns:p14="http://schemas.microsoft.com/office/powerpoint/2010/main" val="402495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REALITY: ADVISORS ARE OVERWHELMED.</a:t>
            </a:r>
            <a:endParaRPr lang="en-US" b="1" dirty="0"/>
          </a:p>
        </p:txBody>
      </p:sp>
      <p:sp>
        <p:nvSpPr>
          <p:cNvPr id="3" name="TextBox 2"/>
          <p:cNvSpPr txBox="1"/>
          <p:nvPr/>
        </p:nvSpPr>
        <p:spPr>
          <a:xfrm>
            <a:off x="728133" y="2553857"/>
            <a:ext cx="7730067" cy="2308324"/>
          </a:xfrm>
          <a:prstGeom prst="rect">
            <a:avLst/>
          </a:prstGeom>
          <a:noFill/>
        </p:spPr>
        <p:txBody>
          <a:bodyPr wrap="square" rtlCol="0">
            <a:spAutoFit/>
          </a:bodyPr>
          <a:lstStyle/>
          <a:p>
            <a:r>
              <a:rPr lang="en-US" sz="4800" b="1" dirty="0">
                <a:solidFill>
                  <a:srgbClr val="4BACC6">
                    <a:lumMod val="75000"/>
                  </a:srgbClr>
                </a:solidFill>
                <a:latin typeface="Calibri"/>
              </a:rPr>
              <a:t>What is the average ratio of advisors to students at public community colleges?</a:t>
            </a:r>
          </a:p>
        </p:txBody>
      </p:sp>
    </p:spTree>
    <p:extLst>
      <p:ext uri="{BB962C8B-B14F-4D97-AF65-F5344CB8AC3E}">
        <p14:creationId xmlns:p14="http://schemas.microsoft.com/office/powerpoint/2010/main" val="48146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Advisors are overwhelmed.</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15</a:t>
            </a:fld>
            <a:endParaRPr lang="en-US">
              <a:latin typeface="Rockwell"/>
            </a:endParaRPr>
          </a:p>
        </p:txBody>
      </p:sp>
      <p:sp>
        <p:nvSpPr>
          <p:cNvPr id="4" name="TextBox 3"/>
          <p:cNvSpPr txBox="1"/>
          <p:nvPr/>
        </p:nvSpPr>
        <p:spPr>
          <a:xfrm>
            <a:off x="846605" y="1653725"/>
            <a:ext cx="7553308" cy="3785652"/>
          </a:xfrm>
          <a:prstGeom prst="rect">
            <a:avLst/>
          </a:prstGeom>
          <a:noFill/>
        </p:spPr>
        <p:txBody>
          <a:bodyPr wrap="square" rtlCol="0">
            <a:spAutoFit/>
          </a:bodyPr>
          <a:lstStyle/>
          <a:p>
            <a:r>
              <a:rPr lang="en-US" sz="4000" dirty="0">
                <a:solidFill>
                  <a:prstClr val="black"/>
                </a:solidFill>
                <a:latin typeface="Rockwell"/>
              </a:rPr>
              <a:t>“The ratio of student to advisor could be as high as 1100 to one.  We try to give 30-minute appointments, but when it gets busy it could be 10 minutes.”</a:t>
            </a:r>
          </a:p>
          <a:p>
            <a:endParaRPr lang="en-US" sz="4000" dirty="0">
              <a:solidFill>
                <a:prstClr val="black"/>
              </a:solidFill>
              <a:latin typeface="Rockwell"/>
            </a:endParaRP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413901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Advisors are overwhelmed.</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16</a:t>
            </a:fld>
            <a:endParaRPr lang="en-US">
              <a:latin typeface="Rockwell"/>
            </a:endParaRPr>
          </a:p>
        </p:txBody>
      </p:sp>
      <p:sp>
        <p:nvSpPr>
          <p:cNvPr id="4" name="TextBox 3"/>
          <p:cNvSpPr txBox="1"/>
          <p:nvPr/>
        </p:nvSpPr>
        <p:spPr>
          <a:xfrm>
            <a:off x="846605" y="1653725"/>
            <a:ext cx="7553308" cy="4031873"/>
          </a:xfrm>
          <a:prstGeom prst="rect">
            <a:avLst/>
          </a:prstGeom>
          <a:noFill/>
        </p:spPr>
        <p:txBody>
          <a:bodyPr wrap="square" rtlCol="0">
            <a:spAutoFit/>
          </a:bodyPr>
          <a:lstStyle/>
          <a:p>
            <a:r>
              <a:rPr lang="en-US" sz="3200" dirty="0">
                <a:solidFill>
                  <a:prstClr val="black"/>
                </a:solidFill>
                <a:latin typeface="Rockwell"/>
              </a:rPr>
              <a:t>“I think we’re in the mode of let’s get them out the door as quick as we can.  The conversations go like this: Here’s what you need to take.  You want this program? OK, boom, boom, boom.  Now, is that going to interfere with your life?  Oh, don’t worry.  It’s okay.”</a:t>
            </a:r>
          </a:p>
          <a:p>
            <a:endParaRPr lang="en-US" sz="3200" dirty="0">
              <a:solidFill>
                <a:prstClr val="black"/>
              </a:solidFill>
              <a:latin typeface="Rockwell"/>
            </a:endParaRP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355074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Students miss out on clear guidance.</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17</a:t>
            </a:fld>
            <a:endParaRPr lang="en-US">
              <a:latin typeface="Rockwell"/>
            </a:endParaRPr>
          </a:p>
        </p:txBody>
      </p:sp>
      <p:sp>
        <p:nvSpPr>
          <p:cNvPr id="4" name="TextBox 3"/>
          <p:cNvSpPr txBox="1"/>
          <p:nvPr/>
        </p:nvSpPr>
        <p:spPr>
          <a:xfrm>
            <a:off x="846605" y="1653725"/>
            <a:ext cx="7553308" cy="3539431"/>
          </a:xfrm>
          <a:prstGeom prst="rect">
            <a:avLst/>
          </a:prstGeom>
          <a:noFill/>
        </p:spPr>
        <p:txBody>
          <a:bodyPr wrap="square" rtlCol="0">
            <a:spAutoFit/>
          </a:bodyPr>
          <a:lstStyle/>
          <a:p>
            <a:r>
              <a:rPr lang="en-US" sz="2800" dirty="0">
                <a:solidFill>
                  <a:prstClr val="black"/>
                </a:solidFill>
                <a:latin typeface="Rockwell"/>
              </a:rPr>
              <a:t>“I think one of our biggest problems with advisors, though, is that they are swamped with students.  They have so many students to get through.</a:t>
            </a:r>
          </a:p>
          <a:p>
            <a:r>
              <a:rPr lang="en-US" sz="2800" dirty="0">
                <a:solidFill>
                  <a:prstClr val="black"/>
                </a:solidFill>
                <a:latin typeface="Rockwell"/>
              </a:rPr>
              <a:t> </a:t>
            </a:r>
          </a:p>
          <a:p>
            <a:r>
              <a:rPr lang="en-US" sz="2800" dirty="0">
                <a:solidFill>
                  <a:prstClr val="black"/>
                </a:solidFill>
                <a:latin typeface="Rockwell"/>
              </a:rPr>
              <a:t>…Go to this office, take a number, and get a random person, whoever was there that day at that time.”</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301397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Obstacles </a:t>
            </a:r>
            <a:endParaRPr lang="en-US" dirty="0"/>
          </a:p>
        </p:txBody>
      </p:sp>
      <p:sp>
        <p:nvSpPr>
          <p:cNvPr id="3" name="Content Placeholder 2"/>
          <p:cNvSpPr>
            <a:spLocks noGrp="1"/>
          </p:cNvSpPr>
          <p:nvPr>
            <p:ph idx="1"/>
          </p:nvPr>
        </p:nvSpPr>
        <p:spPr>
          <a:xfrm>
            <a:off x="838200" y="1905000"/>
            <a:ext cx="7848600" cy="4191000"/>
          </a:xfrm>
        </p:spPr>
        <p:txBody>
          <a:bodyPr>
            <a:normAutofit lnSpcReduction="10000"/>
          </a:bodyPr>
          <a:lstStyle/>
          <a:p>
            <a:r>
              <a:rPr lang="en-US" dirty="0" smtClean="0"/>
              <a:t>Students make poor selection of initial program of study</a:t>
            </a:r>
          </a:p>
          <a:p>
            <a:endParaRPr lang="en-US" sz="1200" dirty="0" smtClean="0"/>
          </a:p>
          <a:p>
            <a:r>
              <a:rPr lang="en-US" dirty="0" smtClean="0"/>
              <a:t>Students make poor selection of courses once in program</a:t>
            </a:r>
          </a:p>
          <a:p>
            <a:pPr marL="0" indent="0">
              <a:buNone/>
            </a:pPr>
            <a:endParaRPr lang="en-US" sz="1200" dirty="0" smtClean="0"/>
          </a:p>
          <a:p>
            <a:r>
              <a:rPr lang="en-US" dirty="0" smtClean="0"/>
              <a:t>Advisors navigate shifting requirements, poor channels of communication, large caseloads</a:t>
            </a:r>
          </a:p>
          <a:p>
            <a:endParaRPr lang="en-US" sz="1200" dirty="0" smtClean="0"/>
          </a:p>
          <a:p>
            <a:r>
              <a:rPr lang="en-US" dirty="0" smtClean="0"/>
              <a:t>Transfer students face especially daunting challenges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OBSTACLE:</a:t>
            </a:r>
            <a:br>
              <a:rPr lang="en-US" sz="2200" dirty="0" smtClean="0"/>
            </a:br>
            <a:r>
              <a:rPr lang="en-US" sz="2200" dirty="0" smtClean="0"/>
              <a:t>POOR SELECTION OF INITIAL PROGRAM OF STUDY</a:t>
            </a:r>
            <a:endParaRPr lang="en-US" sz="2200"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Students lack goal clarity, are faced with a dizzying array of choices, have few resources to help find a good fit program</a:t>
            </a:r>
          </a:p>
          <a:p>
            <a:endParaRPr lang="en-US" dirty="0" smtClean="0"/>
          </a:p>
          <a:p>
            <a:r>
              <a:rPr lang="en-US" dirty="0" smtClean="0"/>
              <a:t>Advisors say caseloads are too large to give students adequate support, end up scheduling rather than advising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Where there is structure, there are significant results.</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2</a:t>
            </a:fld>
            <a:endParaRPr lang="en-US">
              <a:latin typeface="Rockwell"/>
            </a:endParaRPr>
          </a:p>
        </p:txBody>
      </p:sp>
      <p:sp>
        <p:nvSpPr>
          <p:cNvPr id="6" name="TextBox 5"/>
          <p:cNvSpPr txBox="1"/>
          <p:nvPr/>
        </p:nvSpPr>
        <p:spPr>
          <a:xfrm>
            <a:off x="944159" y="1943754"/>
            <a:ext cx="3777672" cy="2215991"/>
          </a:xfrm>
          <a:prstGeom prst="rect">
            <a:avLst/>
          </a:prstGeom>
          <a:noFill/>
        </p:spPr>
        <p:txBody>
          <a:bodyPr wrap="none" rtlCol="0">
            <a:spAutoFit/>
          </a:bodyPr>
          <a:lstStyle/>
          <a:p>
            <a:r>
              <a:rPr lang="en-US" sz="13800" b="1" dirty="0">
                <a:solidFill>
                  <a:srgbClr val="D34A06"/>
                </a:solidFill>
                <a:latin typeface="Rockwell"/>
              </a:rPr>
              <a:t>75%</a:t>
            </a:r>
            <a:endParaRPr lang="en-US" sz="13800" b="1" dirty="0">
              <a:solidFill>
                <a:srgbClr val="D34A06"/>
              </a:solidFill>
              <a:latin typeface="Rockwell"/>
            </a:endParaRPr>
          </a:p>
        </p:txBody>
      </p:sp>
      <p:sp>
        <p:nvSpPr>
          <p:cNvPr id="7" name="TextBox 6"/>
          <p:cNvSpPr txBox="1"/>
          <p:nvPr/>
        </p:nvSpPr>
        <p:spPr>
          <a:xfrm>
            <a:off x="4971780" y="2477251"/>
            <a:ext cx="3162840" cy="1200329"/>
          </a:xfrm>
          <a:prstGeom prst="rect">
            <a:avLst/>
          </a:prstGeom>
          <a:noFill/>
        </p:spPr>
        <p:txBody>
          <a:bodyPr wrap="square" rtlCol="0">
            <a:spAutoFit/>
          </a:bodyPr>
          <a:lstStyle/>
          <a:p>
            <a:r>
              <a:rPr lang="en-US" sz="3600" dirty="0">
                <a:solidFill>
                  <a:prstClr val="black"/>
                </a:solidFill>
                <a:latin typeface="Rockwell"/>
              </a:rPr>
              <a:t>a</a:t>
            </a:r>
            <a:r>
              <a:rPr lang="en-US" sz="3600" dirty="0">
                <a:solidFill>
                  <a:prstClr val="black"/>
                </a:solidFill>
                <a:latin typeface="Rockwell"/>
              </a:rPr>
              <a:t>vg. </a:t>
            </a:r>
            <a:r>
              <a:rPr lang="en-US" sz="3600" b="1" u="sng" dirty="0">
                <a:solidFill>
                  <a:prstClr val="black"/>
                </a:solidFill>
                <a:latin typeface="Rockwell"/>
              </a:rPr>
              <a:t>on-time</a:t>
            </a:r>
            <a:r>
              <a:rPr lang="en-US" sz="3600" dirty="0">
                <a:solidFill>
                  <a:prstClr val="black"/>
                </a:solidFill>
                <a:latin typeface="Rockwell"/>
              </a:rPr>
              <a:t> graduate rate</a:t>
            </a:r>
            <a:endParaRPr lang="en-US" sz="3600" dirty="0">
              <a:solidFill>
                <a:prstClr val="black"/>
              </a:solidFill>
              <a:latin typeface="Rockwell"/>
            </a:endParaRPr>
          </a:p>
        </p:txBody>
      </p:sp>
      <p:sp>
        <p:nvSpPr>
          <p:cNvPr id="8" name="TextBox 7"/>
          <p:cNvSpPr txBox="1"/>
          <p:nvPr/>
        </p:nvSpPr>
        <p:spPr>
          <a:xfrm>
            <a:off x="1596818" y="4540256"/>
            <a:ext cx="2475858" cy="1446550"/>
          </a:xfrm>
          <a:prstGeom prst="rect">
            <a:avLst/>
          </a:prstGeom>
          <a:noFill/>
        </p:spPr>
        <p:txBody>
          <a:bodyPr wrap="none" rtlCol="0">
            <a:spAutoFit/>
          </a:bodyPr>
          <a:lstStyle/>
          <a:p>
            <a:r>
              <a:rPr lang="en-US" sz="8800" b="1" dirty="0">
                <a:solidFill>
                  <a:srgbClr val="D34A06"/>
                </a:solidFill>
                <a:latin typeface="Rockwell"/>
              </a:rPr>
              <a:t>14%</a:t>
            </a:r>
            <a:endParaRPr lang="en-US" sz="8800" b="1" dirty="0">
              <a:solidFill>
                <a:srgbClr val="D34A06"/>
              </a:solidFill>
              <a:latin typeface="Rockwell"/>
            </a:endParaRPr>
          </a:p>
        </p:txBody>
      </p:sp>
      <p:sp>
        <p:nvSpPr>
          <p:cNvPr id="10" name="TextBox 9"/>
          <p:cNvSpPr txBox="1"/>
          <p:nvPr/>
        </p:nvSpPr>
        <p:spPr>
          <a:xfrm>
            <a:off x="4971780" y="4656615"/>
            <a:ext cx="3162840" cy="1200329"/>
          </a:xfrm>
          <a:prstGeom prst="rect">
            <a:avLst/>
          </a:prstGeom>
          <a:noFill/>
        </p:spPr>
        <p:txBody>
          <a:bodyPr wrap="square" rtlCol="0">
            <a:spAutoFit/>
          </a:bodyPr>
          <a:lstStyle/>
          <a:p>
            <a:r>
              <a:rPr lang="en-US" sz="3600" dirty="0">
                <a:solidFill>
                  <a:prstClr val="black"/>
                </a:solidFill>
                <a:latin typeface="Rockwell"/>
              </a:rPr>
              <a:t>a</a:t>
            </a:r>
            <a:r>
              <a:rPr lang="en-US" sz="3600" dirty="0">
                <a:solidFill>
                  <a:prstClr val="black"/>
                </a:solidFill>
                <a:latin typeface="Rockwell"/>
              </a:rPr>
              <a:t>vg. </a:t>
            </a:r>
            <a:r>
              <a:rPr lang="en-US" sz="3600" b="1" u="sng" dirty="0">
                <a:solidFill>
                  <a:prstClr val="black"/>
                </a:solidFill>
                <a:latin typeface="Rockwell"/>
              </a:rPr>
              <a:t>on-time</a:t>
            </a:r>
            <a:r>
              <a:rPr lang="en-US" sz="3600" dirty="0">
                <a:solidFill>
                  <a:prstClr val="black"/>
                </a:solidFill>
                <a:latin typeface="Rockwell"/>
              </a:rPr>
              <a:t> graduate rate</a:t>
            </a:r>
            <a:endParaRPr lang="en-US" sz="3600" dirty="0">
              <a:solidFill>
                <a:prstClr val="black"/>
              </a:solidFill>
              <a:latin typeface="Rockwell"/>
            </a:endParaRPr>
          </a:p>
        </p:txBody>
      </p:sp>
      <p:sp>
        <p:nvSpPr>
          <p:cNvPr id="11" name="TextBox 10"/>
          <p:cNvSpPr txBox="1"/>
          <p:nvPr/>
        </p:nvSpPr>
        <p:spPr>
          <a:xfrm>
            <a:off x="831565" y="1763221"/>
            <a:ext cx="7596951" cy="461665"/>
          </a:xfrm>
          <a:prstGeom prst="rect">
            <a:avLst/>
          </a:prstGeom>
          <a:noFill/>
        </p:spPr>
        <p:txBody>
          <a:bodyPr wrap="none" rtlCol="0">
            <a:spAutoFit/>
          </a:bodyPr>
          <a:lstStyle/>
          <a:p>
            <a:r>
              <a:rPr lang="en-US" sz="2400" u="sng" dirty="0">
                <a:solidFill>
                  <a:prstClr val="black"/>
                </a:solidFill>
                <a:latin typeface="Rockwell"/>
              </a:rPr>
              <a:t>TENNESSEE COLLEGES OF APPLIED TECHNOLOGY</a:t>
            </a:r>
            <a:endParaRPr lang="en-US" sz="2400" u="sng" dirty="0">
              <a:solidFill>
                <a:prstClr val="black"/>
              </a:solidFill>
              <a:latin typeface="Rockwell"/>
            </a:endParaRPr>
          </a:p>
        </p:txBody>
      </p:sp>
      <p:sp>
        <p:nvSpPr>
          <p:cNvPr id="12" name="TextBox 11"/>
          <p:cNvSpPr txBox="1"/>
          <p:nvPr/>
        </p:nvSpPr>
        <p:spPr>
          <a:xfrm>
            <a:off x="1801236" y="4186304"/>
            <a:ext cx="5570455" cy="461665"/>
          </a:xfrm>
          <a:prstGeom prst="rect">
            <a:avLst/>
          </a:prstGeom>
          <a:noFill/>
        </p:spPr>
        <p:txBody>
          <a:bodyPr wrap="none" rtlCol="0">
            <a:spAutoFit/>
          </a:bodyPr>
          <a:lstStyle/>
          <a:p>
            <a:r>
              <a:rPr lang="en-US" sz="2400" u="sng" dirty="0">
                <a:solidFill>
                  <a:prstClr val="black"/>
                </a:solidFill>
                <a:latin typeface="Rockwell"/>
              </a:rPr>
              <a:t>TENNESSEE COMMUNITY COLLEGES</a:t>
            </a:r>
            <a:endParaRPr lang="en-US" sz="2400" u="sng" dirty="0">
              <a:solidFill>
                <a:prstClr val="black"/>
              </a:solidFill>
              <a:latin typeface="Rockwell"/>
            </a:endParaRPr>
          </a:p>
        </p:txBody>
      </p:sp>
    </p:spTree>
    <p:extLst>
      <p:ext uri="{BB962C8B-B14F-4D97-AF65-F5344CB8AC3E}">
        <p14:creationId xmlns:p14="http://schemas.microsoft.com/office/powerpoint/2010/main" val="7690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3732"/>
            <a:ext cx="8229600" cy="592667"/>
          </a:xfrm>
        </p:spPr>
        <p:txBody>
          <a:bodyPr>
            <a:noAutofit/>
          </a:bodyPr>
          <a:lstStyle/>
          <a:p>
            <a:r>
              <a:rPr lang="en-US" sz="2000" b="1" dirty="0" smtClean="0"/>
              <a:t>REALITY: SOME ADVISING PRACTICES </a:t>
            </a:r>
            <a:br>
              <a:rPr lang="en-US" sz="2000" b="1" dirty="0" smtClean="0"/>
            </a:br>
            <a:r>
              <a:rPr lang="en-US" sz="2000" b="1" dirty="0" smtClean="0"/>
              <a:t>CAN MAKE MATTERS WORSE</a:t>
            </a:r>
            <a:endParaRPr lang="en-US" sz="2000" b="1" dirty="0"/>
          </a:p>
        </p:txBody>
      </p:sp>
      <p:sp>
        <p:nvSpPr>
          <p:cNvPr id="3" name="TextBox 2"/>
          <p:cNvSpPr txBox="1"/>
          <p:nvPr/>
        </p:nvSpPr>
        <p:spPr>
          <a:xfrm>
            <a:off x="728133" y="2553857"/>
            <a:ext cx="7730067" cy="2308324"/>
          </a:xfrm>
          <a:prstGeom prst="rect">
            <a:avLst/>
          </a:prstGeom>
          <a:noFill/>
        </p:spPr>
        <p:txBody>
          <a:bodyPr wrap="square" rtlCol="0">
            <a:spAutoFit/>
          </a:bodyPr>
          <a:lstStyle/>
          <a:p>
            <a:r>
              <a:rPr lang="en-US" sz="4800" b="1" dirty="0">
                <a:solidFill>
                  <a:srgbClr val="4BACC6">
                    <a:lumMod val="75000"/>
                  </a:srgbClr>
                </a:solidFill>
                <a:latin typeface="Calibri"/>
              </a:rPr>
              <a:t>What comes to mind when you consider the phrase “August train wreck”?</a:t>
            </a:r>
          </a:p>
        </p:txBody>
      </p:sp>
    </p:spTree>
    <p:extLst>
      <p:ext uri="{BB962C8B-B14F-4D97-AF65-F5344CB8AC3E}">
        <p14:creationId xmlns:p14="http://schemas.microsoft.com/office/powerpoint/2010/main" val="20608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advising practices can make matters worse.</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21</a:t>
            </a:fld>
            <a:endParaRPr lang="en-US">
              <a:latin typeface="Rockwell"/>
            </a:endParaRPr>
          </a:p>
        </p:txBody>
      </p:sp>
      <p:sp>
        <p:nvSpPr>
          <p:cNvPr id="4" name="TextBox 3"/>
          <p:cNvSpPr txBox="1"/>
          <p:nvPr/>
        </p:nvSpPr>
        <p:spPr>
          <a:xfrm>
            <a:off x="846605" y="1746335"/>
            <a:ext cx="7553308" cy="3539430"/>
          </a:xfrm>
          <a:prstGeom prst="rect">
            <a:avLst/>
          </a:prstGeom>
          <a:noFill/>
        </p:spPr>
        <p:txBody>
          <a:bodyPr wrap="square" rtlCol="0">
            <a:spAutoFit/>
          </a:bodyPr>
          <a:lstStyle/>
          <a:p>
            <a:r>
              <a:rPr lang="en-US" sz="3200" dirty="0">
                <a:solidFill>
                  <a:prstClr val="black"/>
                </a:solidFill>
                <a:latin typeface="Rockwell"/>
              </a:rPr>
              <a:t>“In August, all bets are off.  They throw the (admissions) rules out the window.  They say, ‘Just register them.  We need those numbers.  Get them in here, get them in here, get them in here.’  We’re just registering…doing exactly what we were told.”</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207123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OBSTACLE:</a:t>
            </a:r>
            <a:br>
              <a:rPr lang="en-US" sz="2200" dirty="0" smtClean="0"/>
            </a:br>
            <a:r>
              <a:rPr lang="en-US" sz="2200" dirty="0" smtClean="0"/>
              <a:t>POOR SELECTION OF COURSES ONCE IN PROGRAM</a:t>
            </a:r>
            <a:endParaRPr lang="en-US" sz="2200"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Students select courses that are not part of program or fail to take prereqs at appropriate time</a:t>
            </a:r>
          </a:p>
          <a:p>
            <a:endParaRPr lang="en-US" sz="1200" dirty="0" smtClean="0"/>
          </a:p>
          <a:p>
            <a:r>
              <a:rPr lang="en-US" dirty="0" smtClean="0"/>
              <a:t>Complex life situations make it hard for students to schedule courses when they are offered</a:t>
            </a:r>
          </a:p>
          <a:p>
            <a:endParaRPr lang="en-US" sz="1200" dirty="0" smtClean="0"/>
          </a:p>
          <a:p>
            <a:r>
              <a:rPr lang="en-US" dirty="0" smtClean="0"/>
              <a:t>Students self-advise based on inadequate or outdated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3257"/>
            <a:ext cx="8382000" cy="685800"/>
          </a:xfrm>
        </p:spPr>
        <p:txBody>
          <a:bodyPr>
            <a:noAutofit/>
          </a:bodyPr>
          <a:lstStyle/>
          <a:p>
            <a:r>
              <a:rPr lang="en-US" sz="2200" dirty="0" smtClean="0"/>
              <a:t>OBSTACLE:</a:t>
            </a:r>
            <a:br>
              <a:rPr lang="en-US" sz="2200" dirty="0" smtClean="0"/>
            </a:br>
            <a:r>
              <a:rPr lang="en-US" sz="2200" dirty="0" smtClean="0"/>
              <a:t>TRANSFER STUDENTS FACE DAUNTING CHALLENGES</a:t>
            </a:r>
            <a:endParaRPr lang="en-US" sz="2200"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Fragmented, incomplete, inaccurate or hard-to-access information on transfer </a:t>
            </a:r>
          </a:p>
          <a:p>
            <a:endParaRPr lang="en-US" dirty="0" smtClean="0"/>
          </a:p>
          <a:p>
            <a:r>
              <a:rPr lang="en-US" dirty="0"/>
              <a:t>A</a:t>
            </a:r>
            <a:r>
              <a:rPr lang="en-US" dirty="0" smtClean="0"/>
              <a:t>dvisors and students have difficulty determining which courses will transfer</a:t>
            </a:r>
          </a:p>
          <a:p>
            <a:pPr marL="0" indent="0">
              <a:buNone/>
            </a:pPr>
            <a:endParaRPr lang="en-US" dirty="0" smtClean="0"/>
          </a:p>
          <a:p>
            <a:r>
              <a:rPr lang="en-US" dirty="0" smtClean="0"/>
              <a:t>Courses that do transfer often counted only as electives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3732"/>
            <a:ext cx="8229600" cy="592667"/>
          </a:xfrm>
        </p:spPr>
        <p:txBody>
          <a:bodyPr>
            <a:noAutofit/>
          </a:bodyPr>
          <a:lstStyle/>
          <a:p>
            <a:r>
              <a:rPr lang="en-US" sz="2400" b="1" dirty="0" smtClean="0"/>
              <a:t>REALITY: STUDENTS LIVE COMPLICATED LIVES.</a:t>
            </a:r>
            <a:endParaRPr lang="en-US" sz="2400" b="1" dirty="0"/>
          </a:p>
        </p:txBody>
      </p:sp>
      <p:sp>
        <p:nvSpPr>
          <p:cNvPr id="3" name="TextBox 2"/>
          <p:cNvSpPr txBox="1"/>
          <p:nvPr/>
        </p:nvSpPr>
        <p:spPr>
          <a:xfrm>
            <a:off x="728133" y="2553857"/>
            <a:ext cx="7730067" cy="2308324"/>
          </a:xfrm>
          <a:prstGeom prst="rect">
            <a:avLst/>
          </a:prstGeom>
          <a:noFill/>
        </p:spPr>
        <p:txBody>
          <a:bodyPr wrap="square" rtlCol="0">
            <a:spAutoFit/>
          </a:bodyPr>
          <a:lstStyle/>
          <a:p>
            <a:r>
              <a:rPr lang="en-US" sz="4800" dirty="0">
                <a:solidFill>
                  <a:prstClr val="black"/>
                </a:solidFill>
                <a:latin typeface="Calibri"/>
              </a:rPr>
              <a:t>What percentage of students at 2-year schools work 20 or more hours each week?</a:t>
            </a:r>
          </a:p>
        </p:txBody>
      </p:sp>
    </p:spTree>
    <p:extLst>
      <p:ext uri="{BB962C8B-B14F-4D97-AF65-F5344CB8AC3E}">
        <p14:creationId xmlns:p14="http://schemas.microsoft.com/office/powerpoint/2010/main" val="217202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Students live complicated lives.</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25</a:t>
            </a:fld>
            <a:endParaRPr lang="en-US">
              <a:latin typeface="Rockwell"/>
            </a:endParaRPr>
          </a:p>
        </p:txBody>
      </p:sp>
      <p:sp>
        <p:nvSpPr>
          <p:cNvPr id="4" name="TextBox 3"/>
          <p:cNvSpPr txBox="1"/>
          <p:nvPr/>
        </p:nvSpPr>
        <p:spPr>
          <a:xfrm>
            <a:off x="846605" y="1746335"/>
            <a:ext cx="7553308" cy="3693318"/>
          </a:xfrm>
          <a:prstGeom prst="rect">
            <a:avLst/>
          </a:prstGeom>
          <a:noFill/>
        </p:spPr>
        <p:txBody>
          <a:bodyPr wrap="square" rtlCol="0">
            <a:spAutoFit/>
          </a:bodyPr>
          <a:lstStyle/>
          <a:p>
            <a:r>
              <a:rPr lang="en-US" sz="2600" dirty="0">
                <a:solidFill>
                  <a:prstClr val="black"/>
                </a:solidFill>
                <a:latin typeface="Rockwell"/>
              </a:rPr>
              <a:t>“It is insane.  I mean – they’re dropping like flies, and it is like we don’t have anything on campus to anchor them.  We don’t have people who are trained counselors, whose job is to help them through these things.  They’re trying to juggle 18 balls in the air, and they’re trying to take 18 credit hours.  They’re trying to work full-time, like, four jobs.  </a:t>
            </a:r>
            <a:r>
              <a:rPr lang="en-US" sz="2600" dirty="0">
                <a:solidFill>
                  <a:srgbClr val="FF0000"/>
                </a:solidFill>
                <a:latin typeface="Rockwell"/>
              </a:rPr>
              <a:t>They’re just stringing together tragedies and it’s difficult.”</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118293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GUIDED PATHWAY PROPOSALS REVIEWED</a:t>
            </a:r>
            <a:endParaRPr lang="en-US" dirty="0"/>
          </a:p>
        </p:txBody>
      </p:sp>
      <p:sp>
        <p:nvSpPr>
          <p:cNvPr id="3" name="Content Placeholder 2"/>
          <p:cNvSpPr>
            <a:spLocks noGrp="1"/>
          </p:cNvSpPr>
          <p:nvPr>
            <p:ph idx="1"/>
          </p:nvPr>
        </p:nvSpPr>
        <p:spPr>
          <a:xfrm>
            <a:off x="838200" y="1905000"/>
            <a:ext cx="7848600" cy="4191000"/>
          </a:xfrm>
        </p:spPr>
        <p:txBody>
          <a:bodyPr>
            <a:normAutofit/>
          </a:bodyPr>
          <a:lstStyle/>
          <a:p>
            <a:r>
              <a:rPr lang="en-US" b="1" dirty="0" smtClean="0"/>
              <a:t>Proactive advising and informed choice</a:t>
            </a:r>
          </a:p>
          <a:p>
            <a:pPr marL="0" indent="0">
              <a:buNone/>
            </a:pPr>
            <a:endParaRPr lang="en-US" b="1" dirty="0" smtClean="0"/>
          </a:p>
          <a:p>
            <a:r>
              <a:rPr lang="en-US" b="1" dirty="0" smtClean="0"/>
              <a:t>Degree maps and guaranteed courses</a:t>
            </a:r>
          </a:p>
          <a:p>
            <a:pPr marL="0" indent="0">
              <a:buNone/>
            </a:pPr>
            <a:endParaRPr lang="en-US" b="1" dirty="0" smtClean="0"/>
          </a:p>
          <a:p>
            <a:r>
              <a:rPr lang="en-US" b="1" dirty="0" smtClean="0"/>
              <a:t>Block schedules and structured cohorts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PROPOSAL:</a:t>
            </a:r>
            <a:br>
              <a:rPr lang="en-US" sz="2200" dirty="0" smtClean="0"/>
            </a:br>
            <a:r>
              <a:rPr lang="en-US" sz="2200" dirty="0" smtClean="0"/>
              <a:t>PROACTIVE ADVISING AND INFORMED CHOICE</a:t>
            </a:r>
            <a:endParaRPr lang="en-US" sz="2200"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Enthusiastic support for better advising technology</a:t>
            </a:r>
          </a:p>
          <a:p>
            <a:r>
              <a:rPr lang="en-US" dirty="0" smtClean="0"/>
              <a:t>Hope that this will supplement and focus existing advising, rather than replace it</a:t>
            </a:r>
          </a:p>
          <a:p>
            <a:r>
              <a:rPr lang="en-US" dirty="0" smtClean="0"/>
              <a:t>Interest in developing advising technology that also has accurate information on transfer articulation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Proactive Advising</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28</a:t>
            </a:fld>
            <a:endParaRPr lang="en-US">
              <a:latin typeface="Rockwell"/>
            </a:endParaRPr>
          </a:p>
        </p:txBody>
      </p:sp>
      <p:sp>
        <p:nvSpPr>
          <p:cNvPr id="4" name="TextBox 3"/>
          <p:cNvSpPr txBox="1"/>
          <p:nvPr/>
        </p:nvSpPr>
        <p:spPr>
          <a:xfrm>
            <a:off x="846605" y="1856406"/>
            <a:ext cx="7553308" cy="3046988"/>
          </a:xfrm>
          <a:prstGeom prst="rect">
            <a:avLst/>
          </a:prstGeom>
          <a:noFill/>
        </p:spPr>
        <p:txBody>
          <a:bodyPr wrap="square" rtlCol="0">
            <a:spAutoFit/>
          </a:bodyPr>
          <a:lstStyle/>
          <a:p>
            <a:r>
              <a:rPr lang="en-US" sz="3200" dirty="0">
                <a:solidFill>
                  <a:prstClr val="black"/>
                </a:solidFill>
                <a:latin typeface="Rockwell"/>
              </a:rPr>
              <a:t>“</a:t>
            </a:r>
            <a:r>
              <a:rPr lang="en-US" sz="3200" dirty="0">
                <a:solidFill>
                  <a:srgbClr val="000000"/>
                </a:solidFill>
                <a:latin typeface="Rockwell"/>
              </a:rPr>
              <a:t>This would be wonderful. What is described here would be amazing. We can do some of this now but not in an automatic way. But right now we do that by pulling out their folder and going through every semester.”</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22725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PROPOSAL:</a:t>
            </a:r>
            <a:br>
              <a:rPr lang="en-US" sz="2200" dirty="0" smtClean="0"/>
            </a:br>
            <a:r>
              <a:rPr lang="en-US" sz="2200" dirty="0" smtClean="0"/>
              <a:t>DEGREE MAPS AND GUARANTEED COURSES</a:t>
            </a:r>
            <a:endParaRPr lang="en-US" sz="2200"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Supported by many students and advisors</a:t>
            </a:r>
          </a:p>
          <a:p>
            <a:r>
              <a:rPr lang="en-US" dirty="0" smtClean="0"/>
              <a:t>Concerns from small departments about ability to guarantee courses</a:t>
            </a:r>
          </a:p>
          <a:p>
            <a:r>
              <a:rPr lang="en-US" dirty="0" smtClean="0"/>
              <a:t>Worries from two-year programs that students do not have time to explore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Where there is structure, there are significant results.</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3</a:t>
            </a:fld>
            <a:endParaRPr lang="en-US">
              <a:latin typeface="Rockwell"/>
            </a:endParaRPr>
          </a:p>
        </p:txBody>
      </p:sp>
      <p:sp>
        <p:nvSpPr>
          <p:cNvPr id="6" name="TextBox 5"/>
          <p:cNvSpPr txBox="1"/>
          <p:nvPr/>
        </p:nvSpPr>
        <p:spPr>
          <a:xfrm>
            <a:off x="1357562" y="2093537"/>
            <a:ext cx="3777672" cy="2215991"/>
          </a:xfrm>
          <a:prstGeom prst="rect">
            <a:avLst/>
          </a:prstGeom>
          <a:noFill/>
        </p:spPr>
        <p:txBody>
          <a:bodyPr wrap="none" rtlCol="0">
            <a:spAutoFit/>
          </a:bodyPr>
          <a:lstStyle/>
          <a:p>
            <a:r>
              <a:rPr lang="en-US" sz="13800" b="1" dirty="0">
                <a:solidFill>
                  <a:srgbClr val="D34A06"/>
                </a:solidFill>
                <a:latin typeface="Rockwell"/>
              </a:rPr>
              <a:t>55%</a:t>
            </a:r>
            <a:endParaRPr lang="en-US" sz="13800" b="1" dirty="0">
              <a:solidFill>
                <a:srgbClr val="D34A06"/>
              </a:solidFill>
              <a:latin typeface="Rockwell"/>
            </a:endParaRPr>
          </a:p>
        </p:txBody>
      </p:sp>
      <p:sp>
        <p:nvSpPr>
          <p:cNvPr id="7" name="TextBox 6"/>
          <p:cNvSpPr txBox="1"/>
          <p:nvPr/>
        </p:nvSpPr>
        <p:spPr>
          <a:xfrm>
            <a:off x="5135234" y="2506307"/>
            <a:ext cx="3162840" cy="1384995"/>
          </a:xfrm>
          <a:prstGeom prst="rect">
            <a:avLst/>
          </a:prstGeom>
          <a:noFill/>
        </p:spPr>
        <p:txBody>
          <a:bodyPr wrap="square" rtlCol="0">
            <a:spAutoFit/>
          </a:bodyPr>
          <a:lstStyle/>
          <a:p>
            <a:r>
              <a:rPr lang="en-US" sz="2800" dirty="0">
                <a:solidFill>
                  <a:prstClr val="black"/>
                </a:solidFill>
                <a:latin typeface="Rockwell"/>
              </a:rPr>
              <a:t>3-year graduation rate for associate degrees</a:t>
            </a:r>
            <a:endParaRPr lang="en-US" sz="2800" dirty="0">
              <a:solidFill>
                <a:prstClr val="black"/>
              </a:solidFill>
              <a:latin typeface="Rockwell"/>
            </a:endParaRPr>
          </a:p>
        </p:txBody>
      </p:sp>
      <p:sp>
        <p:nvSpPr>
          <p:cNvPr id="10" name="TextBox 9"/>
          <p:cNvSpPr txBox="1"/>
          <p:nvPr/>
        </p:nvSpPr>
        <p:spPr>
          <a:xfrm>
            <a:off x="1357562" y="4265968"/>
            <a:ext cx="6940512" cy="1938992"/>
          </a:xfrm>
          <a:prstGeom prst="rect">
            <a:avLst/>
          </a:prstGeom>
          <a:noFill/>
        </p:spPr>
        <p:txBody>
          <a:bodyPr wrap="square" rtlCol="0">
            <a:spAutoFit/>
          </a:bodyPr>
          <a:lstStyle/>
          <a:p>
            <a:pPr marL="457200" indent="-457200">
              <a:buFont typeface="Arial"/>
              <a:buChar char="•"/>
            </a:pPr>
            <a:r>
              <a:rPr lang="en-US" sz="2400" b="1" dirty="0">
                <a:solidFill>
                  <a:srgbClr val="D34A06"/>
                </a:solidFill>
                <a:latin typeface="Rockwell"/>
              </a:rPr>
              <a:t>Doubled</a:t>
            </a:r>
            <a:r>
              <a:rPr lang="en-US" sz="2400" dirty="0">
                <a:solidFill>
                  <a:prstClr val="black"/>
                </a:solidFill>
                <a:latin typeface="Rockwell"/>
              </a:rPr>
              <a:t> graduation rates using structured scheduling, whole programs</a:t>
            </a:r>
          </a:p>
          <a:p>
            <a:endParaRPr lang="en-US" sz="2000" dirty="0">
              <a:solidFill>
                <a:prstClr val="black"/>
              </a:solidFill>
              <a:latin typeface="Rockwell"/>
            </a:endParaRPr>
          </a:p>
          <a:p>
            <a:pPr marL="457200" indent="-457200">
              <a:buFont typeface="Arial"/>
              <a:buChar char="•"/>
            </a:pPr>
            <a:r>
              <a:rPr lang="en-US" sz="2400" b="1" dirty="0">
                <a:solidFill>
                  <a:srgbClr val="D34A06"/>
                </a:solidFill>
                <a:latin typeface="Rockwell"/>
              </a:rPr>
              <a:t>3X higher graduation rate </a:t>
            </a:r>
            <a:r>
              <a:rPr lang="en-US" sz="2400" dirty="0">
                <a:solidFill>
                  <a:prstClr val="black"/>
                </a:solidFill>
                <a:latin typeface="Rockwell"/>
              </a:rPr>
              <a:t>than national avg. for urban community colleges</a:t>
            </a:r>
            <a:endParaRPr lang="en-US" sz="2400" dirty="0">
              <a:solidFill>
                <a:prstClr val="black"/>
              </a:solidFill>
              <a:latin typeface="Rockwell"/>
            </a:endParaRPr>
          </a:p>
        </p:txBody>
      </p:sp>
      <p:sp>
        <p:nvSpPr>
          <p:cNvPr id="11" name="TextBox 10"/>
          <p:cNvSpPr txBox="1"/>
          <p:nvPr/>
        </p:nvSpPr>
        <p:spPr>
          <a:xfrm>
            <a:off x="2139197" y="1528255"/>
            <a:ext cx="4875754" cy="830997"/>
          </a:xfrm>
          <a:prstGeom prst="rect">
            <a:avLst/>
          </a:prstGeom>
          <a:noFill/>
        </p:spPr>
        <p:txBody>
          <a:bodyPr wrap="none" rtlCol="0">
            <a:spAutoFit/>
          </a:bodyPr>
          <a:lstStyle/>
          <a:p>
            <a:pPr algn="ctr"/>
            <a:r>
              <a:rPr lang="en-US" sz="2400" u="sng" dirty="0">
                <a:solidFill>
                  <a:prstClr val="black"/>
                </a:solidFill>
                <a:latin typeface="Rockwell"/>
              </a:rPr>
              <a:t>ASAP PROGRAM </a:t>
            </a:r>
          </a:p>
          <a:p>
            <a:pPr algn="ctr"/>
            <a:r>
              <a:rPr lang="en-US" sz="2400" u="sng" dirty="0">
                <a:solidFill>
                  <a:prstClr val="black"/>
                </a:solidFill>
                <a:latin typeface="Rockwell"/>
              </a:rPr>
              <a:t>CITY UNIVERSITY OF NEW YORK</a:t>
            </a:r>
            <a:endParaRPr lang="en-US" sz="2400" u="sng" dirty="0">
              <a:solidFill>
                <a:prstClr val="black"/>
              </a:solidFill>
              <a:latin typeface="Rockwell"/>
            </a:endParaRPr>
          </a:p>
        </p:txBody>
      </p:sp>
    </p:spTree>
    <p:extLst>
      <p:ext uri="{BB962C8B-B14F-4D97-AF65-F5344CB8AC3E}">
        <p14:creationId xmlns:p14="http://schemas.microsoft.com/office/powerpoint/2010/main" val="410233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Degree Maps and Guaranteed Courses</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30</a:t>
            </a:fld>
            <a:endParaRPr lang="en-US">
              <a:latin typeface="Rockwell"/>
            </a:endParaRPr>
          </a:p>
        </p:txBody>
      </p:sp>
      <p:sp>
        <p:nvSpPr>
          <p:cNvPr id="4" name="TextBox 3"/>
          <p:cNvSpPr txBox="1"/>
          <p:nvPr/>
        </p:nvSpPr>
        <p:spPr>
          <a:xfrm>
            <a:off x="827529" y="1543137"/>
            <a:ext cx="7553308" cy="4401205"/>
          </a:xfrm>
          <a:prstGeom prst="rect">
            <a:avLst/>
          </a:prstGeom>
          <a:noFill/>
        </p:spPr>
        <p:txBody>
          <a:bodyPr wrap="square" rtlCol="0">
            <a:spAutoFit/>
          </a:bodyPr>
          <a:lstStyle/>
          <a:p>
            <a:r>
              <a:rPr lang="en-US" sz="2800" dirty="0">
                <a:solidFill>
                  <a:prstClr val="black"/>
                </a:solidFill>
                <a:latin typeface="Rockwell"/>
              </a:rPr>
              <a:t>“</a:t>
            </a:r>
            <a:r>
              <a:rPr lang="en-US" sz="2800" dirty="0">
                <a:solidFill>
                  <a:srgbClr val="000000"/>
                </a:solidFill>
                <a:latin typeface="Rockwell"/>
              </a:rPr>
              <a:t>I think if they did something like take every degree there is and put them under, like, six fields, like a big umbrella. Then you can pick out which individual degree, if you know what you want. Then have something like a 101 class for each particular degree just to see, so students can test the waters to see if they even like it, and that would be their very first semester. That way they’re not wasting time.”</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30160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3732"/>
            <a:ext cx="8229600" cy="592667"/>
          </a:xfrm>
        </p:spPr>
        <p:txBody>
          <a:bodyPr>
            <a:noAutofit/>
          </a:bodyPr>
          <a:lstStyle/>
          <a:p>
            <a:r>
              <a:rPr lang="en-US" sz="2400" b="1" dirty="0" smtClean="0"/>
              <a:t>REALITY: STUDENTS LIVE COMPLICATED LIVES.</a:t>
            </a:r>
            <a:endParaRPr lang="en-US" sz="2400" b="1" dirty="0"/>
          </a:p>
        </p:txBody>
      </p:sp>
      <p:sp>
        <p:nvSpPr>
          <p:cNvPr id="3" name="TextBox 2"/>
          <p:cNvSpPr txBox="1"/>
          <p:nvPr/>
        </p:nvSpPr>
        <p:spPr>
          <a:xfrm>
            <a:off x="728133" y="2553857"/>
            <a:ext cx="7730067" cy="3046988"/>
          </a:xfrm>
          <a:prstGeom prst="rect">
            <a:avLst/>
          </a:prstGeom>
          <a:noFill/>
        </p:spPr>
        <p:txBody>
          <a:bodyPr wrap="square" rtlCol="0">
            <a:spAutoFit/>
          </a:bodyPr>
          <a:lstStyle/>
          <a:p>
            <a:r>
              <a:rPr lang="en-US" sz="4800" dirty="0">
                <a:solidFill>
                  <a:prstClr val="black"/>
                </a:solidFill>
                <a:latin typeface="Calibri"/>
              </a:rPr>
              <a:t>True or False: Students who have difficulty balancing work and school want more flexibility in their schedules.</a:t>
            </a:r>
          </a:p>
        </p:txBody>
      </p:sp>
    </p:spTree>
    <p:extLst>
      <p:ext uri="{BB962C8B-B14F-4D97-AF65-F5344CB8AC3E}">
        <p14:creationId xmlns:p14="http://schemas.microsoft.com/office/powerpoint/2010/main" val="99556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want structure…</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32</a:t>
            </a:fld>
            <a:endParaRPr lang="en-US">
              <a:latin typeface="Rockwell"/>
            </a:endParaRPr>
          </a:p>
        </p:txBody>
      </p:sp>
      <p:sp>
        <p:nvSpPr>
          <p:cNvPr id="4" name="TextBox 3"/>
          <p:cNvSpPr txBox="1"/>
          <p:nvPr/>
        </p:nvSpPr>
        <p:spPr>
          <a:xfrm>
            <a:off x="701095" y="1600806"/>
            <a:ext cx="7817870" cy="3416320"/>
          </a:xfrm>
          <a:prstGeom prst="rect">
            <a:avLst/>
          </a:prstGeom>
          <a:noFill/>
        </p:spPr>
        <p:txBody>
          <a:bodyPr wrap="square" rtlCol="0">
            <a:spAutoFit/>
          </a:bodyPr>
          <a:lstStyle/>
          <a:p>
            <a:r>
              <a:rPr lang="en-US" sz="3600" dirty="0">
                <a:solidFill>
                  <a:prstClr val="black"/>
                </a:solidFill>
                <a:latin typeface="Rockwell"/>
              </a:rPr>
              <a:t>“That (block scheduling) would be fabulous – if you knew you could schedule your courses every semester at the same time, wouldn’t that be a dream come true?”</a:t>
            </a:r>
          </a:p>
          <a:p>
            <a:r>
              <a:rPr lang="en-US" sz="3600" dirty="0">
                <a:solidFill>
                  <a:prstClr val="black"/>
                </a:solidFill>
                <a:latin typeface="Rockwell"/>
              </a:rPr>
              <a:t> </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169019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want structure…</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33</a:t>
            </a:fld>
            <a:endParaRPr lang="en-US">
              <a:latin typeface="Rockwell"/>
            </a:endParaRPr>
          </a:p>
        </p:txBody>
      </p:sp>
      <p:sp>
        <p:nvSpPr>
          <p:cNvPr id="4" name="TextBox 3"/>
          <p:cNvSpPr txBox="1"/>
          <p:nvPr/>
        </p:nvSpPr>
        <p:spPr>
          <a:xfrm>
            <a:off x="701095" y="1600806"/>
            <a:ext cx="7817870" cy="3785652"/>
          </a:xfrm>
          <a:prstGeom prst="rect">
            <a:avLst/>
          </a:prstGeom>
          <a:noFill/>
        </p:spPr>
        <p:txBody>
          <a:bodyPr wrap="square" rtlCol="0">
            <a:spAutoFit/>
          </a:bodyPr>
          <a:lstStyle/>
          <a:p>
            <a:r>
              <a:rPr lang="en-US" sz="2400" dirty="0">
                <a:solidFill>
                  <a:prstClr val="black"/>
                </a:solidFill>
                <a:latin typeface="Rockwell"/>
              </a:rPr>
              <a:t>“I actually like that approach because I’ve had the days where I go to class for an hour, and then I have two hours off.  Well, I really don’t want to drive home just to drive all the way back.  Yes, it might suck to be in class for four hours straight, but I could go into a job and say, “I go Monday through Friday from eight to noon but I can come in at one thirty or two o’clock and work with you guys.”  I think employers would appreciate that more because I’ve actually missed out on a couple of jobs because of my school schedule.”</a:t>
            </a:r>
          </a:p>
        </p:txBody>
      </p:sp>
      <p:sp>
        <p:nvSpPr>
          <p:cNvPr id="5" name="TextBox 4"/>
          <p:cNvSpPr txBox="1"/>
          <p:nvPr/>
        </p:nvSpPr>
        <p:spPr>
          <a:xfrm>
            <a:off x="1775857" y="547906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331581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Advisors offer flexibility.</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34</a:t>
            </a:fld>
            <a:endParaRPr lang="en-US">
              <a:latin typeface="Rockwell"/>
            </a:endParaRPr>
          </a:p>
        </p:txBody>
      </p:sp>
      <p:sp>
        <p:nvSpPr>
          <p:cNvPr id="4" name="TextBox 3"/>
          <p:cNvSpPr txBox="1"/>
          <p:nvPr/>
        </p:nvSpPr>
        <p:spPr>
          <a:xfrm>
            <a:off x="701095" y="1706646"/>
            <a:ext cx="7817870" cy="3539430"/>
          </a:xfrm>
          <a:prstGeom prst="rect">
            <a:avLst/>
          </a:prstGeom>
          <a:noFill/>
        </p:spPr>
        <p:txBody>
          <a:bodyPr wrap="square" rtlCol="0">
            <a:spAutoFit/>
          </a:bodyPr>
          <a:lstStyle/>
          <a:p>
            <a:r>
              <a:rPr lang="en-US" sz="3200" dirty="0">
                <a:solidFill>
                  <a:prstClr val="black"/>
                </a:solidFill>
                <a:latin typeface="Rockwell"/>
              </a:rPr>
              <a:t>“A block schedule for a nontraditional student doesn’t work.  You work.  You have a family.  They’re like, “I can’t take this course because it’s offered when I’m supposed to be working.  If I don’t work, I can’t pay for school.  If I can’t pay for school, then I can’t get a better job.”</a:t>
            </a:r>
          </a:p>
        </p:txBody>
      </p:sp>
      <p:sp>
        <p:nvSpPr>
          <p:cNvPr id="5" name="TextBox 4"/>
          <p:cNvSpPr txBox="1"/>
          <p:nvPr/>
        </p:nvSpPr>
        <p:spPr>
          <a:xfrm>
            <a:off x="1775857" y="5412913"/>
            <a:ext cx="6743108" cy="707886"/>
          </a:xfrm>
          <a:prstGeom prst="rect">
            <a:avLst/>
          </a:prstGeom>
          <a:noFill/>
        </p:spPr>
        <p:txBody>
          <a:bodyPr wrap="none" rtlCol="0">
            <a:spAutoFit/>
          </a:bodyPr>
          <a:lstStyle/>
          <a:p>
            <a:pPr algn="r"/>
            <a:r>
              <a:rPr lang="en-US" sz="2000" i="1" dirty="0">
                <a:solidFill>
                  <a:prstClr val="white">
                    <a:lumMod val="50000"/>
                  </a:prstClr>
                </a:solidFill>
                <a:latin typeface="Rockwell"/>
              </a:rPr>
              <a:t>Guided Pathways to Success</a:t>
            </a:r>
          </a:p>
          <a:p>
            <a:pPr algn="r"/>
            <a:r>
              <a:rPr lang="en-US" sz="2000" i="1" dirty="0">
                <a:solidFill>
                  <a:prstClr val="white">
                    <a:lumMod val="50000"/>
                  </a:prstClr>
                </a:solidFill>
                <a:latin typeface="Rockwell"/>
              </a:rPr>
              <a:t>Perspectives from Indiana College Students and Advisors</a:t>
            </a:r>
          </a:p>
        </p:txBody>
      </p:sp>
    </p:spTree>
    <p:extLst>
      <p:ext uri="{BB962C8B-B14F-4D97-AF65-F5344CB8AC3E}">
        <p14:creationId xmlns:p14="http://schemas.microsoft.com/office/powerpoint/2010/main" val="285343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aseline="0" dirty="0" smtClean="0"/>
              <a:t>PROPOSAL:</a:t>
            </a:r>
            <a:br>
              <a:rPr lang="en-US" sz="2200" baseline="0" dirty="0" smtClean="0"/>
            </a:br>
            <a:r>
              <a:rPr lang="en-US" sz="2200" dirty="0" smtClean="0"/>
              <a:t>BLOCK SCHEDULES AND STRUCTURED COHORTS</a:t>
            </a:r>
            <a:endParaRPr lang="en-US" sz="2200" dirty="0"/>
          </a:p>
        </p:txBody>
      </p:sp>
      <p:sp>
        <p:nvSpPr>
          <p:cNvPr id="3" name="Content Placeholder 2"/>
          <p:cNvSpPr>
            <a:spLocks noGrp="1"/>
          </p:cNvSpPr>
          <p:nvPr>
            <p:ph idx="1"/>
          </p:nvPr>
        </p:nvSpPr>
        <p:spPr>
          <a:xfrm>
            <a:off x="838200" y="1905000"/>
            <a:ext cx="7848600" cy="4191000"/>
          </a:xfrm>
        </p:spPr>
        <p:txBody>
          <a:bodyPr>
            <a:normAutofit/>
          </a:bodyPr>
          <a:lstStyle/>
          <a:p>
            <a:r>
              <a:rPr lang="en-US" dirty="0" smtClean="0"/>
              <a:t>Enthusiastically supported by many students (especially non-completers and those with complex lives) </a:t>
            </a:r>
          </a:p>
          <a:p>
            <a:r>
              <a:rPr lang="en-US" dirty="0"/>
              <a:t>A</a:t>
            </a:r>
            <a:r>
              <a:rPr lang="en-US" dirty="0" smtClean="0"/>
              <a:t>dvisors concerned about negative impact on students with complex lives. </a:t>
            </a:r>
          </a:p>
          <a:p>
            <a:r>
              <a:rPr lang="en-US" dirty="0" smtClean="0"/>
              <a:t>Concerns about implementation challenges</a:t>
            </a:r>
          </a:p>
          <a:p>
            <a:r>
              <a:rPr lang="en-US" dirty="0" smtClean="0"/>
              <a:t>Concerns that this approach undercuts students learning self-management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0" dirty="0" smtClean="0"/>
              <a:t>RECOMMENDATIONS</a:t>
            </a:r>
            <a:r>
              <a:rPr lang="en-US" dirty="0" smtClean="0"/>
              <a:t> </a:t>
            </a:r>
            <a:r>
              <a:rPr lang="en-US" baseline="0" dirty="0" smtClean="0"/>
              <a:t>FOR ENGAGING STAKEHOLDERS</a:t>
            </a:r>
            <a:endParaRPr lang="en-US" dirty="0"/>
          </a:p>
        </p:txBody>
      </p:sp>
      <p:sp>
        <p:nvSpPr>
          <p:cNvPr id="3" name="Content Placeholder 2"/>
          <p:cNvSpPr>
            <a:spLocks noGrp="1"/>
          </p:cNvSpPr>
          <p:nvPr>
            <p:ph idx="1"/>
          </p:nvPr>
        </p:nvSpPr>
        <p:spPr>
          <a:xfrm>
            <a:off x="838200" y="1905000"/>
            <a:ext cx="7848600" cy="4191000"/>
          </a:xfrm>
        </p:spPr>
        <p:txBody>
          <a:bodyPr>
            <a:normAutofit lnSpcReduction="10000"/>
          </a:bodyPr>
          <a:lstStyle/>
          <a:p>
            <a:r>
              <a:rPr lang="en-US" dirty="0" smtClean="0"/>
              <a:t>Communicate clearly about relationship between pathways efforts and other initiatives and priorities</a:t>
            </a:r>
          </a:p>
          <a:p>
            <a:r>
              <a:rPr lang="en-US" dirty="0" smtClean="0"/>
              <a:t>Take concerns seriously and address them directly</a:t>
            </a:r>
          </a:p>
          <a:p>
            <a:r>
              <a:rPr lang="en-US" dirty="0" smtClean="0"/>
              <a:t>Create opportunities for institutional stakeholders to deliberate about policy proposals and implementation obstacles </a:t>
            </a:r>
          </a:p>
          <a:p>
            <a:r>
              <a:rPr lang="en-US" dirty="0" smtClean="0"/>
              <a:t>Include institutional stakeholders as partners in planning and implementation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0" dirty="0" smtClean="0"/>
              <a:t>INDIANA’S PATH TO SUCCESS</a:t>
            </a:r>
            <a:endParaRPr lang="en-US" dirty="0"/>
          </a:p>
        </p:txBody>
      </p:sp>
      <p:sp>
        <p:nvSpPr>
          <p:cNvPr id="3" name="Content Placeholder 2"/>
          <p:cNvSpPr>
            <a:spLocks noGrp="1"/>
          </p:cNvSpPr>
          <p:nvPr>
            <p:ph idx="1"/>
          </p:nvPr>
        </p:nvSpPr>
        <p:spPr>
          <a:xfrm>
            <a:off x="838200" y="1905000"/>
            <a:ext cx="7848600" cy="4191000"/>
          </a:xfrm>
        </p:spPr>
        <p:txBody>
          <a:bodyPr>
            <a:normAutofit/>
          </a:bodyPr>
          <a:lstStyle/>
          <a:p>
            <a:pPr marL="0" indent="0" algn="ctr">
              <a:buNone/>
            </a:pPr>
            <a:endParaRPr lang="en-US" sz="4000" dirty="0" smtClean="0"/>
          </a:p>
          <a:p>
            <a:pPr marL="0" indent="0" algn="ctr">
              <a:buNone/>
            </a:pPr>
            <a:r>
              <a:rPr lang="en-US" sz="4000" dirty="0" smtClean="0"/>
              <a:t>Thank you! </a:t>
            </a:r>
          </a:p>
          <a:p>
            <a:pPr marL="0" indent="0">
              <a:buNone/>
            </a:pPr>
            <a:endParaRPr lang="en-US" dirty="0" smtClean="0"/>
          </a:p>
          <a:p>
            <a:pPr marL="0" indent="0" algn="ctr">
              <a:buNone/>
            </a:pPr>
            <a:r>
              <a:rPr lang="en-US" sz="2200" dirty="0" smtClean="0"/>
              <a:t>For more information:</a:t>
            </a:r>
          </a:p>
          <a:p>
            <a:pPr marL="0" indent="0" algn="ctr">
              <a:buNone/>
            </a:pPr>
            <a:r>
              <a:rPr lang="en-US" sz="2200" dirty="0" smtClean="0"/>
              <a:t>Alison Kadlec, Ph.D.</a:t>
            </a:r>
            <a:br>
              <a:rPr lang="en-US" sz="2200" dirty="0" smtClean="0"/>
            </a:br>
            <a:r>
              <a:rPr lang="en-US" sz="2200" dirty="0" smtClean="0">
                <a:solidFill>
                  <a:srgbClr val="3CADB6"/>
                </a:solidFill>
              </a:rPr>
              <a:t>akadlec@publicagenda.org</a:t>
            </a:r>
          </a:p>
          <a:p>
            <a:pPr marL="0" indent="0" algn="ctr">
              <a:buNone/>
            </a:pPr>
            <a:r>
              <a:rPr lang="en-US" sz="2200" dirty="0" smtClean="0">
                <a:solidFill>
                  <a:srgbClr val="3CADB6"/>
                </a:solidFill>
              </a:rPr>
              <a:t>www.publicagenda.org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545464-4F35-C44D-B56D-8E22EB83ED84}" type="slidenum">
              <a:rPr lang="en-US" smtClean="0">
                <a:latin typeface="Rockwell"/>
              </a:rPr>
              <a:pPr/>
              <a:t>38</a:t>
            </a:fld>
            <a:endParaRPr lang="en-US" dirty="0">
              <a:latin typeface="Rockwe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7" y="0"/>
            <a:ext cx="9225044" cy="6857999"/>
          </a:xfrm>
          <a:prstGeom prst="rect">
            <a:avLst/>
          </a:prstGeom>
        </p:spPr>
      </p:pic>
    </p:spTree>
    <p:extLst>
      <p:ext uri="{BB962C8B-B14F-4D97-AF65-F5344CB8AC3E}">
        <p14:creationId xmlns:p14="http://schemas.microsoft.com/office/powerpoint/2010/main" val="5900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Where there is structure, there are significant results.</a:t>
            </a:r>
            <a:endParaRPr lang="en-US" dirty="0"/>
          </a:p>
        </p:txBody>
      </p:sp>
      <p:sp>
        <p:nvSpPr>
          <p:cNvPr id="3" name="Slide Number Placeholder 2"/>
          <p:cNvSpPr>
            <a:spLocks noGrp="1"/>
          </p:cNvSpPr>
          <p:nvPr>
            <p:ph type="sldNum" sz="quarter" idx="12"/>
          </p:nvPr>
        </p:nvSpPr>
        <p:spPr/>
        <p:txBody>
          <a:bodyPr/>
          <a:lstStyle/>
          <a:p>
            <a:fld id="{5CC96201-275A-0447-B6BC-465BF6A90E68}" type="slidenum">
              <a:rPr lang="en-US" smtClean="0">
                <a:latin typeface="Rockwell"/>
              </a:rPr>
              <a:pPr/>
              <a:t>4</a:t>
            </a:fld>
            <a:endParaRPr lang="en-US">
              <a:latin typeface="Rockwell"/>
            </a:endParaRPr>
          </a:p>
        </p:txBody>
      </p:sp>
      <p:sp>
        <p:nvSpPr>
          <p:cNvPr id="6" name="TextBox 5"/>
          <p:cNvSpPr txBox="1"/>
          <p:nvPr/>
        </p:nvSpPr>
        <p:spPr>
          <a:xfrm>
            <a:off x="3530580" y="3822246"/>
            <a:ext cx="4617169" cy="769441"/>
          </a:xfrm>
          <a:prstGeom prst="rect">
            <a:avLst/>
          </a:prstGeom>
          <a:noFill/>
        </p:spPr>
        <p:txBody>
          <a:bodyPr wrap="none" rtlCol="0">
            <a:spAutoFit/>
          </a:bodyPr>
          <a:lstStyle/>
          <a:p>
            <a:r>
              <a:rPr lang="en-US" sz="4400" b="1" dirty="0">
                <a:solidFill>
                  <a:srgbClr val="D34A06"/>
                </a:solidFill>
                <a:latin typeface="Rockwell"/>
              </a:rPr>
              <a:t>85% completion</a:t>
            </a:r>
            <a:endParaRPr lang="en-US" sz="4400" b="1" dirty="0">
              <a:solidFill>
                <a:srgbClr val="D34A06"/>
              </a:solidFill>
              <a:latin typeface="Rockwell"/>
            </a:endParaRPr>
          </a:p>
        </p:txBody>
      </p:sp>
      <p:sp>
        <p:nvSpPr>
          <p:cNvPr id="7" name="TextBox 6"/>
          <p:cNvSpPr txBox="1"/>
          <p:nvPr/>
        </p:nvSpPr>
        <p:spPr>
          <a:xfrm>
            <a:off x="1106226" y="4026763"/>
            <a:ext cx="3162840" cy="523220"/>
          </a:xfrm>
          <a:prstGeom prst="rect">
            <a:avLst/>
          </a:prstGeom>
          <a:noFill/>
        </p:spPr>
        <p:txBody>
          <a:bodyPr wrap="square" rtlCol="0">
            <a:spAutoFit/>
          </a:bodyPr>
          <a:lstStyle/>
          <a:p>
            <a:r>
              <a:rPr lang="en-US" sz="2800" dirty="0">
                <a:solidFill>
                  <a:prstClr val="black"/>
                </a:solidFill>
                <a:latin typeface="Rockwell"/>
              </a:rPr>
              <a:t>First Cohort: </a:t>
            </a:r>
            <a:endParaRPr lang="en-US" sz="2800" dirty="0">
              <a:solidFill>
                <a:prstClr val="black"/>
              </a:solidFill>
              <a:latin typeface="Rockwell"/>
            </a:endParaRPr>
          </a:p>
        </p:txBody>
      </p:sp>
      <p:sp>
        <p:nvSpPr>
          <p:cNvPr id="10" name="TextBox 9"/>
          <p:cNvSpPr txBox="1"/>
          <p:nvPr/>
        </p:nvSpPr>
        <p:spPr>
          <a:xfrm>
            <a:off x="1106226" y="2379167"/>
            <a:ext cx="6940512" cy="1508105"/>
          </a:xfrm>
          <a:prstGeom prst="rect">
            <a:avLst/>
          </a:prstGeom>
          <a:noFill/>
        </p:spPr>
        <p:txBody>
          <a:bodyPr wrap="square" rtlCol="0">
            <a:spAutoFit/>
          </a:bodyPr>
          <a:lstStyle/>
          <a:p>
            <a:pPr marL="457200" indent="-457200">
              <a:buFont typeface="Arial"/>
              <a:buChar char="•"/>
            </a:pPr>
            <a:r>
              <a:rPr lang="en-US" sz="2400" b="1" dirty="0">
                <a:solidFill>
                  <a:srgbClr val="D34A06"/>
                </a:solidFill>
                <a:latin typeface="Rockwell"/>
              </a:rPr>
              <a:t>Structured</a:t>
            </a:r>
            <a:r>
              <a:rPr lang="en-US" sz="2400" dirty="0">
                <a:solidFill>
                  <a:prstClr val="black"/>
                </a:solidFill>
                <a:latin typeface="Rockwell"/>
              </a:rPr>
              <a:t> career certificate programs in welding, machine tool, automotive, HVAC, mechatronics, and office technology.</a:t>
            </a:r>
          </a:p>
          <a:p>
            <a:endParaRPr lang="en-US" sz="2000" dirty="0">
              <a:solidFill>
                <a:prstClr val="black"/>
              </a:solidFill>
              <a:latin typeface="Rockwell"/>
            </a:endParaRPr>
          </a:p>
        </p:txBody>
      </p:sp>
      <p:sp>
        <p:nvSpPr>
          <p:cNvPr id="11" name="TextBox 10"/>
          <p:cNvSpPr txBox="1"/>
          <p:nvPr/>
        </p:nvSpPr>
        <p:spPr>
          <a:xfrm>
            <a:off x="1287954" y="1528255"/>
            <a:ext cx="6578243" cy="830997"/>
          </a:xfrm>
          <a:prstGeom prst="rect">
            <a:avLst/>
          </a:prstGeom>
          <a:noFill/>
        </p:spPr>
        <p:txBody>
          <a:bodyPr wrap="none" rtlCol="0">
            <a:spAutoFit/>
          </a:bodyPr>
          <a:lstStyle/>
          <a:p>
            <a:pPr algn="ctr"/>
            <a:r>
              <a:rPr lang="en-US" sz="2400" u="sng" dirty="0">
                <a:solidFill>
                  <a:prstClr val="black"/>
                </a:solidFill>
                <a:latin typeface="Rockwell"/>
              </a:rPr>
              <a:t>IVY INSTITUTE OF TECHNOLOGY PROGRAM</a:t>
            </a:r>
          </a:p>
          <a:p>
            <a:pPr algn="ctr"/>
            <a:r>
              <a:rPr lang="en-US" sz="2400" u="sng" dirty="0">
                <a:solidFill>
                  <a:prstClr val="black"/>
                </a:solidFill>
                <a:latin typeface="Rockwell"/>
              </a:rPr>
              <a:t>IVY TECH COMMUNITY COLLEGE SYSTEM</a:t>
            </a:r>
            <a:endParaRPr lang="en-US" sz="2400" u="sng" dirty="0">
              <a:solidFill>
                <a:prstClr val="black"/>
              </a:solidFill>
              <a:latin typeface="Rockwell"/>
            </a:endParaRPr>
          </a:p>
        </p:txBody>
      </p:sp>
      <p:sp>
        <p:nvSpPr>
          <p:cNvPr id="8" name="TextBox 7"/>
          <p:cNvSpPr txBox="1"/>
          <p:nvPr/>
        </p:nvSpPr>
        <p:spPr>
          <a:xfrm>
            <a:off x="3530580" y="4940422"/>
            <a:ext cx="3988166" cy="769441"/>
          </a:xfrm>
          <a:prstGeom prst="rect">
            <a:avLst/>
          </a:prstGeom>
          <a:noFill/>
        </p:spPr>
        <p:txBody>
          <a:bodyPr wrap="none" rtlCol="0">
            <a:spAutoFit/>
          </a:bodyPr>
          <a:lstStyle/>
          <a:p>
            <a:r>
              <a:rPr lang="en-US" sz="4400" b="1" dirty="0">
                <a:solidFill>
                  <a:srgbClr val="D34A06"/>
                </a:solidFill>
                <a:latin typeface="Rockwell"/>
              </a:rPr>
              <a:t>90% retention</a:t>
            </a:r>
            <a:endParaRPr lang="en-US" sz="4400" b="1" dirty="0">
              <a:solidFill>
                <a:srgbClr val="D34A06"/>
              </a:solidFill>
              <a:latin typeface="Rockwell"/>
            </a:endParaRPr>
          </a:p>
        </p:txBody>
      </p:sp>
      <p:sp>
        <p:nvSpPr>
          <p:cNvPr id="9" name="TextBox 8"/>
          <p:cNvSpPr txBox="1"/>
          <p:nvPr/>
        </p:nvSpPr>
        <p:spPr>
          <a:xfrm>
            <a:off x="1106226" y="5118214"/>
            <a:ext cx="3162840" cy="523220"/>
          </a:xfrm>
          <a:prstGeom prst="rect">
            <a:avLst/>
          </a:prstGeom>
          <a:noFill/>
        </p:spPr>
        <p:txBody>
          <a:bodyPr wrap="square" rtlCol="0">
            <a:spAutoFit/>
          </a:bodyPr>
          <a:lstStyle/>
          <a:p>
            <a:r>
              <a:rPr lang="en-US" sz="2800" dirty="0">
                <a:solidFill>
                  <a:prstClr val="black"/>
                </a:solidFill>
                <a:latin typeface="Rockwell"/>
              </a:rPr>
              <a:t>New Cohorts: </a:t>
            </a:r>
            <a:endParaRPr lang="en-US" sz="2800" dirty="0">
              <a:solidFill>
                <a:prstClr val="black"/>
              </a:solidFill>
              <a:latin typeface="Rockwell"/>
            </a:endParaRPr>
          </a:p>
        </p:txBody>
      </p:sp>
    </p:spTree>
    <p:extLst>
      <p:ext uri="{BB962C8B-B14F-4D97-AF65-F5344CB8AC3E}">
        <p14:creationId xmlns:p14="http://schemas.microsoft.com/office/powerpoint/2010/main" val="40013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457798" y="265643"/>
            <a:ext cx="8288869" cy="1143000"/>
          </a:xfrm>
        </p:spPr>
        <p:txBody>
          <a:bodyPr>
            <a:normAutofit fontScale="90000"/>
          </a:bodyPr>
          <a:lstStyle/>
          <a:p>
            <a:r>
              <a:rPr lang="en-US" dirty="0" smtClean="0"/>
              <a:t>Where </a:t>
            </a:r>
            <a:r>
              <a:rPr lang="en-US" dirty="0"/>
              <a:t>there is structure, there are significant results.</a:t>
            </a:r>
            <a:endParaRPr lang="en-US" dirty="0">
              <a:solidFill>
                <a:srgbClr val="FF9933"/>
              </a:solidFill>
              <a:latin typeface="Calibri" charset="0"/>
            </a:endParaRPr>
          </a:p>
        </p:txBody>
      </p:sp>
      <p:sp>
        <p:nvSpPr>
          <p:cNvPr id="4" name="Content Placeholder 3"/>
          <p:cNvSpPr>
            <a:spLocks noGrp="1"/>
          </p:cNvSpPr>
          <p:nvPr>
            <p:ph idx="1"/>
          </p:nvPr>
        </p:nvSpPr>
        <p:spPr/>
        <p:txBody>
          <a:bodyPr rtlCol="0">
            <a:normAutofit/>
          </a:bodyPr>
          <a:lstStyle/>
          <a:p>
            <a:pPr algn="ctr" eaLnBrk="1" fontAlgn="auto" hangingPunct="1">
              <a:spcAft>
                <a:spcPts val="0"/>
              </a:spcAft>
              <a:buFont typeface="Arial"/>
              <a:buNone/>
              <a:defRPr/>
            </a:pPr>
            <a:r>
              <a:rPr lang="en-US" sz="2800" b="1" dirty="0" smtClean="0">
                <a:latin typeface="Rockwell" pitchFamily="18" charset="0"/>
                <a:ea typeface="+mn-ea"/>
                <a:cs typeface="+mn-cs"/>
              </a:rPr>
              <a:t>PROMISING PROGRAM: STRUCTURED </a:t>
            </a:r>
          </a:p>
          <a:p>
            <a:pPr algn="ctr" eaLnBrk="1" fontAlgn="auto" hangingPunct="1">
              <a:spcAft>
                <a:spcPts val="0"/>
              </a:spcAft>
              <a:buFont typeface="Arial"/>
              <a:buNone/>
              <a:defRPr/>
            </a:pPr>
            <a:r>
              <a:rPr lang="en-US" sz="2800" b="1" dirty="0" smtClean="0">
                <a:latin typeface="Rockwell" pitchFamily="18" charset="0"/>
                <a:ea typeface="+mn-ea"/>
                <a:cs typeface="+mn-cs"/>
              </a:rPr>
              <a:t>LEARNING COMMUNITIES</a:t>
            </a:r>
          </a:p>
          <a:p>
            <a:pPr algn="ctr" eaLnBrk="1" fontAlgn="auto" hangingPunct="1">
              <a:spcAft>
                <a:spcPts val="0"/>
              </a:spcAft>
              <a:buFont typeface="Arial"/>
              <a:buNone/>
              <a:defRPr/>
            </a:pPr>
            <a:r>
              <a:rPr lang="en-US" sz="2800" b="1" dirty="0" smtClean="0">
                <a:latin typeface="Rockwell" pitchFamily="18" charset="0"/>
                <a:ea typeface="+mn-ea"/>
                <a:cs typeface="+mn-cs"/>
              </a:rPr>
              <a:t>TENNESSEE COMMUNITY COLLEGES</a:t>
            </a:r>
          </a:p>
          <a:p>
            <a:pPr algn="ctr" eaLnBrk="1" fontAlgn="auto" hangingPunct="1">
              <a:spcAft>
                <a:spcPts val="0"/>
              </a:spcAft>
              <a:buFont typeface="Arial"/>
              <a:buNone/>
              <a:defRPr/>
            </a:pPr>
            <a:endParaRPr lang="en-US" sz="1300" b="1" dirty="0" smtClean="0">
              <a:latin typeface="Rockwell" pitchFamily="18" charset="0"/>
              <a:ea typeface="+mn-ea"/>
              <a:cs typeface="+mn-cs"/>
            </a:endParaRPr>
          </a:p>
          <a:p>
            <a:pPr eaLnBrk="1" fontAlgn="auto" hangingPunct="1">
              <a:spcAft>
                <a:spcPts val="0"/>
              </a:spcAft>
              <a:buClr>
                <a:srgbClr val="FF9933"/>
              </a:buClr>
              <a:buFont typeface="Wingdings" pitchFamily="2" charset="2"/>
              <a:buChar char="§"/>
              <a:defRPr/>
            </a:pPr>
            <a:r>
              <a:rPr lang="en-US" sz="2400" dirty="0" smtClean="0">
                <a:latin typeface="Rockwell" pitchFamily="18" charset="0"/>
                <a:ea typeface="+mn-ea"/>
                <a:cs typeface="+mn-cs"/>
              </a:rPr>
              <a:t>As of Fall 2012:</a:t>
            </a:r>
          </a:p>
          <a:p>
            <a:pPr lvl="1" eaLnBrk="1" fontAlgn="auto" hangingPunct="1">
              <a:spcAft>
                <a:spcPts val="0"/>
              </a:spcAft>
              <a:buClr>
                <a:srgbClr val="FF9933"/>
              </a:buClr>
              <a:buFont typeface="Wingdings" pitchFamily="2" charset="2"/>
              <a:buChar char="§"/>
              <a:defRPr/>
            </a:pPr>
            <a:r>
              <a:rPr lang="en-US" sz="2400" dirty="0" smtClean="0">
                <a:latin typeface="Rockwell" pitchFamily="18" charset="0"/>
                <a:ea typeface="+mn-ea"/>
              </a:rPr>
              <a:t>63 Structured Learning Communities statewide</a:t>
            </a:r>
          </a:p>
          <a:p>
            <a:pPr lvl="1" eaLnBrk="1" fontAlgn="auto" hangingPunct="1">
              <a:spcAft>
                <a:spcPts val="0"/>
              </a:spcAft>
              <a:buClr>
                <a:srgbClr val="FF9933"/>
              </a:buClr>
              <a:buFont typeface="Wingdings" pitchFamily="2" charset="2"/>
              <a:buChar char="§"/>
              <a:defRPr/>
            </a:pPr>
            <a:r>
              <a:rPr lang="en-US" sz="2400" dirty="0" smtClean="0">
                <a:latin typeface="Rockwell" pitchFamily="18" charset="0"/>
                <a:ea typeface="+mn-ea"/>
              </a:rPr>
              <a:t>2,738 students enrolled</a:t>
            </a:r>
          </a:p>
          <a:p>
            <a:pPr lvl="1" eaLnBrk="1" fontAlgn="auto" hangingPunct="1">
              <a:spcAft>
                <a:spcPts val="0"/>
              </a:spcAft>
              <a:buClr>
                <a:srgbClr val="FF9933"/>
              </a:buClr>
              <a:buFont typeface="Wingdings" pitchFamily="2" charset="2"/>
              <a:buChar char="§"/>
              <a:defRPr/>
            </a:pPr>
            <a:r>
              <a:rPr lang="en-US" sz="2400" dirty="0" smtClean="0">
                <a:latin typeface="Rockwell" pitchFamily="18" charset="0"/>
                <a:ea typeface="+mn-ea"/>
              </a:rPr>
              <a:t>3 certificates in General Ed for transfer students, career programs in Education and Business</a:t>
            </a:r>
          </a:p>
          <a:p>
            <a:pPr lvl="1" eaLnBrk="1" fontAlgn="auto" hangingPunct="1">
              <a:spcAft>
                <a:spcPts val="0"/>
              </a:spcAft>
              <a:buClr>
                <a:srgbClr val="FF9933"/>
              </a:buClr>
              <a:buFont typeface="Wingdings" pitchFamily="2" charset="2"/>
              <a:buChar char="§"/>
              <a:defRPr/>
            </a:pPr>
            <a:r>
              <a:rPr lang="en-US" sz="3600" b="1" dirty="0" smtClean="0">
                <a:latin typeface="Rockwell" pitchFamily="18" charset="0"/>
                <a:ea typeface="+mn-ea"/>
              </a:rPr>
              <a:t>75% graduation/enrollment rate</a:t>
            </a:r>
          </a:p>
          <a:p>
            <a:pPr lvl="1" eaLnBrk="1" fontAlgn="auto" hangingPunct="1">
              <a:spcAft>
                <a:spcPts val="0"/>
              </a:spcAft>
              <a:buClr>
                <a:srgbClr val="FF9933"/>
              </a:buClr>
              <a:buFont typeface="Wingdings" pitchFamily="2" charset="2"/>
              <a:buChar char="§"/>
              <a:defRPr/>
            </a:pPr>
            <a:endParaRPr lang="en-US" sz="2400" b="1" dirty="0" smtClean="0">
              <a:solidFill>
                <a:srgbClr val="FF9933"/>
              </a:solidFill>
              <a:latin typeface="Rockwell" pitchFamily="18" charset="0"/>
              <a:ea typeface="+mn-ea"/>
            </a:endParaRPr>
          </a:p>
          <a:p>
            <a:pPr eaLnBrk="1" fontAlgn="auto" hangingPunct="1">
              <a:spcAft>
                <a:spcPts val="0"/>
              </a:spcAft>
              <a:buClr>
                <a:srgbClr val="FF9933"/>
              </a:buClr>
              <a:buFont typeface="Wingdings" pitchFamily="2" charset="2"/>
              <a:buChar char="§"/>
              <a:defRPr/>
            </a:pPr>
            <a:endParaRPr lang="en-US" sz="2000" dirty="0" smtClean="0">
              <a:solidFill>
                <a:schemeClr val="bg1"/>
              </a:solidFill>
              <a:latin typeface="Rockwell"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New Majority</a:t>
            </a:r>
            <a:endParaRPr lang="en-US" dirty="0"/>
          </a:p>
        </p:txBody>
      </p:sp>
      <p:sp>
        <p:nvSpPr>
          <p:cNvPr id="4" name="Slide Number Placeholder 3"/>
          <p:cNvSpPr>
            <a:spLocks noGrp="1"/>
          </p:cNvSpPr>
          <p:nvPr>
            <p:ph type="sldNum" sz="quarter" idx="12"/>
          </p:nvPr>
        </p:nvSpPr>
        <p:spPr/>
        <p:txBody>
          <a:bodyPr/>
          <a:lstStyle/>
          <a:p>
            <a:fld id="{BF545464-4F35-C44D-B56D-8E22EB83ED84}" type="slidenum">
              <a:rPr lang="en-US" smtClean="0">
                <a:latin typeface="Rockwell"/>
              </a:rPr>
              <a:pPr/>
              <a:t>6</a:t>
            </a:fld>
            <a:endParaRPr lang="en-US" dirty="0">
              <a:latin typeface="Rockwell"/>
            </a:endParaRPr>
          </a:p>
        </p:txBody>
      </p:sp>
      <p:pic>
        <p:nvPicPr>
          <p:cNvPr id="3" name="Picture 2" descr="juggl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44" y="2115217"/>
            <a:ext cx="7889874" cy="3732081"/>
          </a:xfrm>
          <a:prstGeom prst="rect">
            <a:avLst/>
          </a:prstGeom>
        </p:spPr>
      </p:pic>
    </p:spTree>
    <p:extLst>
      <p:ext uri="{BB962C8B-B14F-4D97-AF65-F5344CB8AC3E}">
        <p14:creationId xmlns:p14="http://schemas.microsoft.com/office/powerpoint/2010/main" val="18735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e changers color.png"/>
          <p:cNvPicPr>
            <a:picLocks noChangeAspect="1"/>
          </p:cNvPicPr>
          <p:nvPr/>
        </p:nvPicPr>
        <p:blipFill rotWithShape="1">
          <a:blip r:embed="rId3">
            <a:extLst>
              <a:ext uri="{28A0092B-C50C-407E-A947-70E740481C1C}">
                <a14:useLocalDpi xmlns:a14="http://schemas.microsoft.com/office/drawing/2010/main" val="0"/>
              </a:ext>
            </a:extLst>
          </a:blip>
          <a:srcRect l="60199" r="20327"/>
          <a:stretch/>
        </p:blipFill>
        <p:spPr>
          <a:xfrm>
            <a:off x="562555" y="2339724"/>
            <a:ext cx="2279032" cy="2183316"/>
          </a:xfrm>
          <a:prstGeom prst="rect">
            <a:avLst/>
          </a:prstGeom>
        </p:spPr>
      </p:pic>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7</a:t>
            </a:fld>
            <a:endParaRPr lang="en-US">
              <a:latin typeface="Rockwell"/>
            </a:endParaRPr>
          </a:p>
        </p:txBody>
      </p:sp>
      <p:sp>
        <p:nvSpPr>
          <p:cNvPr id="6" name="TextBox 5"/>
          <p:cNvSpPr txBox="1"/>
          <p:nvPr/>
        </p:nvSpPr>
        <p:spPr>
          <a:xfrm>
            <a:off x="2841587" y="2485251"/>
            <a:ext cx="5845213" cy="1877437"/>
          </a:xfrm>
          <a:prstGeom prst="rect">
            <a:avLst/>
          </a:prstGeom>
          <a:noFill/>
        </p:spPr>
        <p:txBody>
          <a:bodyPr wrap="square" rtlCol="0">
            <a:spAutoFit/>
          </a:bodyPr>
          <a:lstStyle/>
          <a:p>
            <a:r>
              <a:rPr lang="en-US" sz="6000" b="1" dirty="0">
                <a:solidFill>
                  <a:srgbClr val="C94706"/>
                </a:solidFill>
                <a:latin typeface="Rockwell"/>
              </a:rPr>
              <a:t>DISCONNECT</a:t>
            </a:r>
            <a:endParaRPr lang="en-US" sz="4000" b="1" dirty="0">
              <a:solidFill>
                <a:srgbClr val="C94706"/>
              </a:solidFill>
              <a:latin typeface="Rockwell"/>
            </a:endParaRPr>
          </a:p>
          <a:p>
            <a:r>
              <a:rPr lang="en-US" sz="2800" dirty="0">
                <a:solidFill>
                  <a:srgbClr val="C94706"/>
                </a:solidFill>
                <a:latin typeface="Rockwell"/>
              </a:rPr>
              <a:t>What Students Want for Success vs. What We Provide</a:t>
            </a:r>
            <a:endParaRPr lang="en-US" sz="2800" dirty="0">
              <a:solidFill>
                <a:srgbClr val="C94706"/>
              </a:solidFill>
              <a:latin typeface="Rockwell"/>
            </a:endParaRPr>
          </a:p>
        </p:txBody>
      </p:sp>
      <p:sp>
        <p:nvSpPr>
          <p:cNvPr id="7" name="Rectangle 6"/>
          <p:cNvSpPr/>
          <p:nvPr/>
        </p:nvSpPr>
        <p:spPr>
          <a:xfrm>
            <a:off x="457200" y="420121"/>
            <a:ext cx="8285941" cy="5251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938965"/>
              </a:solidFill>
              <a:latin typeface="Rockwell"/>
            </a:endParaRPr>
          </a:p>
        </p:txBody>
      </p:sp>
      <p:sp>
        <p:nvSpPr>
          <p:cNvPr id="8" name="Rectangle 7"/>
          <p:cNvSpPr/>
          <p:nvPr/>
        </p:nvSpPr>
        <p:spPr>
          <a:xfrm>
            <a:off x="457200" y="5828802"/>
            <a:ext cx="8285941" cy="5251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938965"/>
              </a:solidFill>
              <a:latin typeface="Rockwell"/>
            </a:endParaRPr>
          </a:p>
        </p:txBody>
      </p:sp>
    </p:spTree>
    <p:extLst>
      <p:ext uri="{BB962C8B-B14F-4D97-AF65-F5344CB8AC3E}">
        <p14:creationId xmlns:p14="http://schemas.microsoft.com/office/powerpoint/2010/main" val="13860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a:stretch>
            <a:fillRect/>
          </a:stretch>
        </p:blipFill>
        <p:spPr bwMode="auto">
          <a:xfrm>
            <a:off x="0" y="0"/>
            <a:ext cx="9144000" cy="4920258"/>
          </a:xfrm>
          <a:prstGeom prst="rect">
            <a:avLst/>
          </a:prstGeom>
          <a:noFill/>
          <a:ln w="12700">
            <a:noFill/>
            <a:miter lim="800000"/>
            <a:headEnd/>
            <a:tailEnd/>
          </a:ln>
        </p:spPr>
      </p:pic>
      <p:sp>
        <p:nvSpPr>
          <p:cNvPr id="4" name="Rectangle 3"/>
          <p:cNvSpPr txBox="1">
            <a:spLocks noChangeArrowheads="1"/>
          </p:cNvSpPr>
          <p:nvPr/>
        </p:nvSpPr>
        <p:spPr>
          <a:xfrm>
            <a:off x="457200" y="1066800"/>
            <a:ext cx="5562600" cy="1828800"/>
          </a:xfrm>
          <a:prstGeom prst="rect">
            <a:avLst/>
          </a:prstGeom>
        </p:spPr>
        <p:txBody>
          <a:bodyPr vert="horz" lIns="0" tIns="0" rIns="0" bIns="0" rtlCol="0" anchor="t">
            <a:normAutofit/>
          </a:bodyPr>
          <a:lstStyle/>
          <a:p>
            <a:pPr defTabSz="914400">
              <a:lnSpc>
                <a:spcPct val="80000"/>
              </a:lnSpc>
              <a:spcBef>
                <a:spcPct val="0"/>
              </a:spcBef>
              <a:defRPr/>
            </a:pPr>
            <a:r>
              <a:rPr lang="en-US" sz="6600" dirty="0">
                <a:solidFill>
                  <a:srgbClr val="EA9B22"/>
                </a:solidFill>
                <a:latin typeface="Tahoma" pitchFamily="34" charset="0"/>
                <a:ea typeface="Tahoma" pitchFamily="34" charset="0"/>
                <a:cs typeface="Tahoma" pitchFamily="34" charset="0"/>
              </a:rPr>
              <a:t>Indiana’s Path </a:t>
            </a:r>
            <a:br>
              <a:rPr lang="en-US" sz="6600" dirty="0">
                <a:solidFill>
                  <a:srgbClr val="EA9B22"/>
                </a:solidFill>
                <a:latin typeface="Tahoma" pitchFamily="34" charset="0"/>
                <a:ea typeface="Tahoma" pitchFamily="34" charset="0"/>
                <a:cs typeface="Tahoma" pitchFamily="34" charset="0"/>
              </a:rPr>
            </a:br>
            <a:r>
              <a:rPr lang="en-US" sz="6600" dirty="0">
                <a:solidFill>
                  <a:srgbClr val="EA9B22"/>
                </a:solidFill>
                <a:latin typeface="Tahoma" pitchFamily="34" charset="0"/>
                <a:ea typeface="Tahoma" pitchFamily="34" charset="0"/>
                <a:cs typeface="Tahoma" pitchFamily="34" charset="0"/>
              </a:rPr>
              <a:t>to Success:</a:t>
            </a:r>
          </a:p>
        </p:txBody>
      </p:sp>
      <p:sp>
        <p:nvSpPr>
          <p:cNvPr id="5" name="Rectangle 4"/>
          <p:cNvSpPr>
            <a:spLocks/>
          </p:cNvSpPr>
          <p:nvPr/>
        </p:nvSpPr>
        <p:spPr bwMode="auto">
          <a:xfrm>
            <a:off x="457200" y="2819400"/>
            <a:ext cx="5410200" cy="1346200"/>
          </a:xfrm>
          <a:prstGeom prst="rect">
            <a:avLst/>
          </a:prstGeom>
          <a:noFill/>
          <a:ln w="12700">
            <a:noFill/>
            <a:miter lim="800000"/>
            <a:headEnd/>
            <a:tailEnd/>
          </a:ln>
        </p:spPr>
        <p:txBody>
          <a:bodyPr lIns="0" tIns="0" rIns="0" bIns="0"/>
          <a:lstStyle/>
          <a:p>
            <a:pPr defTabSz="914400">
              <a:lnSpc>
                <a:spcPct val="90000"/>
              </a:lnSpc>
            </a:pPr>
            <a:r>
              <a:rPr lang="en-US" sz="2800" dirty="0">
                <a:solidFill>
                  <a:srgbClr val="FFFFFF"/>
                </a:solidFill>
                <a:latin typeface="Arial" pitchFamily="34" charset="0"/>
                <a:ea typeface="Tahoma" pitchFamily="34" charset="0"/>
                <a:cs typeface="Arial" pitchFamily="34" charset="0"/>
              </a:rPr>
              <a:t>Perspectives on Guided </a:t>
            </a:r>
            <a:r>
              <a:rPr lang="en-US" sz="2900" dirty="0">
                <a:solidFill>
                  <a:srgbClr val="FFFFFF"/>
                </a:solidFill>
                <a:latin typeface="Arial" pitchFamily="34" charset="0"/>
                <a:ea typeface="Tahoma" pitchFamily="34" charset="0"/>
                <a:cs typeface="Arial" pitchFamily="34" charset="0"/>
              </a:rPr>
              <a:t>Pathways</a:t>
            </a:r>
            <a:r>
              <a:rPr lang="en-US" sz="2800" dirty="0">
                <a:solidFill>
                  <a:srgbClr val="FFFFFF"/>
                </a:solidFill>
                <a:latin typeface="Arial" pitchFamily="34" charset="0"/>
                <a:ea typeface="Tahoma" pitchFamily="34" charset="0"/>
                <a:cs typeface="Arial" pitchFamily="34" charset="0"/>
              </a:rPr>
              <a:t> to </a:t>
            </a:r>
            <a:r>
              <a:rPr lang="en-US" sz="2800" dirty="0">
                <a:solidFill>
                  <a:srgbClr val="FFFFFF"/>
                </a:solidFill>
                <a:latin typeface="Arial" pitchFamily="34" charset="0"/>
                <a:ea typeface="Tahoma" pitchFamily="34" charset="0"/>
                <a:cs typeface="Arial" pitchFamily="34" charset="0"/>
              </a:rPr>
              <a:t>Degree</a:t>
            </a:r>
          </a:p>
          <a:p>
            <a:pPr defTabSz="914400">
              <a:lnSpc>
                <a:spcPct val="90000"/>
              </a:lnSpc>
            </a:pPr>
            <a:r>
              <a:rPr lang="en-US" sz="2800" dirty="0">
                <a:solidFill>
                  <a:srgbClr val="FFFFFF"/>
                </a:solidFill>
                <a:latin typeface="Arial" pitchFamily="34" charset="0"/>
                <a:ea typeface="Tahoma" pitchFamily="34" charset="0"/>
                <a:cs typeface="Arial" pitchFamily="34" charset="0"/>
              </a:rPr>
              <a:t>Completion</a:t>
            </a:r>
            <a:endParaRPr lang="en-US" sz="2800" dirty="0">
              <a:solidFill>
                <a:srgbClr val="FFFFFF"/>
              </a:solidFill>
              <a:latin typeface="Arial" pitchFamily="34" charset="0"/>
              <a:ea typeface="Tahoma" pitchFamily="34" charset="0"/>
              <a:cs typeface="Arial" pitchFamily="34" charset="0"/>
            </a:endParaRPr>
          </a:p>
        </p:txBody>
      </p:sp>
      <p:sp>
        <p:nvSpPr>
          <p:cNvPr id="6" name="Rectangle 5"/>
          <p:cNvSpPr/>
          <p:nvPr/>
        </p:nvSpPr>
        <p:spPr>
          <a:xfrm>
            <a:off x="0" y="4920258"/>
            <a:ext cx="5816600" cy="1905000"/>
          </a:xfrm>
          <a:prstGeom prst="rect">
            <a:avLst/>
          </a:prstGeom>
          <a:solidFill>
            <a:srgbClr val="FBA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Rectangle 6"/>
          <p:cNvSpPr/>
          <p:nvPr/>
        </p:nvSpPr>
        <p:spPr>
          <a:xfrm>
            <a:off x="5816600" y="4953000"/>
            <a:ext cx="3327400" cy="1905000"/>
          </a:xfrm>
          <a:prstGeom prst="rect">
            <a:avLst/>
          </a:prstGeom>
          <a:solidFill>
            <a:srgbClr val="F5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8" name="Picture 6"/>
          <p:cNvPicPr>
            <a:picLocks noChangeAspect="1" noChangeArrowheads="1"/>
          </p:cNvPicPr>
          <p:nvPr/>
        </p:nvPicPr>
        <p:blipFill>
          <a:blip r:embed="rId4" cstate="print"/>
          <a:srcRect/>
          <a:stretch>
            <a:fillRect/>
          </a:stretch>
        </p:blipFill>
        <p:spPr bwMode="auto">
          <a:xfrm>
            <a:off x="5994167" y="6029634"/>
            <a:ext cx="2972267" cy="510061"/>
          </a:xfrm>
          <a:prstGeom prst="rect">
            <a:avLst/>
          </a:prstGeom>
          <a:noFill/>
          <a:ln w="12700">
            <a:noFill/>
            <a:miter lim="800000"/>
            <a:headEnd/>
            <a:tailEnd/>
          </a:ln>
        </p:spPr>
      </p:pic>
      <p:sp>
        <p:nvSpPr>
          <p:cNvPr id="9" name="Rectangle 8"/>
          <p:cNvSpPr>
            <a:spLocks/>
          </p:cNvSpPr>
          <p:nvPr/>
        </p:nvSpPr>
        <p:spPr bwMode="auto">
          <a:xfrm>
            <a:off x="457200" y="6234895"/>
            <a:ext cx="3124200" cy="304800"/>
          </a:xfrm>
          <a:prstGeom prst="rect">
            <a:avLst/>
          </a:prstGeom>
          <a:noFill/>
          <a:ln w="12700">
            <a:noFill/>
            <a:miter lim="800000"/>
            <a:headEnd/>
            <a:tailEnd/>
          </a:ln>
        </p:spPr>
        <p:txBody>
          <a:bodyPr lIns="0" tIns="0" rIns="0" bIns="0"/>
          <a:lstStyle/>
          <a:p>
            <a:pPr defTabSz="914400">
              <a:lnSpc>
                <a:spcPct val="90000"/>
              </a:lnSpc>
            </a:pPr>
            <a:endParaRPr lang="en-US" sz="1500" b="1" dirty="0">
              <a:solidFill>
                <a:srgbClr val="FFFFFF"/>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AGENDA</a:t>
            </a:r>
            <a:endParaRPr lang="en-US" dirty="0"/>
          </a:p>
        </p:txBody>
      </p:sp>
      <p:sp>
        <p:nvSpPr>
          <p:cNvPr id="3" name="Content Placeholder 2"/>
          <p:cNvSpPr>
            <a:spLocks noGrp="1"/>
          </p:cNvSpPr>
          <p:nvPr>
            <p:ph idx="1"/>
          </p:nvPr>
        </p:nvSpPr>
        <p:spPr>
          <a:xfrm>
            <a:off x="724220" y="1905000"/>
            <a:ext cx="8095930" cy="4621306"/>
          </a:xfrm>
          <a:ln>
            <a:solidFill>
              <a:schemeClr val="accent1"/>
            </a:solidFill>
          </a:ln>
        </p:spPr>
        <p:txBody>
          <a:bodyPr>
            <a:normAutofit/>
          </a:bodyPr>
          <a:lstStyle/>
          <a:p>
            <a:r>
              <a:rPr lang="en-US" dirty="0" smtClean="0"/>
              <a:t>Nonpartisan, nonprofit research and stakeholder organization that </a:t>
            </a:r>
            <a:r>
              <a:rPr lang="en-US" b="1" dirty="0" smtClean="0"/>
              <a:t>fosters progress on complex and divisive issues </a:t>
            </a:r>
          </a:p>
          <a:p>
            <a:pPr>
              <a:buNone/>
            </a:pPr>
            <a:endParaRPr lang="en-US" b="1" dirty="0" smtClean="0"/>
          </a:p>
          <a:p>
            <a:r>
              <a:rPr lang="en-US" dirty="0" smtClean="0"/>
              <a:t>Wide experience in higher education </a:t>
            </a:r>
            <a:r>
              <a:rPr lang="en-US" b="1" dirty="0" smtClean="0"/>
              <a:t>policy</a:t>
            </a:r>
            <a:r>
              <a:rPr lang="en-US" dirty="0" smtClean="0"/>
              <a:t> and </a:t>
            </a:r>
            <a:r>
              <a:rPr lang="en-US" b="1" dirty="0" smtClean="0"/>
              <a:t>practice</a:t>
            </a:r>
          </a:p>
          <a:p>
            <a:pPr marL="0" indent="0">
              <a:buNone/>
            </a:pPr>
            <a:endParaRPr lang="en-US" dirty="0" smtClean="0"/>
          </a:p>
          <a:p>
            <a:r>
              <a:rPr lang="en-US" dirty="0" smtClean="0"/>
              <a:t>Focus on </a:t>
            </a:r>
            <a:r>
              <a:rPr lang="en-US" b="1" dirty="0" smtClean="0"/>
              <a:t>improving the quality </a:t>
            </a:r>
            <a:r>
              <a:rPr lang="en-US" dirty="0" smtClean="0"/>
              <a:t>and </a:t>
            </a:r>
            <a:r>
              <a:rPr lang="en-US" b="1" dirty="0" smtClean="0"/>
              <a:t>accelerating the pace</a:t>
            </a:r>
            <a:r>
              <a:rPr lang="en-US" dirty="0" smtClean="0"/>
              <a:t> of problem solving </a:t>
            </a:r>
          </a:p>
          <a:p>
            <a:pPr marL="0"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1710</Words>
  <Application>Microsoft Macintosh PowerPoint</Application>
  <PresentationFormat>On-screen Show (4:3)</PresentationFormat>
  <Paragraphs>230</Paragraphs>
  <Slides>38</Slides>
  <Notes>33</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1_Office Theme</vt:lpstr>
      <vt:lpstr>3_Office Theme</vt:lpstr>
      <vt:lpstr>4_Office Theme</vt:lpstr>
      <vt:lpstr>6_Office Theme</vt:lpstr>
      <vt:lpstr>PowerPoint Presentation</vt:lpstr>
      <vt:lpstr> Where there is structure, there are significant results.</vt:lpstr>
      <vt:lpstr> Where there is structure, there are significant results.</vt:lpstr>
      <vt:lpstr> Where there is structure, there are significant results.</vt:lpstr>
      <vt:lpstr>Where there is structure, there are significant results.</vt:lpstr>
      <vt:lpstr>The New Majority</vt:lpstr>
      <vt:lpstr>PowerPoint Presentation</vt:lpstr>
      <vt:lpstr>PowerPoint Presentation</vt:lpstr>
      <vt:lpstr>PUBLIC AGENDA</vt:lpstr>
      <vt:lpstr>PROJECT GOALS</vt:lpstr>
      <vt:lpstr>RESEARCH CONDUCTED</vt:lpstr>
      <vt:lpstr>CONTEXT: THE PARADOX OF CHOICE</vt:lpstr>
      <vt:lpstr>Overview of What We Heard </vt:lpstr>
      <vt:lpstr>REALITY: ADVISORS ARE OVERWHELMED.</vt:lpstr>
      <vt:lpstr> Advisors are overwhelmed.</vt:lpstr>
      <vt:lpstr> Advisors are overwhelmed.</vt:lpstr>
      <vt:lpstr> Students miss out on clear guidance.</vt:lpstr>
      <vt:lpstr>Overview of Obstacles </vt:lpstr>
      <vt:lpstr>OBSTACLE: POOR SELECTION OF INITIAL PROGRAM OF STUDY</vt:lpstr>
      <vt:lpstr>REALITY: SOME ADVISING PRACTICES  CAN MAKE MATTERS WORSE</vt:lpstr>
      <vt:lpstr>Some advising practices can make matters worse.</vt:lpstr>
      <vt:lpstr>OBSTACLE: POOR SELECTION OF COURSES ONCE IN PROGRAM</vt:lpstr>
      <vt:lpstr>OBSTACLE: TRANSFER STUDENTS FACE DAUNTING CHALLENGES</vt:lpstr>
      <vt:lpstr>REALITY: STUDENTS LIVE COMPLICATED LIVES.</vt:lpstr>
      <vt:lpstr> Students live complicated lives.</vt:lpstr>
      <vt:lpstr>GUIDED PATHWAY PROPOSALS REVIEWED</vt:lpstr>
      <vt:lpstr>PROPOSAL: PROACTIVE ADVISING AND INFORMED CHOICE</vt:lpstr>
      <vt:lpstr>Proactive Advising</vt:lpstr>
      <vt:lpstr>PROPOSAL: DEGREE MAPS AND GUARANTEED COURSES</vt:lpstr>
      <vt:lpstr>Degree Maps and Guaranteed Courses</vt:lpstr>
      <vt:lpstr>REALITY: STUDENTS LIVE COMPLICATED LIVES.</vt:lpstr>
      <vt:lpstr>Students want structure…</vt:lpstr>
      <vt:lpstr>Students want structure…</vt:lpstr>
      <vt:lpstr>Advisors offer flexibility.</vt:lpstr>
      <vt:lpstr>PROPOSAL: BLOCK SCHEDULES AND STRUCTURED COHORTS</vt:lpstr>
      <vt:lpstr>RECOMMENDATIONS FOR ENGAGING STAKEHOLDERS</vt:lpstr>
      <vt:lpstr>INDIANA’S PATH TO SUCCESS</vt:lpstr>
      <vt:lpstr>PowerPoint Presentation</vt:lpstr>
    </vt:vector>
  </TitlesOfParts>
  <Company>Complete College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Johnson</dc:creator>
  <cp:lastModifiedBy>Blake Johnson</cp:lastModifiedBy>
  <cp:revision>1</cp:revision>
  <dcterms:created xsi:type="dcterms:W3CDTF">2013-11-04T15:20:56Z</dcterms:created>
  <dcterms:modified xsi:type="dcterms:W3CDTF">2013-11-04T15:21:58Z</dcterms:modified>
</cp:coreProperties>
</file>