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7" r:id="rId1"/>
    <p:sldMasterId id="2147483714" r:id="rId2"/>
    <p:sldMasterId id="2147483741" r:id="rId3"/>
    <p:sldMasterId id="2147483747" r:id="rId4"/>
  </p:sldMasterIdLst>
  <p:notesMasterIdLst>
    <p:notesMasterId r:id="rId38"/>
  </p:notesMasterIdLst>
  <p:sldIdLst>
    <p:sldId id="340" r:id="rId5"/>
    <p:sldId id="350" r:id="rId6"/>
    <p:sldId id="351" r:id="rId7"/>
    <p:sldId id="352" r:id="rId8"/>
    <p:sldId id="325" r:id="rId9"/>
    <p:sldId id="326" r:id="rId10"/>
    <p:sldId id="339" r:id="rId11"/>
    <p:sldId id="337" r:id="rId12"/>
    <p:sldId id="342" r:id="rId13"/>
    <p:sldId id="347" r:id="rId14"/>
    <p:sldId id="266" r:id="rId15"/>
    <p:sldId id="282" r:id="rId16"/>
    <p:sldId id="296" r:id="rId17"/>
    <p:sldId id="297" r:id="rId18"/>
    <p:sldId id="298" r:id="rId19"/>
    <p:sldId id="299" r:id="rId20"/>
    <p:sldId id="348" r:id="rId21"/>
    <p:sldId id="281" r:id="rId22"/>
    <p:sldId id="328" r:id="rId23"/>
    <p:sldId id="305" r:id="rId24"/>
    <p:sldId id="346" r:id="rId25"/>
    <p:sldId id="345" r:id="rId26"/>
    <p:sldId id="333" r:id="rId27"/>
    <p:sldId id="334" r:id="rId28"/>
    <p:sldId id="335" r:id="rId29"/>
    <p:sldId id="341" r:id="rId30"/>
    <p:sldId id="344" r:id="rId31"/>
    <p:sldId id="349" r:id="rId32"/>
    <p:sldId id="278" r:id="rId33"/>
    <p:sldId id="283" r:id="rId34"/>
    <p:sldId id="323" r:id="rId35"/>
    <p:sldId id="262" r:id="rId36"/>
    <p:sldId id="309" r:id="rId37"/>
  </p:sldIdLst>
  <p:sldSz cx="12192000" cy="6858000"/>
  <p:notesSz cx="6858000" cy="9144000"/>
  <p:embeddedFontLst>
    <p:embeddedFont>
      <p:font typeface="Open Sans" panose="020B060603050402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Open Sans ExtraBold" panose="020B0906030804020204" pitchFamily="34" charset="0"/>
      <p:bold r:id="rId45"/>
      <p:boldItalic r:id="rId46"/>
    </p:embeddedFont>
    <p:embeddedFont>
      <p:font typeface="Open Sans SemiBold" panose="020B0706030804020204" pitchFamily="34" charset="0"/>
      <p:bold r:id="rId47"/>
      <p:boldItalic r:id="rId48"/>
    </p:embeddedFont>
    <p:embeddedFont>
      <p:font typeface="Open Sans Light" panose="020B0306030504020204" pitchFamily="34" charset="0"/>
      <p:regular r:id="rId49"/>
      <p:italic r:id="rId50"/>
    </p:embeddedFont>
    <p:embeddedFont>
      <p:font typeface="Calibri" panose="020F0502020204030204" pitchFamily="34" charset="0"/>
      <p:regular r:id="rId51"/>
      <p:bold r:id="rId52"/>
      <p:italic r:id="rId53"/>
      <p:boldItalic r:id="rId54"/>
    </p:embeddedFont>
    <p:embeddedFont>
      <p:font typeface="Tahoma" panose="020B0604030504040204" pitchFamily="34" charset="0"/>
      <p:regular r:id="rId55"/>
      <p:bold r:id="rId56"/>
    </p:embeddedFont>
    <p:embeddedFont>
      <p:font typeface="Anton" panose="00000500000000000000" pitchFamily="2"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72" autoAdjust="0"/>
    <p:restoredTop sz="57794" autoAdjust="0"/>
  </p:normalViewPr>
  <p:slideViewPr>
    <p:cSldViewPr snapToGrid="0">
      <p:cViewPr varScale="1">
        <p:scale>
          <a:sx n="49" d="100"/>
          <a:sy n="49" d="100"/>
        </p:scale>
        <p:origin x="2496" y="42"/>
      </p:cViewPr>
      <p:guideLst/>
    </p:cSldViewPr>
  </p:slideViewPr>
  <p:outlineViewPr>
    <p:cViewPr>
      <p:scale>
        <a:sx n="33" d="100"/>
        <a:sy n="33" d="100"/>
      </p:scale>
      <p:origin x="0" y="-11904"/>
    </p:cViewPr>
  </p:outlineViewPr>
  <p:notesTextViewPr>
    <p:cViewPr>
      <p:scale>
        <a:sx n="125" d="100"/>
        <a:sy n="125" d="100"/>
      </p:scale>
      <p:origin x="0" y="0"/>
    </p:cViewPr>
  </p:notesTextViewPr>
  <p:notesViewPr>
    <p:cSldViewPr snapToGrid="0">
      <p:cViewPr varScale="1">
        <p:scale>
          <a:sx n="85" d="100"/>
          <a:sy n="85" d="100"/>
        </p:scale>
        <p:origin x="91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C8659-0285-4D14-A000-B8B7BEAE7A0F}"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913AB167-27D9-4A5C-972B-FA8AEB0FB09E}">
      <dgm:prSet phldrT="[Text]"/>
      <dgm:spPr/>
      <dgm:t>
        <a:bodyPr/>
        <a:lstStyle/>
        <a:p>
          <a:r>
            <a:rPr lang="en-US" dirty="0"/>
            <a:t>Academic Advising</a:t>
          </a:r>
        </a:p>
      </dgm:t>
    </dgm:pt>
    <dgm:pt modelId="{6AF87708-BE06-4573-8321-74F9467AFF3B}" type="parTrans" cxnId="{C5AE82C6-7C0A-46F8-A056-366178AF6B1B}">
      <dgm:prSet/>
      <dgm:spPr/>
      <dgm:t>
        <a:bodyPr/>
        <a:lstStyle/>
        <a:p>
          <a:endParaRPr lang="en-US"/>
        </a:p>
      </dgm:t>
    </dgm:pt>
    <dgm:pt modelId="{8EC716A5-1893-4763-8E74-00AAF2817D5D}" type="sibTrans" cxnId="{C5AE82C6-7C0A-46F8-A056-366178AF6B1B}">
      <dgm:prSet/>
      <dgm:spPr/>
      <dgm:t>
        <a:bodyPr/>
        <a:lstStyle/>
        <a:p>
          <a:endParaRPr lang="en-US"/>
        </a:p>
      </dgm:t>
    </dgm:pt>
    <dgm:pt modelId="{47328FAA-7DE5-4D79-BD4E-92FA198B7B26}">
      <dgm:prSet phldrT="[Text]" custT="1"/>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15 to Finish</a:t>
          </a:r>
        </a:p>
      </dgm:t>
    </dgm:pt>
    <dgm:pt modelId="{ED0EC346-B150-482F-9B0E-B92148774D5C}" type="parTrans" cxnId="{523ADF54-94C8-46B3-A9FB-D5A62928A818}">
      <dgm:prSet/>
      <dgm:spPr/>
      <dgm:t>
        <a:bodyPr/>
        <a:lstStyle/>
        <a:p>
          <a:endParaRPr lang="en-US"/>
        </a:p>
      </dgm:t>
    </dgm:pt>
    <dgm:pt modelId="{EEEBF68F-33D8-4CE1-A066-8C545AB74B11}" type="sibTrans" cxnId="{523ADF54-94C8-46B3-A9FB-D5A62928A818}">
      <dgm:prSet/>
      <dgm:spPr/>
      <dgm:t>
        <a:bodyPr/>
        <a:lstStyle/>
        <a:p>
          <a:endParaRPr lang="en-US"/>
        </a:p>
      </dgm:t>
    </dgm:pt>
    <dgm:pt modelId="{2E2D9103-BF23-4E1B-93BC-D81B23C1FB79}">
      <dgm:prSet phldrT="[Text]"/>
      <dgm:spPr/>
      <dgm:t>
        <a:bodyPr/>
        <a:lstStyle/>
        <a:p>
          <a:r>
            <a:rPr lang="en-US" dirty="0">
              <a:latin typeface="Tahoma" panose="020B0604030504040204" pitchFamily="34" charset="0"/>
              <a:ea typeface="Tahoma" panose="020B0604030504040204" pitchFamily="34" charset="0"/>
              <a:cs typeface="Tahoma" panose="020B0604030504040204" pitchFamily="34" charset="0"/>
            </a:rPr>
            <a:t>Academic Maps</a:t>
          </a:r>
        </a:p>
      </dgm:t>
    </dgm:pt>
    <dgm:pt modelId="{8D2D7021-700E-44B7-A777-99B874875109}" type="parTrans" cxnId="{B1FA5C12-ED9E-4C6A-B46B-BFAA3945979F}">
      <dgm:prSet/>
      <dgm:spPr/>
      <dgm:t>
        <a:bodyPr/>
        <a:lstStyle/>
        <a:p>
          <a:endParaRPr lang="en-US"/>
        </a:p>
      </dgm:t>
    </dgm:pt>
    <dgm:pt modelId="{9EE743B6-F725-4928-92F7-C8312513CC04}" type="sibTrans" cxnId="{B1FA5C12-ED9E-4C6A-B46B-BFAA3945979F}">
      <dgm:prSet/>
      <dgm:spPr/>
      <dgm:t>
        <a:bodyPr/>
        <a:lstStyle/>
        <a:p>
          <a:endParaRPr lang="en-US"/>
        </a:p>
      </dgm:t>
    </dgm:pt>
    <dgm:pt modelId="{1A1C0723-3558-4AFA-8C59-E78F5E384696}">
      <dgm:prSet phldrT="[Text]" custT="1"/>
      <dgm:spPr/>
      <dgm:t>
        <a:bodyPr lIns="0" tIns="0" rIns="0" bIns="0"/>
        <a:lstStyle/>
        <a:p>
          <a:r>
            <a:rPr lang="en-US" sz="1600" dirty="0">
              <a:latin typeface="Tahoma" panose="020B0604030504040204" pitchFamily="34" charset="0"/>
              <a:ea typeface="Tahoma" panose="020B0604030504040204" pitchFamily="34" charset="0"/>
              <a:cs typeface="Tahoma" panose="020B0604030504040204" pitchFamily="34" charset="0"/>
            </a:rPr>
            <a:t>Corequisite</a:t>
          </a:r>
          <a:r>
            <a:rPr lang="en-US" sz="1300" dirty="0">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Support</a:t>
          </a:r>
          <a:endParaRPr lang="en-US" sz="1300" dirty="0">
            <a:latin typeface="Tahoma" panose="020B0604030504040204" pitchFamily="34" charset="0"/>
            <a:ea typeface="Tahoma" panose="020B0604030504040204" pitchFamily="34" charset="0"/>
            <a:cs typeface="Tahoma" panose="020B0604030504040204" pitchFamily="34" charset="0"/>
          </a:endParaRPr>
        </a:p>
      </dgm:t>
    </dgm:pt>
    <dgm:pt modelId="{1FFFCE14-467D-44EE-9E3C-CF578F53F2EE}" type="parTrans" cxnId="{91B5ACFB-24BE-4561-ACF8-21FF7BB1CB47}">
      <dgm:prSet/>
      <dgm:spPr/>
      <dgm:t>
        <a:bodyPr/>
        <a:lstStyle/>
        <a:p>
          <a:endParaRPr lang="en-US"/>
        </a:p>
      </dgm:t>
    </dgm:pt>
    <dgm:pt modelId="{FD430E50-8D46-4BCB-82D4-D84C925A2FC3}" type="sibTrans" cxnId="{91B5ACFB-24BE-4561-ACF8-21FF7BB1CB47}">
      <dgm:prSet/>
      <dgm:spPr/>
      <dgm:t>
        <a:bodyPr/>
        <a:lstStyle/>
        <a:p>
          <a:endParaRPr lang="en-US"/>
        </a:p>
      </dgm:t>
    </dgm:pt>
    <dgm:pt modelId="{D5CF1471-22DC-4CC4-8111-477D46068E43}">
      <dgm:prSet phldrT="[Text]" custT="1"/>
      <dgm:spPr>
        <a:solidFill>
          <a:srgbClr val="7030A0">
            <a:alpha val="50000"/>
          </a:srgbClr>
        </a:solidFill>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Math Pathways</a:t>
          </a:r>
        </a:p>
      </dgm:t>
    </dgm:pt>
    <dgm:pt modelId="{7D03C936-665F-471B-9B7E-F1422E8589F8}" type="parTrans" cxnId="{96FCC89F-C7E1-4843-8760-4359B8DDE5CD}">
      <dgm:prSet/>
      <dgm:spPr>
        <a:solidFill>
          <a:srgbClr val="7030A0">
            <a:alpha val="50000"/>
          </a:srgbClr>
        </a:solidFill>
      </dgm:spPr>
      <dgm:t>
        <a:bodyPr/>
        <a:lstStyle/>
        <a:p>
          <a:endParaRPr lang="en-US"/>
        </a:p>
      </dgm:t>
    </dgm:pt>
    <dgm:pt modelId="{30A535AF-2E07-45A8-B91B-80BCE252E560}" type="sibTrans" cxnId="{96FCC89F-C7E1-4843-8760-4359B8DDE5CD}">
      <dgm:prSet/>
      <dgm:spPr/>
      <dgm:t>
        <a:bodyPr/>
        <a:lstStyle/>
        <a:p>
          <a:endParaRPr lang="en-US"/>
        </a:p>
      </dgm:t>
    </dgm:pt>
    <dgm:pt modelId="{6BEB1898-F6C3-4116-A213-87D3068A948C}">
      <dgm:prSet custT="1"/>
      <dgm:spPr/>
      <dgm:t>
        <a:bodyPr lIns="0" rIns="0"/>
        <a:lstStyle/>
        <a:p>
          <a:pPr marL="0" indent="0">
            <a:tabLst/>
          </a:pPr>
          <a:r>
            <a:rPr lang="en-US" sz="1600" dirty="0">
              <a:latin typeface="Tahoma" panose="020B0604030504040204" pitchFamily="34" charset="0"/>
              <a:ea typeface="Tahoma" panose="020B0604030504040204" pitchFamily="34" charset="0"/>
              <a:cs typeface="Tahoma" panose="020B0604030504040204" pitchFamily="34" charset="0"/>
            </a:rPr>
            <a:t>Momentum Year</a:t>
          </a:r>
          <a:endParaRPr lang="en-US" sz="1300" dirty="0">
            <a:latin typeface="Tahoma" panose="020B0604030504040204" pitchFamily="34" charset="0"/>
            <a:ea typeface="Tahoma" panose="020B0604030504040204" pitchFamily="34" charset="0"/>
            <a:cs typeface="Tahoma" panose="020B0604030504040204" pitchFamily="34" charset="0"/>
          </a:endParaRPr>
        </a:p>
      </dgm:t>
    </dgm:pt>
    <dgm:pt modelId="{46B37EE2-D53C-48C0-A4DA-AA87D13626C0}" type="parTrans" cxnId="{98F412E7-5F49-4CF0-AD65-6312F511D841}">
      <dgm:prSet/>
      <dgm:spPr/>
      <dgm:t>
        <a:bodyPr/>
        <a:lstStyle/>
        <a:p>
          <a:endParaRPr lang="en-US"/>
        </a:p>
      </dgm:t>
    </dgm:pt>
    <dgm:pt modelId="{93273157-1755-4A7E-B522-3AE2719D6C08}" type="sibTrans" cxnId="{98F412E7-5F49-4CF0-AD65-6312F511D841}">
      <dgm:prSet/>
      <dgm:spPr/>
      <dgm:t>
        <a:bodyPr/>
        <a:lstStyle/>
        <a:p>
          <a:endParaRPr lang="en-US"/>
        </a:p>
      </dgm:t>
    </dgm:pt>
    <dgm:pt modelId="{B8BA76A2-E1CA-4D78-8FA8-D877D7622A52}">
      <dgm:prSet custT="1"/>
      <dgm:spPr>
        <a:solidFill>
          <a:srgbClr val="FF0000">
            <a:alpha val="50000"/>
          </a:srgbClr>
        </a:solidFill>
      </dgm:spPr>
      <dgm:t>
        <a:bodyPr/>
        <a:lstStyle/>
        <a:p>
          <a:r>
            <a:rPr lang="en-US" sz="1600" dirty="0">
              <a:latin typeface="Tahoma" panose="020B0604030504040204" pitchFamily="34" charset="0"/>
              <a:ea typeface="Tahoma" panose="020B0604030504040204" pitchFamily="34" charset="0"/>
              <a:cs typeface="Tahoma" panose="020B0604030504040204" pitchFamily="34" charset="0"/>
            </a:rPr>
            <a:t>Adult Learners</a:t>
          </a:r>
        </a:p>
      </dgm:t>
    </dgm:pt>
    <dgm:pt modelId="{F1C440A9-D6DA-45B9-98E9-892A6DAC8E60}" type="parTrans" cxnId="{B9B44380-E89C-4A7D-8528-4C65DE95B19C}">
      <dgm:prSet/>
      <dgm:spPr>
        <a:solidFill>
          <a:srgbClr val="C00000">
            <a:alpha val="50000"/>
          </a:srgbClr>
        </a:solidFill>
      </dgm:spPr>
      <dgm:t>
        <a:bodyPr/>
        <a:lstStyle/>
        <a:p>
          <a:endParaRPr lang="en-US"/>
        </a:p>
      </dgm:t>
    </dgm:pt>
    <dgm:pt modelId="{05D593E5-6946-4C15-BCA5-D8B3F2A5F247}" type="sibTrans" cxnId="{B9B44380-E89C-4A7D-8528-4C65DE95B19C}">
      <dgm:prSet/>
      <dgm:spPr/>
      <dgm:t>
        <a:bodyPr/>
        <a:lstStyle/>
        <a:p>
          <a:endParaRPr lang="en-US"/>
        </a:p>
      </dgm:t>
    </dgm:pt>
    <dgm:pt modelId="{A26227AA-3B1D-4F04-8374-26DBF36F0491}" type="pres">
      <dgm:prSet presAssocID="{AD7C8659-0285-4D14-A000-B8B7BEAE7A0F}" presName="Name0" presStyleCnt="0">
        <dgm:presLayoutVars>
          <dgm:chMax val="1"/>
          <dgm:dir/>
          <dgm:animLvl val="ctr"/>
          <dgm:resizeHandles val="exact"/>
        </dgm:presLayoutVars>
      </dgm:prSet>
      <dgm:spPr/>
      <dgm:t>
        <a:bodyPr/>
        <a:lstStyle/>
        <a:p>
          <a:endParaRPr lang="en-US"/>
        </a:p>
      </dgm:t>
    </dgm:pt>
    <dgm:pt modelId="{05AD097A-0F88-4B44-BB7E-617122A9F260}" type="pres">
      <dgm:prSet presAssocID="{913AB167-27D9-4A5C-972B-FA8AEB0FB09E}" presName="centerShape" presStyleLbl="node0" presStyleIdx="0" presStyleCnt="1" custScaleX="124872" custScaleY="131115"/>
      <dgm:spPr/>
      <dgm:t>
        <a:bodyPr/>
        <a:lstStyle/>
        <a:p>
          <a:endParaRPr lang="en-US"/>
        </a:p>
      </dgm:t>
    </dgm:pt>
    <dgm:pt modelId="{F7ADE11A-73FC-4340-A3AD-1B221808BFFD}" type="pres">
      <dgm:prSet presAssocID="{ED0EC346-B150-482F-9B0E-B92148774D5C}" presName="parTrans" presStyleLbl="sibTrans2D1" presStyleIdx="0" presStyleCnt="6"/>
      <dgm:spPr/>
      <dgm:t>
        <a:bodyPr/>
        <a:lstStyle/>
        <a:p>
          <a:endParaRPr lang="en-US"/>
        </a:p>
      </dgm:t>
    </dgm:pt>
    <dgm:pt modelId="{B0036232-0E93-4450-BDA2-DB45A727B18F}" type="pres">
      <dgm:prSet presAssocID="{ED0EC346-B150-482F-9B0E-B92148774D5C}" presName="connectorText" presStyleLbl="sibTrans2D1" presStyleIdx="0" presStyleCnt="6"/>
      <dgm:spPr/>
      <dgm:t>
        <a:bodyPr/>
        <a:lstStyle/>
        <a:p>
          <a:endParaRPr lang="en-US"/>
        </a:p>
      </dgm:t>
    </dgm:pt>
    <dgm:pt modelId="{1BC987F5-F020-434E-8071-96B796AE7566}" type="pres">
      <dgm:prSet presAssocID="{47328FAA-7DE5-4D79-BD4E-92FA198B7B26}" presName="node" presStyleLbl="node1" presStyleIdx="0" presStyleCnt="6">
        <dgm:presLayoutVars>
          <dgm:bulletEnabled val="1"/>
        </dgm:presLayoutVars>
      </dgm:prSet>
      <dgm:spPr/>
      <dgm:t>
        <a:bodyPr/>
        <a:lstStyle/>
        <a:p>
          <a:endParaRPr lang="en-US"/>
        </a:p>
      </dgm:t>
    </dgm:pt>
    <dgm:pt modelId="{92F1D7DC-1AD2-430F-B60E-74BC91A0EA6C}" type="pres">
      <dgm:prSet presAssocID="{46B37EE2-D53C-48C0-A4DA-AA87D13626C0}" presName="parTrans" presStyleLbl="sibTrans2D1" presStyleIdx="1" presStyleCnt="6"/>
      <dgm:spPr/>
      <dgm:t>
        <a:bodyPr/>
        <a:lstStyle/>
        <a:p>
          <a:endParaRPr lang="en-US"/>
        </a:p>
      </dgm:t>
    </dgm:pt>
    <dgm:pt modelId="{B8FBA1E6-6A1A-4AE9-AB16-101405C7D783}" type="pres">
      <dgm:prSet presAssocID="{46B37EE2-D53C-48C0-A4DA-AA87D13626C0}" presName="connectorText" presStyleLbl="sibTrans2D1" presStyleIdx="1" presStyleCnt="6"/>
      <dgm:spPr/>
      <dgm:t>
        <a:bodyPr/>
        <a:lstStyle/>
        <a:p>
          <a:endParaRPr lang="en-US"/>
        </a:p>
      </dgm:t>
    </dgm:pt>
    <dgm:pt modelId="{8C3F2677-DA0C-4DBE-87BE-B7917271A740}" type="pres">
      <dgm:prSet presAssocID="{6BEB1898-F6C3-4116-A213-87D3068A948C}" presName="node" presStyleLbl="node1" presStyleIdx="1" presStyleCnt="6" custRadScaleRad="132602" custRadScaleInc="2912">
        <dgm:presLayoutVars>
          <dgm:bulletEnabled val="1"/>
        </dgm:presLayoutVars>
      </dgm:prSet>
      <dgm:spPr/>
      <dgm:t>
        <a:bodyPr/>
        <a:lstStyle/>
        <a:p>
          <a:endParaRPr lang="en-US"/>
        </a:p>
      </dgm:t>
    </dgm:pt>
    <dgm:pt modelId="{DF4143AB-26DA-466A-9304-352C1AF13D3E}" type="pres">
      <dgm:prSet presAssocID="{8D2D7021-700E-44B7-A777-99B874875109}" presName="parTrans" presStyleLbl="sibTrans2D1" presStyleIdx="2" presStyleCnt="6"/>
      <dgm:spPr/>
      <dgm:t>
        <a:bodyPr/>
        <a:lstStyle/>
        <a:p>
          <a:endParaRPr lang="en-US"/>
        </a:p>
      </dgm:t>
    </dgm:pt>
    <dgm:pt modelId="{F53F0C03-5799-4762-AF5C-8D3505474B01}" type="pres">
      <dgm:prSet presAssocID="{8D2D7021-700E-44B7-A777-99B874875109}" presName="connectorText" presStyleLbl="sibTrans2D1" presStyleIdx="2" presStyleCnt="6"/>
      <dgm:spPr/>
      <dgm:t>
        <a:bodyPr/>
        <a:lstStyle/>
        <a:p>
          <a:endParaRPr lang="en-US"/>
        </a:p>
      </dgm:t>
    </dgm:pt>
    <dgm:pt modelId="{5CE7CE05-51BC-4831-861E-E3DDAD2A46CA}" type="pres">
      <dgm:prSet presAssocID="{2E2D9103-BF23-4E1B-93BC-D81B23C1FB79}" presName="node" presStyleLbl="node1" presStyleIdx="2" presStyleCnt="6" custRadScaleRad="130526" custRadScaleInc="-8511">
        <dgm:presLayoutVars>
          <dgm:bulletEnabled val="1"/>
        </dgm:presLayoutVars>
      </dgm:prSet>
      <dgm:spPr/>
      <dgm:t>
        <a:bodyPr/>
        <a:lstStyle/>
        <a:p>
          <a:endParaRPr lang="en-US"/>
        </a:p>
      </dgm:t>
    </dgm:pt>
    <dgm:pt modelId="{F618E11D-C55D-403A-B278-09B70CA7C84A}" type="pres">
      <dgm:prSet presAssocID="{1FFFCE14-467D-44EE-9E3C-CF578F53F2EE}" presName="parTrans" presStyleLbl="sibTrans2D1" presStyleIdx="3" presStyleCnt="6"/>
      <dgm:spPr/>
      <dgm:t>
        <a:bodyPr/>
        <a:lstStyle/>
        <a:p>
          <a:endParaRPr lang="en-US"/>
        </a:p>
      </dgm:t>
    </dgm:pt>
    <dgm:pt modelId="{BB551CBF-EFAD-4875-A6E1-7A43F63D83E8}" type="pres">
      <dgm:prSet presAssocID="{1FFFCE14-467D-44EE-9E3C-CF578F53F2EE}" presName="connectorText" presStyleLbl="sibTrans2D1" presStyleIdx="3" presStyleCnt="6"/>
      <dgm:spPr/>
      <dgm:t>
        <a:bodyPr/>
        <a:lstStyle/>
        <a:p>
          <a:endParaRPr lang="en-US"/>
        </a:p>
      </dgm:t>
    </dgm:pt>
    <dgm:pt modelId="{9140CFB3-DDB5-48BA-BE92-3B113EB6A067}" type="pres">
      <dgm:prSet presAssocID="{1A1C0723-3558-4AFA-8C59-E78F5E384696}" presName="node" presStyleLbl="node1" presStyleIdx="3" presStyleCnt="6" custScaleX="97860">
        <dgm:presLayoutVars>
          <dgm:bulletEnabled val="1"/>
        </dgm:presLayoutVars>
      </dgm:prSet>
      <dgm:spPr/>
      <dgm:t>
        <a:bodyPr/>
        <a:lstStyle/>
        <a:p>
          <a:endParaRPr lang="en-US"/>
        </a:p>
      </dgm:t>
    </dgm:pt>
    <dgm:pt modelId="{4FD36300-746A-4C44-ABFB-E2CA244FC614}" type="pres">
      <dgm:prSet presAssocID="{7D03C936-665F-471B-9B7E-F1422E8589F8}" presName="parTrans" presStyleLbl="sibTrans2D1" presStyleIdx="4" presStyleCnt="6"/>
      <dgm:spPr/>
      <dgm:t>
        <a:bodyPr/>
        <a:lstStyle/>
        <a:p>
          <a:endParaRPr lang="en-US"/>
        </a:p>
      </dgm:t>
    </dgm:pt>
    <dgm:pt modelId="{E4F3665C-CB36-4E9E-B265-F0F1C9C82F04}" type="pres">
      <dgm:prSet presAssocID="{7D03C936-665F-471B-9B7E-F1422E8589F8}" presName="connectorText" presStyleLbl="sibTrans2D1" presStyleIdx="4" presStyleCnt="6"/>
      <dgm:spPr/>
      <dgm:t>
        <a:bodyPr/>
        <a:lstStyle/>
        <a:p>
          <a:endParaRPr lang="en-US"/>
        </a:p>
      </dgm:t>
    </dgm:pt>
    <dgm:pt modelId="{3DFB1FB1-54D6-471A-8940-3B6890D2BB6B}" type="pres">
      <dgm:prSet presAssocID="{D5CF1471-22DC-4CC4-8111-477D46068E43}" presName="node" presStyleLbl="node1" presStyleIdx="4" presStyleCnt="6" custRadScaleRad="132574" custRadScaleInc="2768">
        <dgm:presLayoutVars>
          <dgm:bulletEnabled val="1"/>
        </dgm:presLayoutVars>
      </dgm:prSet>
      <dgm:spPr/>
      <dgm:t>
        <a:bodyPr/>
        <a:lstStyle/>
        <a:p>
          <a:endParaRPr lang="en-US"/>
        </a:p>
      </dgm:t>
    </dgm:pt>
    <dgm:pt modelId="{F0897203-E26E-4BD9-9455-0DAF462E86FD}" type="pres">
      <dgm:prSet presAssocID="{F1C440A9-D6DA-45B9-98E9-892A6DAC8E60}" presName="parTrans" presStyleLbl="sibTrans2D1" presStyleIdx="5" presStyleCnt="6"/>
      <dgm:spPr/>
      <dgm:t>
        <a:bodyPr/>
        <a:lstStyle/>
        <a:p>
          <a:endParaRPr lang="en-US"/>
        </a:p>
      </dgm:t>
    </dgm:pt>
    <dgm:pt modelId="{34C8925E-0E37-4E24-AE0C-9B6130A20157}" type="pres">
      <dgm:prSet presAssocID="{F1C440A9-D6DA-45B9-98E9-892A6DAC8E60}" presName="connectorText" presStyleLbl="sibTrans2D1" presStyleIdx="5" presStyleCnt="6"/>
      <dgm:spPr/>
      <dgm:t>
        <a:bodyPr/>
        <a:lstStyle/>
        <a:p>
          <a:endParaRPr lang="en-US"/>
        </a:p>
      </dgm:t>
    </dgm:pt>
    <dgm:pt modelId="{9B52488D-5BBC-4956-97AC-DE3AD1FF6B61}" type="pres">
      <dgm:prSet presAssocID="{B8BA76A2-E1CA-4D78-8FA8-D877D7622A52}" presName="node" presStyleLbl="node1" presStyleIdx="5" presStyleCnt="6" custRadScaleRad="132538" custRadScaleInc="-2860">
        <dgm:presLayoutVars>
          <dgm:bulletEnabled val="1"/>
        </dgm:presLayoutVars>
      </dgm:prSet>
      <dgm:spPr/>
      <dgm:t>
        <a:bodyPr/>
        <a:lstStyle/>
        <a:p>
          <a:endParaRPr lang="en-US"/>
        </a:p>
      </dgm:t>
    </dgm:pt>
  </dgm:ptLst>
  <dgm:cxnLst>
    <dgm:cxn modelId="{C69D660C-EC8E-42CF-9D00-26CED2CE5473}" type="presOf" srcId="{7D03C936-665F-471B-9B7E-F1422E8589F8}" destId="{E4F3665C-CB36-4E9E-B265-F0F1C9C82F04}" srcOrd="1" destOrd="0" presId="urn:microsoft.com/office/officeart/2005/8/layout/radial5"/>
    <dgm:cxn modelId="{C506B868-514D-4B56-8829-8FF0C262DDCD}" type="presOf" srcId="{2E2D9103-BF23-4E1B-93BC-D81B23C1FB79}" destId="{5CE7CE05-51BC-4831-861E-E3DDAD2A46CA}" srcOrd="0" destOrd="0" presId="urn:microsoft.com/office/officeart/2005/8/layout/radial5"/>
    <dgm:cxn modelId="{96FCC89F-C7E1-4843-8760-4359B8DDE5CD}" srcId="{913AB167-27D9-4A5C-972B-FA8AEB0FB09E}" destId="{D5CF1471-22DC-4CC4-8111-477D46068E43}" srcOrd="4" destOrd="0" parTransId="{7D03C936-665F-471B-9B7E-F1422E8589F8}" sibTransId="{30A535AF-2E07-45A8-B91B-80BCE252E560}"/>
    <dgm:cxn modelId="{06D2EF06-305E-4BB9-A226-F6B6200F2D0D}" type="presOf" srcId="{47328FAA-7DE5-4D79-BD4E-92FA198B7B26}" destId="{1BC987F5-F020-434E-8071-96B796AE7566}" srcOrd="0" destOrd="0" presId="urn:microsoft.com/office/officeart/2005/8/layout/radial5"/>
    <dgm:cxn modelId="{03CA5C74-70AA-498C-AD0B-E010FB875831}" type="presOf" srcId="{F1C440A9-D6DA-45B9-98E9-892A6DAC8E60}" destId="{F0897203-E26E-4BD9-9455-0DAF462E86FD}" srcOrd="0" destOrd="0" presId="urn:microsoft.com/office/officeart/2005/8/layout/radial5"/>
    <dgm:cxn modelId="{5B6DE241-2512-4B1A-8071-CF8E036417A0}" type="presOf" srcId="{1FFFCE14-467D-44EE-9E3C-CF578F53F2EE}" destId="{BB551CBF-EFAD-4875-A6E1-7A43F63D83E8}" srcOrd="1" destOrd="0" presId="urn:microsoft.com/office/officeart/2005/8/layout/radial5"/>
    <dgm:cxn modelId="{D22CB316-48EE-48A3-B71C-267E2C6E665A}" type="presOf" srcId="{913AB167-27D9-4A5C-972B-FA8AEB0FB09E}" destId="{05AD097A-0F88-4B44-BB7E-617122A9F260}" srcOrd="0" destOrd="0" presId="urn:microsoft.com/office/officeart/2005/8/layout/radial5"/>
    <dgm:cxn modelId="{523ADF54-94C8-46B3-A9FB-D5A62928A818}" srcId="{913AB167-27D9-4A5C-972B-FA8AEB0FB09E}" destId="{47328FAA-7DE5-4D79-BD4E-92FA198B7B26}" srcOrd="0" destOrd="0" parTransId="{ED0EC346-B150-482F-9B0E-B92148774D5C}" sibTransId="{EEEBF68F-33D8-4CE1-A066-8C545AB74B11}"/>
    <dgm:cxn modelId="{2BD436AA-3553-433E-8306-636C19A7642D}" type="presOf" srcId="{1A1C0723-3558-4AFA-8C59-E78F5E384696}" destId="{9140CFB3-DDB5-48BA-BE92-3B113EB6A067}" srcOrd="0" destOrd="0" presId="urn:microsoft.com/office/officeart/2005/8/layout/radial5"/>
    <dgm:cxn modelId="{98F412E7-5F49-4CF0-AD65-6312F511D841}" srcId="{913AB167-27D9-4A5C-972B-FA8AEB0FB09E}" destId="{6BEB1898-F6C3-4116-A213-87D3068A948C}" srcOrd="1" destOrd="0" parTransId="{46B37EE2-D53C-48C0-A4DA-AA87D13626C0}" sibTransId="{93273157-1755-4A7E-B522-3AE2719D6C08}"/>
    <dgm:cxn modelId="{D42378F3-F68A-4D6C-A728-296F2121DEE5}" type="presOf" srcId="{8D2D7021-700E-44B7-A777-99B874875109}" destId="{DF4143AB-26DA-466A-9304-352C1AF13D3E}" srcOrd="0" destOrd="0" presId="urn:microsoft.com/office/officeart/2005/8/layout/radial5"/>
    <dgm:cxn modelId="{E9103ACB-EF8B-4DF1-AA54-E46D3A00B692}" type="presOf" srcId="{46B37EE2-D53C-48C0-A4DA-AA87D13626C0}" destId="{B8FBA1E6-6A1A-4AE9-AB16-101405C7D783}" srcOrd="1" destOrd="0" presId="urn:microsoft.com/office/officeart/2005/8/layout/radial5"/>
    <dgm:cxn modelId="{B1FA5C12-ED9E-4C6A-B46B-BFAA3945979F}" srcId="{913AB167-27D9-4A5C-972B-FA8AEB0FB09E}" destId="{2E2D9103-BF23-4E1B-93BC-D81B23C1FB79}" srcOrd="2" destOrd="0" parTransId="{8D2D7021-700E-44B7-A777-99B874875109}" sibTransId="{9EE743B6-F725-4928-92F7-C8312513CC04}"/>
    <dgm:cxn modelId="{12F92F24-004D-4925-BCA7-E3C8AE8DB133}" type="presOf" srcId="{ED0EC346-B150-482F-9B0E-B92148774D5C}" destId="{F7ADE11A-73FC-4340-A3AD-1B221808BFFD}" srcOrd="0" destOrd="0" presId="urn:microsoft.com/office/officeart/2005/8/layout/radial5"/>
    <dgm:cxn modelId="{AED660B5-90E0-42C5-9F1F-8F622D484445}" type="presOf" srcId="{B8BA76A2-E1CA-4D78-8FA8-D877D7622A52}" destId="{9B52488D-5BBC-4956-97AC-DE3AD1FF6B61}" srcOrd="0" destOrd="0" presId="urn:microsoft.com/office/officeart/2005/8/layout/radial5"/>
    <dgm:cxn modelId="{B9B44380-E89C-4A7D-8528-4C65DE95B19C}" srcId="{913AB167-27D9-4A5C-972B-FA8AEB0FB09E}" destId="{B8BA76A2-E1CA-4D78-8FA8-D877D7622A52}" srcOrd="5" destOrd="0" parTransId="{F1C440A9-D6DA-45B9-98E9-892A6DAC8E60}" sibTransId="{05D593E5-6946-4C15-BCA5-D8B3F2A5F247}"/>
    <dgm:cxn modelId="{456721A8-950A-4365-B8A8-B775ACE58200}" type="presOf" srcId="{1FFFCE14-467D-44EE-9E3C-CF578F53F2EE}" destId="{F618E11D-C55D-403A-B278-09B70CA7C84A}" srcOrd="0" destOrd="0" presId="urn:microsoft.com/office/officeart/2005/8/layout/radial5"/>
    <dgm:cxn modelId="{34F03031-8B92-4F2E-AF3C-D1F91FBA9FD7}" type="presOf" srcId="{AD7C8659-0285-4D14-A000-B8B7BEAE7A0F}" destId="{A26227AA-3B1D-4F04-8374-26DBF36F0491}" srcOrd="0" destOrd="0" presId="urn:microsoft.com/office/officeart/2005/8/layout/radial5"/>
    <dgm:cxn modelId="{66F0B03D-ABC3-4655-AE1F-3E90FF685FA0}" type="presOf" srcId="{ED0EC346-B150-482F-9B0E-B92148774D5C}" destId="{B0036232-0E93-4450-BDA2-DB45A727B18F}" srcOrd="1" destOrd="0" presId="urn:microsoft.com/office/officeart/2005/8/layout/radial5"/>
    <dgm:cxn modelId="{97BE7E9D-0CD9-45F4-98E3-19B71DC5BC78}" type="presOf" srcId="{7D03C936-665F-471B-9B7E-F1422E8589F8}" destId="{4FD36300-746A-4C44-ABFB-E2CA244FC614}" srcOrd="0" destOrd="0" presId="urn:microsoft.com/office/officeart/2005/8/layout/radial5"/>
    <dgm:cxn modelId="{333F3382-824B-4DEA-BC34-34C79377B229}" type="presOf" srcId="{F1C440A9-D6DA-45B9-98E9-892A6DAC8E60}" destId="{34C8925E-0E37-4E24-AE0C-9B6130A20157}" srcOrd="1" destOrd="0" presId="urn:microsoft.com/office/officeart/2005/8/layout/radial5"/>
    <dgm:cxn modelId="{6BD02439-F243-407B-B520-6BECD12BF67E}" type="presOf" srcId="{46B37EE2-D53C-48C0-A4DA-AA87D13626C0}" destId="{92F1D7DC-1AD2-430F-B60E-74BC91A0EA6C}" srcOrd="0" destOrd="0" presId="urn:microsoft.com/office/officeart/2005/8/layout/radial5"/>
    <dgm:cxn modelId="{F00012F8-C915-4436-886E-3E0DF439A014}" type="presOf" srcId="{6BEB1898-F6C3-4116-A213-87D3068A948C}" destId="{8C3F2677-DA0C-4DBE-87BE-B7917271A740}" srcOrd="0" destOrd="0" presId="urn:microsoft.com/office/officeart/2005/8/layout/radial5"/>
    <dgm:cxn modelId="{8A6B7EAA-8E15-41BF-A571-074C98B47E3B}" type="presOf" srcId="{D5CF1471-22DC-4CC4-8111-477D46068E43}" destId="{3DFB1FB1-54D6-471A-8940-3B6890D2BB6B}" srcOrd="0" destOrd="0" presId="urn:microsoft.com/office/officeart/2005/8/layout/radial5"/>
    <dgm:cxn modelId="{91B5ACFB-24BE-4561-ACF8-21FF7BB1CB47}" srcId="{913AB167-27D9-4A5C-972B-FA8AEB0FB09E}" destId="{1A1C0723-3558-4AFA-8C59-E78F5E384696}" srcOrd="3" destOrd="0" parTransId="{1FFFCE14-467D-44EE-9E3C-CF578F53F2EE}" sibTransId="{FD430E50-8D46-4BCB-82D4-D84C925A2FC3}"/>
    <dgm:cxn modelId="{C5AE82C6-7C0A-46F8-A056-366178AF6B1B}" srcId="{AD7C8659-0285-4D14-A000-B8B7BEAE7A0F}" destId="{913AB167-27D9-4A5C-972B-FA8AEB0FB09E}" srcOrd="0" destOrd="0" parTransId="{6AF87708-BE06-4573-8321-74F9467AFF3B}" sibTransId="{8EC716A5-1893-4763-8E74-00AAF2817D5D}"/>
    <dgm:cxn modelId="{2F0A967A-5E4B-421C-BDE3-484DCF14F07F}" type="presOf" srcId="{8D2D7021-700E-44B7-A777-99B874875109}" destId="{F53F0C03-5799-4762-AF5C-8D3505474B01}" srcOrd="1" destOrd="0" presId="urn:microsoft.com/office/officeart/2005/8/layout/radial5"/>
    <dgm:cxn modelId="{96F239EE-6BA1-4B79-942F-235CA07FB1A7}" type="presParOf" srcId="{A26227AA-3B1D-4F04-8374-26DBF36F0491}" destId="{05AD097A-0F88-4B44-BB7E-617122A9F260}" srcOrd="0" destOrd="0" presId="urn:microsoft.com/office/officeart/2005/8/layout/radial5"/>
    <dgm:cxn modelId="{2FE15E68-5BAB-4BBE-AA23-12019B1F5844}" type="presParOf" srcId="{A26227AA-3B1D-4F04-8374-26DBF36F0491}" destId="{F7ADE11A-73FC-4340-A3AD-1B221808BFFD}" srcOrd="1" destOrd="0" presId="urn:microsoft.com/office/officeart/2005/8/layout/radial5"/>
    <dgm:cxn modelId="{C914EFE9-B36E-4AE0-80B0-897E71EA5E19}" type="presParOf" srcId="{F7ADE11A-73FC-4340-A3AD-1B221808BFFD}" destId="{B0036232-0E93-4450-BDA2-DB45A727B18F}" srcOrd="0" destOrd="0" presId="urn:microsoft.com/office/officeart/2005/8/layout/radial5"/>
    <dgm:cxn modelId="{03022F07-B856-4F41-BB60-733BF59F027D}" type="presParOf" srcId="{A26227AA-3B1D-4F04-8374-26DBF36F0491}" destId="{1BC987F5-F020-434E-8071-96B796AE7566}" srcOrd="2" destOrd="0" presId="urn:microsoft.com/office/officeart/2005/8/layout/radial5"/>
    <dgm:cxn modelId="{603ADDF3-304A-402A-9571-9366363A6A24}" type="presParOf" srcId="{A26227AA-3B1D-4F04-8374-26DBF36F0491}" destId="{92F1D7DC-1AD2-430F-B60E-74BC91A0EA6C}" srcOrd="3" destOrd="0" presId="urn:microsoft.com/office/officeart/2005/8/layout/radial5"/>
    <dgm:cxn modelId="{B9295D24-05A2-41F7-8807-D09FE881EC56}" type="presParOf" srcId="{92F1D7DC-1AD2-430F-B60E-74BC91A0EA6C}" destId="{B8FBA1E6-6A1A-4AE9-AB16-101405C7D783}" srcOrd="0" destOrd="0" presId="urn:microsoft.com/office/officeart/2005/8/layout/radial5"/>
    <dgm:cxn modelId="{B2356440-B5FD-426E-BA7D-D61542BE165C}" type="presParOf" srcId="{A26227AA-3B1D-4F04-8374-26DBF36F0491}" destId="{8C3F2677-DA0C-4DBE-87BE-B7917271A740}" srcOrd="4" destOrd="0" presId="urn:microsoft.com/office/officeart/2005/8/layout/radial5"/>
    <dgm:cxn modelId="{B722A8F1-550F-4AD0-BAC9-6A8C48659F7D}" type="presParOf" srcId="{A26227AA-3B1D-4F04-8374-26DBF36F0491}" destId="{DF4143AB-26DA-466A-9304-352C1AF13D3E}" srcOrd="5" destOrd="0" presId="urn:microsoft.com/office/officeart/2005/8/layout/radial5"/>
    <dgm:cxn modelId="{7296A820-0177-4F48-BBA8-7123DB37A746}" type="presParOf" srcId="{DF4143AB-26DA-466A-9304-352C1AF13D3E}" destId="{F53F0C03-5799-4762-AF5C-8D3505474B01}" srcOrd="0" destOrd="0" presId="urn:microsoft.com/office/officeart/2005/8/layout/radial5"/>
    <dgm:cxn modelId="{56610358-5503-4CB6-B33A-C864EF199AAD}" type="presParOf" srcId="{A26227AA-3B1D-4F04-8374-26DBF36F0491}" destId="{5CE7CE05-51BC-4831-861E-E3DDAD2A46CA}" srcOrd="6" destOrd="0" presId="urn:microsoft.com/office/officeart/2005/8/layout/radial5"/>
    <dgm:cxn modelId="{CD58E3C9-E762-466B-9117-C419D73418D7}" type="presParOf" srcId="{A26227AA-3B1D-4F04-8374-26DBF36F0491}" destId="{F618E11D-C55D-403A-B278-09B70CA7C84A}" srcOrd="7" destOrd="0" presId="urn:microsoft.com/office/officeart/2005/8/layout/radial5"/>
    <dgm:cxn modelId="{CCE94CCB-F0D2-4486-9C42-C10C865C7A82}" type="presParOf" srcId="{F618E11D-C55D-403A-B278-09B70CA7C84A}" destId="{BB551CBF-EFAD-4875-A6E1-7A43F63D83E8}" srcOrd="0" destOrd="0" presId="urn:microsoft.com/office/officeart/2005/8/layout/radial5"/>
    <dgm:cxn modelId="{EF35CE42-7090-43EA-AE20-35BB642E3F75}" type="presParOf" srcId="{A26227AA-3B1D-4F04-8374-26DBF36F0491}" destId="{9140CFB3-DDB5-48BA-BE92-3B113EB6A067}" srcOrd="8" destOrd="0" presId="urn:microsoft.com/office/officeart/2005/8/layout/radial5"/>
    <dgm:cxn modelId="{30939A1F-C182-4B27-86F6-C1F9E0135DA7}" type="presParOf" srcId="{A26227AA-3B1D-4F04-8374-26DBF36F0491}" destId="{4FD36300-746A-4C44-ABFB-E2CA244FC614}" srcOrd="9" destOrd="0" presId="urn:microsoft.com/office/officeart/2005/8/layout/radial5"/>
    <dgm:cxn modelId="{D7C7726C-5272-4FFD-B195-1BA41F5636C8}" type="presParOf" srcId="{4FD36300-746A-4C44-ABFB-E2CA244FC614}" destId="{E4F3665C-CB36-4E9E-B265-F0F1C9C82F04}" srcOrd="0" destOrd="0" presId="urn:microsoft.com/office/officeart/2005/8/layout/radial5"/>
    <dgm:cxn modelId="{DB47A181-1B5F-4A29-98BE-864ADE4A9C56}" type="presParOf" srcId="{A26227AA-3B1D-4F04-8374-26DBF36F0491}" destId="{3DFB1FB1-54D6-471A-8940-3B6890D2BB6B}" srcOrd="10" destOrd="0" presId="urn:microsoft.com/office/officeart/2005/8/layout/radial5"/>
    <dgm:cxn modelId="{6CA17BA9-77C4-4741-8441-AD92FE4EA952}" type="presParOf" srcId="{A26227AA-3B1D-4F04-8374-26DBF36F0491}" destId="{F0897203-E26E-4BD9-9455-0DAF462E86FD}" srcOrd="11" destOrd="0" presId="urn:microsoft.com/office/officeart/2005/8/layout/radial5"/>
    <dgm:cxn modelId="{81770F85-D610-4E47-9917-720289844C36}" type="presParOf" srcId="{F0897203-E26E-4BD9-9455-0DAF462E86FD}" destId="{34C8925E-0E37-4E24-AE0C-9B6130A20157}" srcOrd="0" destOrd="0" presId="urn:microsoft.com/office/officeart/2005/8/layout/radial5"/>
    <dgm:cxn modelId="{62C0A753-C572-4622-98BE-E874FEB2B827}" type="presParOf" srcId="{A26227AA-3B1D-4F04-8374-26DBF36F0491}" destId="{9B52488D-5BBC-4956-97AC-DE3AD1FF6B61}"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4F4C51-0506-4EF2-B80C-2B518917A59B}" type="doc">
      <dgm:prSet loTypeId="urn:microsoft.com/office/officeart/2005/8/layout/list1" loCatId="list" qsTypeId="urn:microsoft.com/office/officeart/2005/8/quickstyle/simple5" qsCatId="simple" csTypeId="urn:microsoft.com/office/officeart/2005/8/colors/accent3_2" csCatId="accent3" phldr="1"/>
      <dgm:spPr/>
      <dgm:t>
        <a:bodyPr/>
        <a:lstStyle/>
        <a:p>
          <a:endParaRPr lang="en-US"/>
        </a:p>
      </dgm:t>
    </dgm:pt>
    <dgm:pt modelId="{B111E08C-07B6-40CE-BD8B-473446CA51E9}">
      <dgm:prSet phldrT="[Text]" custT="1"/>
      <dgm:spPr/>
      <dgm:t>
        <a:bodyPr/>
        <a:lstStyle/>
        <a:p>
          <a:r>
            <a:rPr lang="en-US" sz="2000" dirty="0" smtClean="0"/>
            <a:t>Weeks 1-2</a:t>
          </a:r>
          <a:endParaRPr lang="en-US" sz="2000" dirty="0"/>
        </a:p>
      </dgm:t>
    </dgm:pt>
    <dgm:pt modelId="{C49FFB99-23E2-442F-BAC9-9BB2F47F854F}" type="parTrans" cxnId="{34B9130C-F261-4B4C-BAAC-EB5CDDA0D1F5}">
      <dgm:prSet/>
      <dgm:spPr/>
      <dgm:t>
        <a:bodyPr/>
        <a:lstStyle/>
        <a:p>
          <a:endParaRPr lang="en-US"/>
        </a:p>
      </dgm:t>
    </dgm:pt>
    <dgm:pt modelId="{DE24E43C-7B4C-4FEC-BDC3-DD84157CE0A9}" type="sibTrans" cxnId="{34B9130C-F261-4B4C-BAAC-EB5CDDA0D1F5}">
      <dgm:prSet/>
      <dgm:spPr/>
      <dgm:t>
        <a:bodyPr/>
        <a:lstStyle/>
        <a:p>
          <a:endParaRPr lang="en-US"/>
        </a:p>
      </dgm:t>
    </dgm:pt>
    <dgm:pt modelId="{54A788BE-5841-4D58-ABCC-62179642C3C7}">
      <dgm:prSet phldrT="[Text]"/>
      <dgm:spPr/>
      <dgm:t>
        <a:bodyPr/>
        <a:lstStyle/>
        <a:p>
          <a:r>
            <a:rPr lang="en-US" dirty="0" smtClean="0"/>
            <a:t>Meet and greet activity</a:t>
          </a:r>
          <a:endParaRPr lang="en-US" dirty="0"/>
        </a:p>
      </dgm:t>
    </dgm:pt>
    <dgm:pt modelId="{55D207ED-9875-4F3C-AAAC-53C84141D80A}" type="parTrans" cxnId="{0BE54C52-84B1-4F54-8C65-CD4DAACCBCFC}">
      <dgm:prSet/>
      <dgm:spPr/>
      <dgm:t>
        <a:bodyPr/>
        <a:lstStyle/>
        <a:p>
          <a:endParaRPr lang="en-US"/>
        </a:p>
      </dgm:t>
    </dgm:pt>
    <dgm:pt modelId="{8660A24F-EF43-46ED-B4FB-1AFD067B803E}" type="sibTrans" cxnId="{0BE54C52-84B1-4F54-8C65-CD4DAACCBCFC}">
      <dgm:prSet/>
      <dgm:spPr/>
      <dgm:t>
        <a:bodyPr/>
        <a:lstStyle/>
        <a:p>
          <a:endParaRPr lang="en-US"/>
        </a:p>
      </dgm:t>
    </dgm:pt>
    <dgm:pt modelId="{64B4EE7D-47A7-49D5-990B-D512B83B1D34}">
      <dgm:prSet phldrT="[Text]"/>
      <dgm:spPr/>
      <dgm:t>
        <a:bodyPr/>
        <a:lstStyle/>
        <a:p>
          <a:r>
            <a:rPr lang="en-US" dirty="0" smtClean="0"/>
            <a:t>Visits to developmental and college level English, Math, and Reading courses</a:t>
          </a:r>
          <a:endParaRPr lang="en-US" dirty="0"/>
        </a:p>
      </dgm:t>
    </dgm:pt>
    <dgm:pt modelId="{744874B2-EAA5-4D33-B741-2C70FCC2D259}" type="parTrans" cxnId="{390A7824-C477-4629-A15A-2EDDC98E65AA}">
      <dgm:prSet/>
      <dgm:spPr/>
      <dgm:t>
        <a:bodyPr/>
        <a:lstStyle/>
        <a:p>
          <a:endParaRPr lang="en-US"/>
        </a:p>
      </dgm:t>
    </dgm:pt>
    <dgm:pt modelId="{3A1DD113-FF83-4973-ABA0-D1D1099E9213}" type="sibTrans" cxnId="{390A7824-C477-4629-A15A-2EDDC98E65AA}">
      <dgm:prSet/>
      <dgm:spPr/>
      <dgm:t>
        <a:bodyPr/>
        <a:lstStyle/>
        <a:p>
          <a:endParaRPr lang="en-US"/>
        </a:p>
      </dgm:t>
    </dgm:pt>
    <dgm:pt modelId="{163D08DC-AF25-4AC8-99D1-4765C812F148}">
      <dgm:prSet phldrT="[Text]" custT="1"/>
      <dgm:spPr/>
      <dgm:t>
        <a:bodyPr/>
        <a:lstStyle/>
        <a:p>
          <a:r>
            <a:rPr lang="en-US" sz="2000" dirty="0" smtClean="0"/>
            <a:t>Weeks 3-5</a:t>
          </a:r>
          <a:endParaRPr lang="en-US" sz="2000" dirty="0"/>
        </a:p>
      </dgm:t>
    </dgm:pt>
    <dgm:pt modelId="{59392FFB-567F-4246-8421-1D06DD1ABB84}" type="parTrans" cxnId="{D26734C9-76C9-44D7-A91E-5B77DAB18F85}">
      <dgm:prSet/>
      <dgm:spPr/>
      <dgm:t>
        <a:bodyPr/>
        <a:lstStyle/>
        <a:p>
          <a:endParaRPr lang="en-US"/>
        </a:p>
      </dgm:t>
    </dgm:pt>
    <dgm:pt modelId="{8DFBF460-860D-4B2E-BA84-D7113F34C020}" type="sibTrans" cxnId="{D26734C9-76C9-44D7-A91E-5B77DAB18F85}">
      <dgm:prSet/>
      <dgm:spPr/>
      <dgm:t>
        <a:bodyPr/>
        <a:lstStyle/>
        <a:p>
          <a:endParaRPr lang="en-US"/>
        </a:p>
      </dgm:t>
    </dgm:pt>
    <dgm:pt modelId="{2830AEA8-29C6-45B9-985A-A233CB748D02}">
      <dgm:prSet phldrT="[Text]"/>
      <dgm:spPr/>
      <dgm:t>
        <a:bodyPr/>
        <a:lstStyle/>
        <a:p>
          <a:r>
            <a:rPr lang="en-US" dirty="0" smtClean="0"/>
            <a:t>Introductions and check-in with all advisees</a:t>
          </a:r>
          <a:endParaRPr lang="en-US" dirty="0"/>
        </a:p>
      </dgm:t>
    </dgm:pt>
    <dgm:pt modelId="{84C74913-87B3-4F6F-B5F2-BBEA0C34C1A5}" type="parTrans" cxnId="{F011A63E-A15C-42B2-B221-42EAE1039B01}">
      <dgm:prSet/>
      <dgm:spPr/>
      <dgm:t>
        <a:bodyPr/>
        <a:lstStyle/>
        <a:p>
          <a:endParaRPr lang="en-US"/>
        </a:p>
      </dgm:t>
    </dgm:pt>
    <dgm:pt modelId="{5265A9D8-7EC7-45C0-8DCA-3EDE69DFCE69}" type="sibTrans" cxnId="{F011A63E-A15C-42B2-B221-42EAE1039B01}">
      <dgm:prSet/>
      <dgm:spPr/>
      <dgm:t>
        <a:bodyPr/>
        <a:lstStyle/>
        <a:p>
          <a:endParaRPr lang="en-US"/>
        </a:p>
      </dgm:t>
    </dgm:pt>
    <dgm:pt modelId="{1764D6A2-507B-4DA3-B57D-8EBC8F4D8464}">
      <dgm:prSet phldrT="[Text]"/>
      <dgm:spPr/>
      <dgm:t>
        <a:bodyPr/>
        <a:lstStyle/>
        <a:p>
          <a:r>
            <a:rPr lang="en-US" dirty="0" smtClean="0"/>
            <a:t>Meet with second semester advisees to discuss career and transfer goals</a:t>
          </a:r>
          <a:endParaRPr lang="en-US" dirty="0"/>
        </a:p>
      </dgm:t>
    </dgm:pt>
    <dgm:pt modelId="{651533A7-D209-48FD-BD28-E977B6786350}" type="parTrans" cxnId="{80F4A468-ABF5-425A-BAD4-540E5E1BBFE0}">
      <dgm:prSet/>
      <dgm:spPr/>
      <dgm:t>
        <a:bodyPr/>
        <a:lstStyle/>
        <a:p>
          <a:endParaRPr lang="en-US"/>
        </a:p>
      </dgm:t>
    </dgm:pt>
    <dgm:pt modelId="{51201793-6DC2-44F0-8B31-0B14134DF761}" type="sibTrans" cxnId="{80F4A468-ABF5-425A-BAD4-540E5E1BBFE0}">
      <dgm:prSet/>
      <dgm:spPr/>
      <dgm:t>
        <a:bodyPr/>
        <a:lstStyle/>
        <a:p>
          <a:endParaRPr lang="en-US"/>
        </a:p>
      </dgm:t>
    </dgm:pt>
    <dgm:pt modelId="{723FD2BA-F7EE-47E6-983A-41A6A3932D9D}">
      <dgm:prSet phldrT="[Text]"/>
      <dgm:spPr/>
      <dgm:t>
        <a:bodyPr/>
        <a:lstStyle/>
        <a:p>
          <a:r>
            <a:rPr lang="en-US" dirty="0" smtClean="0"/>
            <a:t>First Year Experience tours of AASC</a:t>
          </a:r>
          <a:endParaRPr lang="en-US" dirty="0"/>
        </a:p>
      </dgm:t>
    </dgm:pt>
    <dgm:pt modelId="{7336B1AD-AE98-4ADA-B971-83631113D6BD}" type="parTrans" cxnId="{29D75AF5-2E10-4C3E-93C8-0343C2FAC53E}">
      <dgm:prSet/>
      <dgm:spPr/>
      <dgm:t>
        <a:bodyPr/>
        <a:lstStyle/>
        <a:p>
          <a:endParaRPr lang="en-US"/>
        </a:p>
      </dgm:t>
    </dgm:pt>
    <dgm:pt modelId="{3BC3B42D-FC56-4891-9139-C60611E9D152}" type="sibTrans" cxnId="{29D75AF5-2E10-4C3E-93C8-0343C2FAC53E}">
      <dgm:prSet/>
      <dgm:spPr/>
      <dgm:t>
        <a:bodyPr/>
        <a:lstStyle/>
        <a:p>
          <a:endParaRPr lang="en-US"/>
        </a:p>
      </dgm:t>
    </dgm:pt>
    <dgm:pt modelId="{2531CF34-AB75-48FC-AF30-D8142D888EFE}">
      <dgm:prSet phldrT="[Text]"/>
      <dgm:spPr/>
      <dgm:t>
        <a:bodyPr/>
        <a:lstStyle/>
        <a:p>
          <a:r>
            <a:rPr lang="en-US" dirty="0" smtClean="0"/>
            <a:t>Meet with advisees on Academic Probation</a:t>
          </a:r>
          <a:endParaRPr lang="en-US" dirty="0"/>
        </a:p>
      </dgm:t>
    </dgm:pt>
    <dgm:pt modelId="{7B043585-5AEA-4C4A-BFCB-5084FCA6F647}" type="parTrans" cxnId="{629D7EE3-5790-45BE-A8C5-7BE480FC77E9}">
      <dgm:prSet/>
      <dgm:spPr/>
      <dgm:t>
        <a:bodyPr/>
        <a:lstStyle/>
        <a:p>
          <a:endParaRPr lang="en-US"/>
        </a:p>
      </dgm:t>
    </dgm:pt>
    <dgm:pt modelId="{B2E6B18B-6956-4B3C-828D-29D8BAA92148}" type="sibTrans" cxnId="{629D7EE3-5790-45BE-A8C5-7BE480FC77E9}">
      <dgm:prSet/>
      <dgm:spPr/>
      <dgm:t>
        <a:bodyPr/>
        <a:lstStyle/>
        <a:p>
          <a:endParaRPr lang="en-US"/>
        </a:p>
      </dgm:t>
    </dgm:pt>
    <dgm:pt modelId="{B3312F99-2546-4B75-A9C5-2E4F98628FAF}">
      <dgm:prSet phldrT="[Text]"/>
      <dgm:spPr/>
      <dgm:t>
        <a:bodyPr/>
        <a:lstStyle/>
        <a:p>
          <a:r>
            <a:rPr lang="en-US" dirty="0" smtClean="0"/>
            <a:t>Meet with advisees that have had Financial Aid reinstatement</a:t>
          </a:r>
          <a:endParaRPr lang="en-US" dirty="0"/>
        </a:p>
      </dgm:t>
    </dgm:pt>
    <dgm:pt modelId="{E9D48CD6-854C-48BB-9CCF-F21A87B97ECB}" type="parTrans" cxnId="{DDBCADD5-C8C5-4DE3-9107-DC7587B9E1A9}">
      <dgm:prSet/>
      <dgm:spPr/>
      <dgm:t>
        <a:bodyPr/>
        <a:lstStyle/>
        <a:p>
          <a:endParaRPr lang="en-US"/>
        </a:p>
      </dgm:t>
    </dgm:pt>
    <dgm:pt modelId="{C643A2F9-6AFF-4798-8559-5227566656E6}" type="sibTrans" cxnId="{DDBCADD5-C8C5-4DE3-9107-DC7587B9E1A9}">
      <dgm:prSet/>
      <dgm:spPr/>
      <dgm:t>
        <a:bodyPr/>
        <a:lstStyle/>
        <a:p>
          <a:endParaRPr lang="en-US"/>
        </a:p>
      </dgm:t>
    </dgm:pt>
    <dgm:pt modelId="{22D34A65-2765-490D-8517-8D04DFBDAF3C}">
      <dgm:prSet phldrT="[Text]"/>
      <dgm:spPr/>
      <dgm:t>
        <a:bodyPr/>
        <a:lstStyle/>
        <a:p>
          <a:r>
            <a:rPr lang="en-US" dirty="0" smtClean="0"/>
            <a:t>Administer study skills and motivational assessment to First Year Experience students</a:t>
          </a:r>
          <a:endParaRPr lang="en-US" dirty="0"/>
        </a:p>
      </dgm:t>
    </dgm:pt>
    <dgm:pt modelId="{09F60290-2B70-4A9E-9EFD-2904ADE67468}" type="parTrans" cxnId="{6A397C8B-71B1-432B-AAFE-6DFB5F3B6D1A}">
      <dgm:prSet/>
      <dgm:spPr/>
      <dgm:t>
        <a:bodyPr/>
        <a:lstStyle/>
        <a:p>
          <a:endParaRPr lang="en-US"/>
        </a:p>
      </dgm:t>
    </dgm:pt>
    <dgm:pt modelId="{32078E79-12BC-4D70-9A35-BEC1F652C4AF}" type="sibTrans" cxnId="{6A397C8B-71B1-432B-AAFE-6DFB5F3B6D1A}">
      <dgm:prSet/>
      <dgm:spPr/>
      <dgm:t>
        <a:bodyPr/>
        <a:lstStyle/>
        <a:p>
          <a:endParaRPr lang="en-US"/>
        </a:p>
      </dgm:t>
    </dgm:pt>
    <dgm:pt modelId="{711D3D0E-DB93-4CEA-A3E8-9D6F244C3424}">
      <dgm:prSet phldrT="[Text]"/>
      <dgm:spPr/>
      <dgm:t>
        <a:bodyPr/>
        <a:lstStyle/>
        <a:p>
          <a:r>
            <a:rPr lang="en-US" dirty="0" smtClean="0"/>
            <a:t>Meet with advisees on Academic Probation</a:t>
          </a:r>
          <a:endParaRPr lang="en-US" dirty="0"/>
        </a:p>
      </dgm:t>
    </dgm:pt>
    <dgm:pt modelId="{FBA5DCAA-9E3E-41E6-B284-2EB09CB671BA}" type="parTrans" cxnId="{B8C3D81E-D87B-4C2A-98A1-F474F989BA7A}">
      <dgm:prSet/>
      <dgm:spPr/>
      <dgm:t>
        <a:bodyPr/>
        <a:lstStyle/>
        <a:p>
          <a:endParaRPr lang="en-US"/>
        </a:p>
      </dgm:t>
    </dgm:pt>
    <dgm:pt modelId="{935275BA-10D2-4520-A06B-EA96898CA4F3}" type="sibTrans" cxnId="{B8C3D81E-D87B-4C2A-98A1-F474F989BA7A}">
      <dgm:prSet/>
      <dgm:spPr/>
      <dgm:t>
        <a:bodyPr/>
        <a:lstStyle/>
        <a:p>
          <a:endParaRPr lang="en-US"/>
        </a:p>
      </dgm:t>
    </dgm:pt>
    <dgm:pt modelId="{64828D6E-DD1D-4B9B-9837-7995F1C1D82C}">
      <dgm:prSet phldrT="[Text]"/>
      <dgm:spPr/>
      <dgm:t>
        <a:bodyPr/>
        <a:lstStyle/>
        <a:p>
          <a:r>
            <a:rPr lang="en-US" dirty="0" smtClean="0"/>
            <a:t>Execute interventions for Early Academic Alerts</a:t>
          </a:r>
          <a:endParaRPr lang="en-US" dirty="0"/>
        </a:p>
      </dgm:t>
    </dgm:pt>
    <dgm:pt modelId="{98343800-0769-424C-9C01-996404E81799}" type="parTrans" cxnId="{9723BFAF-632F-4A0E-B06D-AF58E340242F}">
      <dgm:prSet/>
      <dgm:spPr/>
      <dgm:t>
        <a:bodyPr/>
        <a:lstStyle/>
        <a:p>
          <a:endParaRPr lang="en-US"/>
        </a:p>
      </dgm:t>
    </dgm:pt>
    <dgm:pt modelId="{81A56478-10F4-4AD6-8D2E-A91CEC20671A}" type="sibTrans" cxnId="{9723BFAF-632F-4A0E-B06D-AF58E340242F}">
      <dgm:prSet/>
      <dgm:spPr/>
      <dgm:t>
        <a:bodyPr/>
        <a:lstStyle/>
        <a:p>
          <a:endParaRPr lang="en-US"/>
        </a:p>
      </dgm:t>
    </dgm:pt>
    <dgm:pt modelId="{9197CEE2-23BF-4816-9B56-8809958018EE}">
      <dgm:prSet phldrT="[Text]"/>
      <dgm:spPr/>
      <dgm:t>
        <a:bodyPr/>
        <a:lstStyle/>
        <a:p>
          <a:r>
            <a:rPr lang="en-US" smtClean="0"/>
            <a:t>Schedule </a:t>
          </a:r>
          <a:r>
            <a:rPr lang="en-US" dirty="0" smtClean="0"/>
            <a:t>Adjustments</a:t>
          </a:r>
          <a:endParaRPr lang="en-US" dirty="0"/>
        </a:p>
      </dgm:t>
    </dgm:pt>
    <dgm:pt modelId="{D9DE7498-6B2F-41B9-88AE-B29FCF9BAD56}" type="parTrans" cxnId="{067CAE3F-08DC-481F-B018-6150A67CE0F1}">
      <dgm:prSet/>
      <dgm:spPr/>
      <dgm:t>
        <a:bodyPr/>
        <a:lstStyle/>
        <a:p>
          <a:endParaRPr lang="en-US"/>
        </a:p>
      </dgm:t>
    </dgm:pt>
    <dgm:pt modelId="{EB0CF5E7-3068-44A0-9E63-4BAEEBA46CCF}" type="sibTrans" cxnId="{067CAE3F-08DC-481F-B018-6150A67CE0F1}">
      <dgm:prSet/>
      <dgm:spPr/>
      <dgm:t>
        <a:bodyPr/>
        <a:lstStyle/>
        <a:p>
          <a:endParaRPr lang="en-US"/>
        </a:p>
      </dgm:t>
    </dgm:pt>
    <dgm:pt modelId="{29172C7E-3F7C-4946-9C5D-AF2C95B7A6A2}" type="pres">
      <dgm:prSet presAssocID="{CB4F4C51-0506-4EF2-B80C-2B518917A59B}" presName="linear" presStyleCnt="0">
        <dgm:presLayoutVars>
          <dgm:dir/>
          <dgm:animLvl val="lvl"/>
          <dgm:resizeHandles val="exact"/>
        </dgm:presLayoutVars>
      </dgm:prSet>
      <dgm:spPr/>
      <dgm:t>
        <a:bodyPr/>
        <a:lstStyle/>
        <a:p>
          <a:endParaRPr lang="en-US"/>
        </a:p>
      </dgm:t>
    </dgm:pt>
    <dgm:pt modelId="{E3081197-00BC-4A76-9669-F678207CA45A}" type="pres">
      <dgm:prSet presAssocID="{B111E08C-07B6-40CE-BD8B-473446CA51E9}" presName="parentLin" presStyleCnt="0"/>
      <dgm:spPr/>
      <dgm:t>
        <a:bodyPr/>
        <a:lstStyle/>
        <a:p>
          <a:endParaRPr lang="en-US"/>
        </a:p>
      </dgm:t>
    </dgm:pt>
    <dgm:pt modelId="{D87812F6-C6E3-4347-AB96-86D8BAE9D097}" type="pres">
      <dgm:prSet presAssocID="{B111E08C-07B6-40CE-BD8B-473446CA51E9}" presName="parentLeftMargin" presStyleLbl="node1" presStyleIdx="0" presStyleCnt="2"/>
      <dgm:spPr/>
      <dgm:t>
        <a:bodyPr/>
        <a:lstStyle/>
        <a:p>
          <a:endParaRPr lang="en-US"/>
        </a:p>
      </dgm:t>
    </dgm:pt>
    <dgm:pt modelId="{3EDE99FB-A39F-48C5-ACFB-4A9BE54E65AC}" type="pres">
      <dgm:prSet presAssocID="{B111E08C-07B6-40CE-BD8B-473446CA51E9}" presName="parentText" presStyleLbl="node1" presStyleIdx="0" presStyleCnt="2">
        <dgm:presLayoutVars>
          <dgm:chMax val="0"/>
          <dgm:bulletEnabled val="1"/>
        </dgm:presLayoutVars>
      </dgm:prSet>
      <dgm:spPr/>
      <dgm:t>
        <a:bodyPr/>
        <a:lstStyle/>
        <a:p>
          <a:endParaRPr lang="en-US"/>
        </a:p>
      </dgm:t>
    </dgm:pt>
    <dgm:pt modelId="{09349F9B-4CA2-437C-9EC2-55DC41E94F35}" type="pres">
      <dgm:prSet presAssocID="{B111E08C-07B6-40CE-BD8B-473446CA51E9}" presName="negativeSpace" presStyleCnt="0"/>
      <dgm:spPr/>
      <dgm:t>
        <a:bodyPr/>
        <a:lstStyle/>
        <a:p>
          <a:endParaRPr lang="en-US"/>
        </a:p>
      </dgm:t>
    </dgm:pt>
    <dgm:pt modelId="{B54AA97D-96F3-405A-B30E-E9BB6E408B14}" type="pres">
      <dgm:prSet presAssocID="{B111E08C-07B6-40CE-BD8B-473446CA51E9}" presName="childText" presStyleLbl="conFgAcc1" presStyleIdx="0" presStyleCnt="2" custLinFactNeighborX="-1560" custLinFactNeighborY="-15855">
        <dgm:presLayoutVars>
          <dgm:bulletEnabled val="1"/>
        </dgm:presLayoutVars>
      </dgm:prSet>
      <dgm:spPr/>
      <dgm:t>
        <a:bodyPr/>
        <a:lstStyle/>
        <a:p>
          <a:endParaRPr lang="en-US"/>
        </a:p>
      </dgm:t>
    </dgm:pt>
    <dgm:pt modelId="{8CA529FB-7E3F-4594-A78A-0ABCBD0B74EF}" type="pres">
      <dgm:prSet presAssocID="{DE24E43C-7B4C-4FEC-BDC3-DD84157CE0A9}" presName="spaceBetweenRectangles" presStyleCnt="0"/>
      <dgm:spPr/>
      <dgm:t>
        <a:bodyPr/>
        <a:lstStyle/>
        <a:p>
          <a:endParaRPr lang="en-US"/>
        </a:p>
      </dgm:t>
    </dgm:pt>
    <dgm:pt modelId="{7A6A16FD-FE67-445C-85E1-195E72BB8D79}" type="pres">
      <dgm:prSet presAssocID="{163D08DC-AF25-4AC8-99D1-4765C812F148}" presName="parentLin" presStyleCnt="0"/>
      <dgm:spPr/>
      <dgm:t>
        <a:bodyPr/>
        <a:lstStyle/>
        <a:p>
          <a:endParaRPr lang="en-US"/>
        </a:p>
      </dgm:t>
    </dgm:pt>
    <dgm:pt modelId="{8B5C82D9-E743-484C-8947-9937857D8C13}" type="pres">
      <dgm:prSet presAssocID="{163D08DC-AF25-4AC8-99D1-4765C812F148}" presName="parentLeftMargin" presStyleLbl="node1" presStyleIdx="0" presStyleCnt="2"/>
      <dgm:spPr/>
      <dgm:t>
        <a:bodyPr/>
        <a:lstStyle/>
        <a:p>
          <a:endParaRPr lang="en-US"/>
        </a:p>
      </dgm:t>
    </dgm:pt>
    <dgm:pt modelId="{4B85DAB2-6DD8-49B7-975A-9615D84D32B5}" type="pres">
      <dgm:prSet presAssocID="{163D08DC-AF25-4AC8-99D1-4765C812F148}" presName="parentText" presStyleLbl="node1" presStyleIdx="1" presStyleCnt="2">
        <dgm:presLayoutVars>
          <dgm:chMax val="0"/>
          <dgm:bulletEnabled val="1"/>
        </dgm:presLayoutVars>
      </dgm:prSet>
      <dgm:spPr/>
      <dgm:t>
        <a:bodyPr/>
        <a:lstStyle/>
        <a:p>
          <a:endParaRPr lang="en-US"/>
        </a:p>
      </dgm:t>
    </dgm:pt>
    <dgm:pt modelId="{D50441E2-E288-4464-AEB6-23B4CE7B13A4}" type="pres">
      <dgm:prSet presAssocID="{163D08DC-AF25-4AC8-99D1-4765C812F148}" presName="negativeSpace" presStyleCnt="0"/>
      <dgm:spPr/>
      <dgm:t>
        <a:bodyPr/>
        <a:lstStyle/>
        <a:p>
          <a:endParaRPr lang="en-US"/>
        </a:p>
      </dgm:t>
    </dgm:pt>
    <dgm:pt modelId="{C9622259-72EA-4234-B053-1D8FB305038C}" type="pres">
      <dgm:prSet presAssocID="{163D08DC-AF25-4AC8-99D1-4765C812F148}" presName="childText" presStyleLbl="conFgAcc1" presStyleIdx="1" presStyleCnt="2">
        <dgm:presLayoutVars>
          <dgm:bulletEnabled val="1"/>
        </dgm:presLayoutVars>
      </dgm:prSet>
      <dgm:spPr/>
      <dgm:t>
        <a:bodyPr/>
        <a:lstStyle/>
        <a:p>
          <a:endParaRPr lang="en-US"/>
        </a:p>
      </dgm:t>
    </dgm:pt>
  </dgm:ptLst>
  <dgm:cxnLst>
    <dgm:cxn modelId="{D4FF6EA6-3D2C-4097-AF09-D067D2390F36}" type="presOf" srcId="{2531CF34-AB75-48FC-AF30-D8142D888EFE}" destId="{B54AA97D-96F3-405A-B30E-E9BB6E408B14}" srcOrd="0" destOrd="4" presId="urn:microsoft.com/office/officeart/2005/8/layout/list1"/>
    <dgm:cxn modelId="{5D875EDD-1F42-4A61-8371-D32B422A73F1}" type="presOf" srcId="{B111E08C-07B6-40CE-BD8B-473446CA51E9}" destId="{D87812F6-C6E3-4347-AB96-86D8BAE9D097}" srcOrd="0" destOrd="0" presId="urn:microsoft.com/office/officeart/2005/8/layout/list1"/>
    <dgm:cxn modelId="{6A397C8B-71B1-432B-AAFE-6DFB5F3B6D1A}" srcId="{163D08DC-AF25-4AC8-99D1-4765C812F148}" destId="{22D34A65-2765-490D-8517-8D04DFBDAF3C}" srcOrd="2" destOrd="0" parTransId="{09F60290-2B70-4A9E-9EFD-2904ADE67468}" sibTransId="{32078E79-12BC-4D70-9A35-BEC1F652C4AF}"/>
    <dgm:cxn modelId="{A35A0DC8-4503-480B-89BA-402314BF3FA9}" type="presOf" srcId="{163D08DC-AF25-4AC8-99D1-4765C812F148}" destId="{4B85DAB2-6DD8-49B7-975A-9615D84D32B5}" srcOrd="1" destOrd="0" presId="urn:microsoft.com/office/officeart/2005/8/layout/list1"/>
    <dgm:cxn modelId="{4E0EF4A0-D5C3-4E44-B6C0-FE1CE1548A7D}" type="presOf" srcId="{723FD2BA-F7EE-47E6-983A-41A6A3932D9D}" destId="{B54AA97D-96F3-405A-B30E-E9BB6E408B14}" srcOrd="0" destOrd="3" presId="urn:microsoft.com/office/officeart/2005/8/layout/list1"/>
    <dgm:cxn modelId="{3D9EEE26-2494-445B-A614-1091D171A4E9}" type="presOf" srcId="{54A788BE-5841-4D58-ABCC-62179642C3C7}" destId="{B54AA97D-96F3-405A-B30E-E9BB6E408B14}" srcOrd="0" destOrd="0" presId="urn:microsoft.com/office/officeart/2005/8/layout/list1"/>
    <dgm:cxn modelId="{8C1FD2DC-E36D-48CB-8222-9E3A189E9B96}" type="presOf" srcId="{CB4F4C51-0506-4EF2-B80C-2B518917A59B}" destId="{29172C7E-3F7C-4946-9C5D-AF2C95B7A6A2}" srcOrd="0" destOrd="0" presId="urn:microsoft.com/office/officeart/2005/8/layout/list1"/>
    <dgm:cxn modelId="{BFD90578-B50B-4D42-AC29-4DF815AB822D}" type="presOf" srcId="{22D34A65-2765-490D-8517-8D04DFBDAF3C}" destId="{C9622259-72EA-4234-B053-1D8FB305038C}" srcOrd="0" destOrd="2" presId="urn:microsoft.com/office/officeart/2005/8/layout/list1"/>
    <dgm:cxn modelId="{DDBCADD5-C8C5-4DE3-9107-DC7587B9E1A9}" srcId="{B111E08C-07B6-40CE-BD8B-473446CA51E9}" destId="{B3312F99-2546-4B75-A9C5-2E4F98628FAF}" srcOrd="5" destOrd="0" parTransId="{E9D48CD6-854C-48BB-9CCF-F21A87B97ECB}" sibTransId="{C643A2F9-6AFF-4798-8559-5227566656E6}"/>
    <dgm:cxn modelId="{9723BFAF-632F-4A0E-B06D-AF58E340242F}" srcId="{163D08DC-AF25-4AC8-99D1-4765C812F148}" destId="{64828D6E-DD1D-4B9B-9837-7995F1C1D82C}" srcOrd="4" destOrd="0" parTransId="{98343800-0769-424C-9C01-996404E81799}" sibTransId="{81A56478-10F4-4AD6-8D2E-A91CEC20671A}"/>
    <dgm:cxn modelId="{548B5EE9-6700-46A5-8026-6B6F5C874FFD}" type="presOf" srcId="{163D08DC-AF25-4AC8-99D1-4765C812F148}" destId="{8B5C82D9-E743-484C-8947-9937857D8C13}" srcOrd="0" destOrd="0" presId="urn:microsoft.com/office/officeart/2005/8/layout/list1"/>
    <dgm:cxn modelId="{0330FA5C-CBBE-4250-B897-7D216551AFD3}" type="presOf" srcId="{2830AEA8-29C6-45B9-985A-A233CB748D02}" destId="{C9622259-72EA-4234-B053-1D8FB305038C}" srcOrd="0" destOrd="0" presId="urn:microsoft.com/office/officeart/2005/8/layout/list1"/>
    <dgm:cxn modelId="{AD857E34-89F3-4368-B8FF-255ACE1222E1}" type="presOf" srcId="{B111E08C-07B6-40CE-BD8B-473446CA51E9}" destId="{3EDE99FB-A39F-48C5-ACFB-4A9BE54E65AC}" srcOrd="1" destOrd="0" presId="urn:microsoft.com/office/officeart/2005/8/layout/list1"/>
    <dgm:cxn modelId="{B8C3D81E-D87B-4C2A-98A1-F474F989BA7A}" srcId="{163D08DC-AF25-4AC8-99D1-4765C812F148}" destId="{711D3D0E-DB93-4CEA-A3E8-9D6F244C3424}" srcOrd="3" destOrd="0" parTransId="{FBA5DCAA-9E3E-41E6-B284-2EB09CB671BA}" sibTransId="{935275BA-10D2-4520-A06B-EA96898CA4F3}"/>
    <dgm:cxn modelId="{8E96E721-059E-4153-B8AB-3EB62FD2E5B9}" type="presOf" srcId="{711D3D0E-DB93-4CEA-A3E8-9D6F244C3424}" destId="{C9622259-72EA-4234-B053-1D8FB305038C}" srcOrd="0" destOrd="3" presId="urn:microsoft.com/office/officeart/2005/8/layout/list1"/>
    <dgm:cxn modelId="{390A7824-C477-4629-A15A-2EDDC98E65AA}" srcId="{B111E08C-07B6-40CE-BD8B-473446CA51E9}" destId="{64B4EE7D-47A7-49D5-990B-D512B83B1D34}" srcOrd="2" destOrd="0" parTransId="{744874B2-EAA5-4D33-B741-2C70FCC2D259}" sibTransId="{3A1DD113-FF83-4973-ABA0-D1D1099E9213}"/>
    <dgm:cxn modelId="{0BE54C52-84B1-4F54-8C65-CD4DAACCBCFC}" srcId="{B111E08C-07B6-40CE-BD8B-473446CA51E9}" destId="{54A788BE-5841-4D58-ABCC-62179642C3C7}" srcOrd="0" destOrd="0" parTransId="{55D207ED-9875-4F3C-AAAC-53C84141D80A}" sibTransId="{8660A24F-EF43-46ED-B4FB-1AFD067B803E}"/>
    <dgm:cxn modelId="{F011A63E-A15C-42B2-B221-42EAE1039B01}" srcId="{163D08DC-AF25-4AC8-99D1-4765C812F148}" destId="{2830AEA8-29C6-45B9-985A-A233CB748D02}" srcOrd="0" destOrd="0" parTransId="{84C74913-87B3-4F6F-B5F2-BBEA0C34C1A5}" sibTransId="{5265A9D8-7EC7-45C0-8DCA-3EDE69DFCE69}"/>
    <dgm:cxn modelId="{80F4A468-ABF5-425A-BAD4-540E5E1BBFE0}" srcId="{163D08DC-AF25-4AC8-99D1-4765C812F148}" destId="{1764D6A2-507B-4DA3-B57D-8EBC8F4D8464}" srcOrd="1" destOrd="0" parTransId="{651533A7-D209-48FD-BD28-E977B6786350}" sibTransId="{51201793-6DC2-44F0-8B31-0B14134DF761}"/>
    <dgm:cxn modelId="{6FAB75FC-88E8-48EB-BC54-3C50990695E1}" type="presOf" srcId="{64B4EE7D-47A7-49D5-990B-D512B83B1D34}" destId="{B54AA97D-96F3-405A-B30E-E9BB6E408B14}" srcOrd="0" destOrd="2" presId="urn:microsoft.com/office/officeart/2005/8/layout/list1"/>
    <dgm:cxn modelId="{D26734C9-76C9-44D7-A91E-5B77DAB18F85}" srcId="{CB4F4C51-0506-4EF2-B80C-2B518917A59B}" destId="{163D08DC-AF25-4AC8-99D1-4765C812F148}" srcOrd="1" destOrd="0" parTransId="{59392FFB-567F-4246-8421-1D06DD1ABB84}" sibTransId="{8DFBF460-860D-4B2E-BA84-D7113F34C020}"/>
    <dgm:cxn modelId="{067CAE3F-08DC-481F-B018-6150A67CE0F1}" srcId="{B111E08C-07B6-40CE-BD8B-473446CA51E9}" destId="{9197CEE2-23BF-4816-9B56-8809958018EE}" srcOrd="1" destOrd="0" parTransId="{D9DE7498-6B2F-41B9-88AE-B29FCF9BAD56}" sibTransId="{EB0CF5E7-3068-44A0-9E63-4BAEEBA46CCF}"/>
    <dgm:cxn modelId="{629D7EE3-5790-45BE-A8C5-7BE480FC77E9}" srcId="{B111E08C-07B6-40CE-BD8B-473446CA51E9}" destId="{2531CF34-AB75-48FC-AF30-D8142D888EFE}" srcOrd="4" destOrd="0" parTransId="{7B043585-5AEA-4C4A-BFCB-5084FCA6F647}" sibTransId="{B2E6B18B-6956-4B3C-828D-29D8BAA92148}"/>
    <dgm:cxn modelId="{F90A36CB-A2CE-46F4-9546-ADB62DDECC29}" type="presOf" srcId="{1764D6A2-507B-4DA3-B57D-8EBC8F4D8464}" destId="{C9622259-72EA-4234-B053-1D8FB305038C}" srcOrd="0" destOrd="1" presId="urn:microsoft.com/office/officeart/2005/8/layout/list1"/>
    <dgm:cxn modelId="{356F207C-FA19-4842-A454-058B66267E00}" type="presOf" srcId="{B3312F99-2546-4B75-A9C5-2E4F98628FAF}" destId="{B54AA97D-96F3-405A-B30E-E9BB6E408B14}" srcOrd="0" destOrd="5" presId="urn:microsoft.com/office/officeart/2005/8/layout/list1"/>
    <dgm:cxn modelId="{29D75AF5-2E10-4C3E-93C8-0343C2FAC53E}" srcId="{B111E08C-07B6-40CE-BD8B-473446CA51E9}" destId="{723FD2BA-F7EE-47E6-983A-41A6A3932D9D}" srcOrd="3" destOrd="0" parTransId="{7336B1AD-AE98-4ADA-B971-83631113D6BD}" sibTransId="{3BC3B42D-FC56-4891-9139-C60611E9D152}"/>
    <dgm:cxn modelId="{34B9130C-F261-4B4C-BAAC-EB5CDDA0D1F5}" srcId="{CB4F4C51-0506-4EF2-B80C-2B518917A59B}" destId="{B111E08C-07B6-40CE-BD8B-473446CA51E9}" srcOrd="0" destOrd="0" parTransId="{C49FFB99-23E2-442F-BAC9-9BB2F47F854F}" sibTransId="{DE24E43C-7B4C-4FEC-BDC3-DD84157CE0A9}"/>
    <dgm:cxn modelId="{5B9B4D82-F140-4A91-8CF7-A0A1BD8D7B4C}" type="presOf" srcId="{64828D6E-DD1D-4B9B-9837-7995F1C1D82C}" destId="{C9622259-72EA-4234-B053-1D8FB305038C}" srcOrd="0" destOrd="4" presId="urn:microsoft.com/office/officeart/2005/8/layout/list1"/>
    <dgm:cxn modelId="{834CE884-927F-4588-81B1-2EB7ACD15572}" type="presOf" srcId="{9197CEE2-23BF-4816-9B56-8809958018EE}" destId="{B54AA97D-96F3-405A-B30E-E9BB6E408B14}" srcOrd="0" destOrd="1" presId="urn:microsoft.com/office/officeart/2005/8/layout/list1"/>
    <dgm:cxn modelId="{57A6F886-2120-4848-B123-5ACBD1DE6FDF}" type="presParOf" srcId="{29172C7E-3F7C-4946-9C5D-AF2C95B7A6A2}" destId="{E3081197-00BC-4A76-9669-F678207CA45A}" srcOrd="0" destOrd="0" presId="urn:microsoft.com/office/officeart/2005/8/layout/list1"/>
    <dgm:cxn modelId="{D809DA28-2D0E-4513-9D1E-2A7A54C1E8F5}" type="presParOf" srcId="{E3081197-00BC-4A76-9669-F678207CA45A}" destId="{D87812F6-C6E3-4347-AB96-86D8BAE9D097}" srcOrd="0" destOrd="0" presId="urn:microsoft.com/office/officeart/2005/8/layout/list1"/>
    <dgm:cxn modelId="{607A33C6-A64C-4472-ADBE-39760B680679}" type="presParOf" srcId="{E3081197-00BC-4A76-9669-F678207CA45A}" destId="{3EDE99FB-A39F-48C5-ACFB-4A9BE54E65AC}" srcOrd="1" destOrd="0" presId="urn:microsoft.com/office/officeart/2005/8/layout/list1"/>
    <dgm:cxn modelId="{2A9FEA95-4D45-47BF-9020-40CA61834244}" type="presParOf" srcId="{29172C7E-3F7C-4946-9C5D-AF2C95B7A6A2}" destId="{09349F9B-4CA2-437C-9EC2-55DC41E94F35}" srcOrd="1" destOrd="0" presId="urn:microsoft.com/office/officeart/2005/8/layout/list1"/>
    <dgm:cxn modelId="{DDE092B8-5B17-415D-9841-DFA29A24C4B1}" type="presParOf" srcId="{29172C7E-3F7C-4946-9C5D-AF2C95B7A6A2}" destId="{B54AA97D-96F3-405A-B30E-E9BB6E408B14}" srcOrd="2" destOrd="0" presId="urn:microsoft.com/office/officeart/2005/8/layout/list1"/>
    <dgm:cxn modelId="{F576298A-AEEA-4935-AB2E-73ECFC4B3481}" type="presParOf" srcId="{29172C7E-3F7C-4946-9C5D-AF2C95B7A6A2}" destId="{8CA529FB-7E3F-4594-A78A-0ABCBD0B74EF}" srcOrd="3" destOrd="0" presId="urn:microsoft.com/office/officeart/2005/8/layout/list1"/>
    <dgm:cxn modelId="{D065F0D8-5AF2-49B2-8054-0CED535DEC25}" type="presParOf" srcId="{29172C7E-3F7C-4946-9C5D-AF2C95B7A6A2}" destId="{7A6A16FD-FE67-445C-85E1-195E72BB8D79}" srcOrd="4" destOrd="0" presId="urn:microsoft.com/office/officeart/2005/8/layout/list1"/>
    <dgm:cxn modelId="{56D41EA1-D77E-4C76-B197-10C704A9DB3B}" type="presParOf" srcId="{7A6A16FD-FE67-445C-85E1-195E72BB8D79}" destId="{8B5C82D9-E743-484C-8947-9937857D8C13}" srcOrd="0" destOrd="0" presId="urn:microsoft.com/office/officeart/2005/8/layout/list1"/>
    <dgm:cxn modelId="{C26ED22C-4AF3-48E5-8F52-DB076C09BFF0}" type="presParOf" srcId="{7A6A16FD-FE67-445C-85E1-195E72BB8D79}" destId="{4B85DAB2-6DD8-49B7-975A-9615D84D32B5}" srcOrd="1" destOrd="0" presId="urn:microsoft.com/office/officeart/2005/8/layout/list1"/>
    <dgm:cxn modelId="{68A12385-E372-4058-8D51-8162512C6556}" type="presParOf" srcId="{29172C7E-3F7C-4946-9C5D-AF2C95B7A6A2}" destId="{D50441E2-E288-4464-AEB6-23B4CE7B13A4}" srcOrd="5" destOrd="0" presId="urn:microsoft.com/office/officeart/2005/8/layout/list1"/>
    <dgm:cxn modelId="{FBF9C062-2903-46B9-9590-B9D4C6663A7B}" type="presParOf" srcId="{29172C7E-3F7C-4946-9C5D-AF2C95B7A6A2}" destId="{C9622259-72EA-4234-B053-1D8FB305038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60933A-9052-4315-AE00-64B518D73796}"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38318365-448E-40F7-8423-4192D86F3CA6}">
      <dgm:prSet phldrT="[Text]" custT="1"/>
      <dgm:spPr/>
      <dgm:t>
        <a:bodyPr/>
        <a:lstStyle/>
        <a:p>
          <a:r>
            <a:rPr lang="en-US" sz="1600" b="1" dirty="0"/>
            <a:t>First </a:t>
          </a:r>
          <a:r>
            <a:rPr lang="en-US" sz="1600" b="1" dirty="0" smtClean="0"/>
            <a:t>Occurrence</a:t>
          </a:r>
          <a:endParaRPr lang="en-US" sz="1000" dirty="0">
            <a:solidFill>
              <a:schemeClr val="accent4">
                <a:lumMod val="40000"/>
                <a:lumOff val="60000"/>
              </a:schemeClr>
            </a:solidFill>
          </a:endParaRPr>
        </a:p>
      </dgm:t>
    </dgm:pt>
    <dgm:pt modelId="{38F8F557-2F06-46E3-BABC-3D026E749B61}" type="parTrans" cxnId="{27BC96E7-44E8-4260-840A-B8EC0153E885}">
      <dgm:prSet/>
      <dgm:spPr/>
      <dgm:t>
        <a:bodyPr/>
        <a:lstStyle/>
        <a:p>
          <a:endParaRPr lang="en-US"/>
        </a:p>
      </dgm:t>
    </dgm:pt>
    <dgm:pt modelId="{76BFDB96-6779-4B60-AE6F-4E5BBE386C28}" type="sibTrans" cxnId="{27BC96E7-44E8-4260-840A-B8EC0153E885}">
      <dgm:prSet/>
      <dgm:spPr/>
      <dgm:t>
        <a:bodyPr/>
        <a:lstStyle/>
        <a:p>
          <a:endParaRPr lang="en-US"/>
        </a:p>
      </dgm:t>
    </dgm:pt>
    <dgm:pt modelId="{8C5FB5ED-4476-4887-8FA8-D56B29495808}">
      <dgm:prSet phldrT="[Text]" custT="1"/>
      <dgm:spPr/>
      <dgm:t>
        <a:bodyPr/>
        <a:lstStyle/>
        <a:p>
          <a:r>
            <a:rPr lang="en-US" sz="1000" b="1" dirty="0"/>
            <a:t>FACULTY</a:t>
          </a:r>
          <a:r>
            <a:rPr lang="en-US" sz="1000" dirty="0"/>
            <a:t>: Contact student before next class (phone or email) to discuss issue </a:t>
          </a:r>
        </a:p>
      </dgm:t>
    </dgm:pt>
    <dgm:pt modelId="{6FB6B5EC-C46F-456E-8950-4D9F8C63D4F2}" type="parTrans" cxnId="{257C54DD-EFA8-49BF-867C-F5D10795DF01}">
      <dgm:prSet/>
      <dgm:spPr/>
      <dgm:t>
        <a:bodyPr/>
        <a:lstStyle/>
        <a:p>
          <a:endParaRPr lang="en-US"/>
        </a:p>
      </dgm:t>
    </dgm:pt>
    <dgm:pt modelId="{E323BDDD-9FB3-4CD0-B149-9F5B3A4A7FEE}" type="sibTrans" cxnId="{257C54DD-EFA8-49BF-867C-F5D10795DF01}">
      <dgm:prSet/>
      <dgm:spPr/>
      <dgm:t>
        <a:bodyPr/>
        <a:lstStyle/>
        <a:p>
          <a:endParaRPr lang="en-US"/>
        </a:p>
      </dgm:t>
    </dgm:pt>
    <dgm:pt modelId="{CB138CD6-E1FF-4BD9-9139-E562838C4058}">
      <dgm:prSet phldrT="[Text]" custT="1"/>
      <dgm:spPr/>
      <dgm:t>
        <a:bodyPr/>
        <a:lstStyle/>
        <a:p>
          <a:r>
            <a:rPr lang="en-US" sz="1600" b="1" dirty="0"/>
            <a:t>Second </a:t>
          </a:r>
          <a:r>
            <a:rPr lang="en-US" sz="1600" b="1" dirty="0" smtClean="0"/>
            <a:t>Occurrence</a:t>
          </a:r>
          <a:endParaRPr lang="en-US" sz="1000" dirty="0"/>
        </a:p>
      </dgm:t>
    </dgm:pt>
    <dgm:pt modelId="{0DB6A83E-3791-4374-A278-9CF025FE1509}" type="parTrans" cxnId="{C7EFE16F-29C7-407A-89CE-D75B63BE4E50}">
      <dgm:prSet/>
      <dgm:spPr/>
      <dgm:t>
        <a:bodyPr/>
        <a:lstStyle/>
        <a:p>
          <a:endParaRPr lang="en-US"/>
        </a:p>
      </dgm:t>
    </dgm:pt>
    <dgm:pt modelId="{42DC5B6E-90C5-4BF3-96E0-C81BA9EFF7FD}" type="sibTrans" cxnId="{C7EFE16F-29C7-407A-89CE-D75B63BE4E50}">
      <dgm:prSet/>
      <dgm:spPr/>
      <dgm:t>
        <a:bodyPr/>
        <a:lstStyle/>
        <a:p>
          <a:endParaRPr lang="en-US"/>
        </a:p>
      </dgm:t>
    </dgm:pt>
    <dgm:pt modelId="{59102E5B-72B4-4B49-925E-57454FD05D58}">
      <dgm:prSet phldrT="[Text]" custT="1"/>
      <dgm:spPr/>
      <dgm:t>
        <a:bodyPr/>
        <a:lstStyle/>
        <a:p>
          <a:r>
            <a:rPr lang="en-US" sz="900" b="1" dirty="0"/>
            <a:t>FACULTY</a:t>
          </a:r>
          <a:r>
            <a:rPr lang="en-US" sz="900" dirty="0"/>
            <a:t>: </a:t>
          </a:r>
          <a:r>
            <a:rPr lang="en-US" sz="900" dirty="0" smtClean="0"/>
            <a:t>submit</a:t>
          </a:r>
          <a:r>
            <a:rPr lang="en-US" sz="900" dirty="0"/>
            <a:t/>
          </a:r>
          <a:br>
            <a:rPr lang="en-US" sz="900" dirty="0"/>
          </a:br>
          <a:r>
            <a:rPr lang="en-US" sz="900" b="1" i="1" dirty="0">
              <a:solidFill>
                <a:srgbClr val="FF0066"/>
              </a:solidFill>
            </a:rPr>
            <a:t>ALERT #1</a:t>
          </a:r>
        </a:p>
      </dgm:t>
    </dgm:pt>
    <dgm:pt modelId="{BE3913EA-D6BF-48E5-AE41-4BB290F27E49}" type="parTrans" cxnId="{6483A472-C13B-4CD5-8B84-3200E8BDE75C}">
      <dgm:prSet/>
      <dgm:spPr/>
      <dgm:t>
        <a:bodyPr/>
        <a:lstStyle/>
        <a:p>
          <a:endParaRPr lang="en-US"/>
        </a:p>
      </dgm:t>
    </dgm:pt>
    <dgm:pt modelId="{EBDDA584-26CF-4DC6-B719-6B6776D2F004}" type="sibTrans" cxnId="{6483A472-C13B-4CD5-8B84-3200E8BDE75C}">
      <dgm:prSet/>
      <dgm:spPr/>
      <dgm:t>
        <a:bodyPr/>
        <a:lstStyle/>
        <a:p>
          <a:endParaRPr lang="en-US"/>
        </a:p>
      </dgm:t>
    </dgm:pt>
    <dgm:pt modelId="{DB971E5A-8B03-4E5C-8406-5BDAA015E352}">
      <dgm:prSet phldrT="[Text]" custT="1"/>
      <dgm:spPr/>
      <dgm:t>
        <a:bodyPr/>
        <a:lstStyle/>
        <a:p>
          <a:r>
            <a:rPr lang="en-US" sz="1600" b="1" dirty="0"/>
            <a:t>Fourth </a:t>
          </a:r>
          <a:r>
            <a:rPr lang="en-US" sz="1600" b="1" dirty="0" smtClean="0"/>
            <a:t>Occurrence</a:t>
          </a:r>
          <a:endParaRPr lang="en-US" sz="1000" dirty="0"/>
        </a:p>
      </dgm:t>
    </dgm:pt>
    <dgm:pt modelId="{13DAC088-6F65-4B36-AF49-DF6676C6E25C}" type="parTrans" cxnId="{82475E92-AC48-4036-BC43-AF1C179B1600}">
      <dgm:prSet/>
      <dgm:spPr/>
      <dgm:t>
        <a:bodyPr/>
        <a:lstStyle/>
        <a:p>
          <a:endParaRPr lang="en-US"/>
        </a:p>
      </dgm:t>
    </dgm:pt>
    <dgm:pt modelId="{25201BFB-5114-4395-A0AC-82C0AE8348FB}" type="sibTrans" cxnId="{82475E92-AC48-4036-BC43-AF1C179B1600}">
      <dgm:prSet/>
      <dgm:spPr/>
      <dgm:t>
        <a:bodyPr/>
        <a:lstStyle/>
        <a:p>
          <a:endParaRPr lang="en-US"/>
        </a:p>
      </dgm:t>
    </dgm:pt>
    <dgm:pt modelId="{276635D5-7A1B-45CF-A4DE-0F24CBAF9AF3}">
      <dgm:prSet phldrT="[Text]" custT="1"/>
      <dgm:spPr/>
      <dgm:t>
        <a:bodyPr/>
        <a:lstStyle/>
        <a:p>
          <a:pPr algn="ctr"/>
          <a:r>
            <a:rPr lang="en-US" sz="1600" b="1" dirty="0"/>
            <a:t>Continual or Habitual </a:t>
          </a:r>
          <a:r>
            <a:rPr lang="en-US" sz="1600" b="1" dirty="0" smtClean="0"/>
            <a:t>Occurrences</a:t>
          </a:r>
          <a:endParaRPr lang="en-US" sz="1000" dirty="0"/>
        </a:p>
      </dgm:t>
    </dgm:pt>
    <dgm:pt modelId="{AE87E55A-AB44-413A-ADCC-5F1A10492911}" type="parTrans" cxnId="{28B1C171-EEBC-47EE-99E4-7B3E3CFDB766}">
      <dgm:prSet/>
      <dgm:spPr/>
      <dgm:t>
        <a:bodyPr/>
        <a:lstStyle/>
        <a:p>
          <a:endParaRPr lang="en-US"/>
        </a:p>
      </dgm:t>
    </dgm:pt>
    <dgm:pt modelId="{7B7FC3C8-2990-4AFE-916F-591F972FE507}" type="sibTrans" cxnId="{28B1C171-EEBC-47EE-99E4-7B3E3CFDB766}">
      <dgm:prSet/>
      <dgm:spPr/>
      <dgm:t>
        <a:bodyPr/>
        <a:lstStyle/>
        <a:p>
          <a:endParaRPr lang="en-US"/>
        </a:p>
      </dgm:t>
    </dgm:pt>
    <dgm:pt modelId="{D93FEAB7-9AD3-4EB2-B006-30A43CFEDE8F}">
      <dgm:prSet phldrT="[Text]" custT="1"/>
      <dgm:spPr/>
      <dgm:t>
        <a:bodyPr/>
        <a:lstStyle/>
        <a:p>
          <a:r>
            <a:rPr lang="en-US" sz="900" b="1" dirty="0">
              <a:solidFill>
                <a:srgbClr val="003A70"/>
              </a:solidFill>
            </a:rPr>
            <a:t>CARE</a:t>
          </a:r>
          <a:r>
            <a:rPr lang="en-US" sz="900" dirty="0">
              <a:solidFill>
                <a:srgbClr val="003A70"/>
              </a:solidFill>
            </a:rPr>
            <a:t>: </a:t>
          </a:r>
          <a:r>
            <a:rPr lang="en-US" sz="900" dirty="0" smtClean="0">
              <a:solidFill>
                <a:srgbClr val="003A70"/>
              </a:solidFill>
            </a:rPr>
            <a:t>alerted, outreach to student</a:t>
          </a:r>
          <a:endParaRPr lang="en-US" sz="900" dirty="0">
            <a:solidFill>
              <a:srgbClr val="003A70"/>
            </a:solidFill>
          </a:endParaRPr>
        </a:p>
      </dgm:t>
    </dgm:pt>
    <dgm:pt modelId="{6CC3716D-F2F4-4CC8-879A-1488D22F1FB1}" type="parTrans" cxnId="{731D7CCD-1545-42CC-824A-27BC59ED2BA1}">
      <dgm:prSet/>
      <dgm:spPr/>
      <dgm:t>
        <a:bodyPr/>
        <a:lstStyle/>
        <a:p>
          <a:endParaRPr lang="en-US"/>
        </a:p>
      </dgm:t>
    </dgm:pt>
    <dgm:pt modelId="{7DA95579-D2F2-4770-93ED-623E88D38093}" type="sibTrans" cxnId="{731D7CCD-1545-42CC-824A-27BC59ED2BA1}">
      <dgm:prSet/>
      <dgm:spPr/>
      <dgm:t>
        <a:bodyPr/>
        <a:lstStyle/>
        <a:p>
          <a:endParaRPr lang="en-US"/>
        </a:p>
      </dgm:t>
    </dgm:pt>
    <dgm:pt modelId="{1024216F-B707-4630-A500-B413B0B2833C}">
      <dgm:prSet phldrT="[Text]" custT="1"/>
      <dgm:spPr/>
      <dgm:t>
        <a:bodyPr/>
        <a:lstStyle/>
        <a:p>
          <a:r>
            <a:rPr lang="en-US" sz="900" b="1" dirty="0"/>
            <a:t>FACULTY</a:t>
          </a:r>
          <a:r>
            <a:rPr lang="en-US" sz="900" dirty="0"/>
            <a:t>: </a:t>
          </a:r>
          <a:r>
            <a:rPr lang="en-US" sz="900" dirty="0" smtClean="0"/>
            <a:t/>
          </a:r>
          <a:br>
            <a:rPr lang="en-US" sz="900" dirty="0" smtClean="0"/>
          </a:br>
          <a:r>
            <a:rPr lang="en-US" sz="900" dirty="0" smtClean="0"/>
            <a:t>submit</a:t>
          </a:r>
          <a:r>
            <a:rPr lang="en-US" sz="900" dirty="0"/>
            <a:t/>
          </a:r>
          <a:br>
            <a:rPr lang="en-US" sz="900" dirty="0"/>
          </a:br>
          <a:r>
            <a:rPr lang="en-US" sz="900" b="1" i="1" dirty="0">
              <a:solidFill>
                <a:srgbClr val="FF0066"/>
              </a:solidFill>
            </a:rPr>
            <a:t>ALERT #3</a:t>
          </a:r>
        </a:p>
      </dgm:t>
    </dgm:pt>
    <dgm:pt modelId="{1E67FBB3-1C97-4742-8DE3-12AE703C7D79}" type="parTrans" cxnId="{95F91545-ACD5-4DCC-8E72-ABE644B9BE3A}">
      <dgm:prSet/>
      <dgm:spPr/>
      <dgm:t>
        <a:bodyPr/>
        <a:lstStyle/>
        <a:p>
          <a:endParaRPr lang="en-US"/>
        </a:p>
      </dgm:t>
    </dgm:pt>
    <dgm:pt modelId="{528E53D6-34AC-4AD2-B2EF-BDE72B5DDB44}" type="sibTrans" cxnId="{95F91545-ACD5-4DCC-8E72-ABE644B9BE3A}">
      <dgm:prSet/>
      <dgm:spPr/>
      <dgm:t>
        <a:bodyPr/>
        <a:lstStyle/>
        <a:p>
          <a:endParaRPr lang="en-US"/>
        </a:p>
      </dgm:t>
    </dgm:pt>
    <dgm:pt modelId="{ACA1F96E-8075-4EB9-A515-D323CC4C4B25}">
      <dgm:prSet phldrT="[Text]" custT="1"/>
      <dgm:spPr/>
      <dgm:t>
        <a:bodyPr/>
        <a:lstStyle/>
        <a:p>
          <a:r>
            <a:rPr lang="en-US" sz="900" b="1" dirty="0"/>
            <a:t>FACULTY</a:t>
          </a:r>
          <a:r>
            <a:rPr lang="en-US" sz="900" dirty="0"/>
            <a:t>: </a:t>
          </a:r>
          <a:r>
            <a:rPr lang="en-US" sz="900" dirty="0" smtClean="0"/>
            <a:t/>
          </a:r>
          <a:br>
            <a:rPr lang="en-US" sz="900" dirty="0" smtClean="0"/>
          </a:br>
          <a:r>
            <a:rPr lang="en-US" sz="900" dirty="0" smtClean="0"/>
            <a:t>submit</a:t>
          </a:r>
          <a:br>
            <a:rPr lang="en-US" sz="900" dirty="0" smtClean="0"/>
          </a:br>
          <a:r>
            <a:rPr lang="en-US" sz="900" b="1" i="1" dirty="0" smtClean="0">
              <a:solidFill>
                <a:srgbClr val="FF0066"/>
              </a:solidFill>
            </a:rPr>
            <a:t>ALERT </a:t>
          </a:r>
          <a:r>
            <a:rPr lang="en-US" sz="900" b="1" i="1" dirty="0">
              <a:solidFill>
                <a:srgbClr val="FF0066"/>
              </a:solidFill>
            </a:rPr>
            <a:t>#4</a:t>
          </a:r>
        </a:p>
      </dgm:t>
    </dgm:pt>
    <dgm:pt modelId="{7A0B4FFE-6A8C-4D72-9F93-848CEEDA2102}" type="parTrans" cxnId="{165E9F35-D51F-45A9-B700-2BE3BDDB6A0C}">
      <dgm:prSet/>
      <dgm:spPr/>
      <dgm:t>
        <a:bodyPr/>
        <a:lstStyle/>
        <a:p>
          <a:endParaRPr lang="en-US"/>
        </a:p>
      </dgm:t>
    </dgm:pt>
    <dgm:pt modelId="{AE70F43D-5663-4B53-83BC-A8D0A920CD62}" type="sibTrans" cxnId="{165E9F35-D51F-45A9-B700-2BE3BDDB6A0C}">
      <dgm:prSet/>
      <dgm:spPr/>
      <dgm:t>
        <a:bodyPr/>
        <a:lstStyle/>
        <a:p>
          <a:endParaRPr lang="en-US"/>
        </a:p>
      </dgm:t>
    </dgm:pt>
    <dgm:pt modelId="{4D549B14-D609-42B7-9C20-E39AF6CD7ACD}">
      <dgm:prSet phldrT="[Text]" custT="1"/>
      <dgm:spPr/>
      <dgm:t>
        <a:bodyPr/>
        <a:lstStyle/>
        <a:p>
          <a:r>
            <a:rPr lang="en-US" sz="800" b="1" dirty="0">
              <a:solidFill>
                <a:srgbClr val="003A70"/>
              </a:solidFill>
            </a:rPr>
            <a:t>ADVISOR</a:t>
          </a:r>
          <a:r>
            <a:rPr lang="en-US" sz="800" dirty="0">
              <a:solidFill>
                <a:srgbClr val="003A70"/>
              </a:solidFill>
            </a:rPr>
            <a:t>: </a:t>
          </a:r>
          <a:r>
            <a:rPr lang="en-US" sz="800" dirty="0" smtClean="0">
              <a:solidFill>
                <a:srgbClr val="003A70"/>
              </a:solidFill>
            </a:rPr>
            <a:t>intrusive/intentional contact</a:t>
          </a:r>
          <a:endParaRPr lang="en-US" sz="800" dirty="0">
            <a:solidFill>
              <a:srgbClr val="003A70"/>
            </a:solidFill>
          </a:endParaRPr>
        </a:p>
      </dgm:t>
    </dgm:pt>
    <dgm:pt modelId="{C09F050B-1D30-4625-9A83-D544FA338BA2}" type="parTrans" cxnId="{06B4A610-C1D7-47E9-A5D7-8D3DEA3BD1D3}">
      <dgm:prSet/>
      <dgm:spPr/>
      <dgm:t>
        <a:bodyPr/>
        <a:lstStyle/>
        <a:p>
          <a:endParaRPr lang="en-US"/>
        </a:p>
      </dgm:t>
    </dgm:pt>
    <dgm:pt modelId="{42D6031D-779F-4A64-9CAB-40B790981E2E}" type="sibTrans" cxnId="{06B4A610-C1D7-47E9-A5D7-8D3DEA3BD1D3}">
      <dgm:prSet/>
      <dgm:spPr/>
      <dgm:t>
        <a:bodyPr/>
        <a:lstStyle/>
        <a:p>
          <a:endParaRPr lang="en-US"/>
        </a:p>
      </dgm:t>
    </dgm:pt>
    <dgm:pt modelId="{81BA0183-3297-4570-BFEF-0C9844E8FE85}">
      <dgm:prSet phldrT="[Text]" custT="1"/>
      <dgm:spPr/>
      <dgm:t>
        <a:bodyPr/>
        <a:lstStyle/>
        <a:p>
          <a:r>
            <a:rPr lang="en-US" sz="900" b="1" dirty="0" smtClean="0"/>
            <a:t>RES </a:t>
          </a:r>
          <a:r>
            <a:rPr lang="en-US" sz="900" b="1" dirty="0"/>
            <a:t>HALL</a:t>
          </a:r>
          <a:r>
            <a:rPr lang="en-US" sz="900" dirty="0"/>
            <a:t>: </a:t>
          </a:r>
          <a:r>
            <a:rPr lang="en-US" sz="900" dirty="0" smtClean="0"/>
            <a:t>alerted, contact student</a:t>
          </a:r>
          <a:endParaRPr lang="en-US" sz="900" dirty="0"/>
        </a:p>
      </dgm:t>
    </dgm:pt>
    <dgm:pt modelId="{E52114AB-309D-484D-A18A-3E95B828BB82}" type="parTrans" cxnId="{DAAF27B4-D742-4952-84C1-5F16F9C79596}">
      <dgm:prSet/>
      <dgm:spPr/>
      <dgm:t>
        <a:bodyPr/>
        <a:lstStyle/>
        <a:p>
          <a:endParaRPr lang="en-US"/>
        </a:p>
      </dgm:t>
    </dgm:pt>
    <dgm:pt modelId="{87F279B9-F7C8-4F3B-BD36-D9473368821F}" type="sibTrans" cxnId="{DAAF27B4-D742-4952-84C1-5F16F9C79596}">
      <dgm:prSet/>
      <dgm:spPr/>
      <dgm:t>
        <a:bodyPr/>
        <a:lstStyle/>
        <a:p>
          <a:endParaRPr lang="en-US"/>
        </a:p>
      </dgm:t>
    </dgm:pt>
    <dgm:pt modelId="{7CD78DC0-23A1-4037-95A4-0AB6E6B8BD76}">
      <dgm:prSet phldrT="[Text]" custT="1"/>
      <dgm:spPr/>
      <dgm:t>
        <a:bodyPr/>
        <a:lstStyle/>
        <a:p>
          <a:r>
            <a:rPr lang="en-US" sz="900" b="1" dirty="0"/>
            <a:t>ADVISOR</a:t>
          </a:r>
          <a:r>
            <a:rPr lang="en-US" sz="900" dirty="0"/>
            <a:t>: intrusive/intentional </a:t>
          </a:r>
          <a:r>
            <a:rPr lang="en-US" sz="900" dirty="0" smtClean="0"/>
            <a:t>contact</a:t>
          </a:r>
          <a:endParaRPr lang="en-US" sz="900" dirty="0"/>
        </a:p>
      </dgm:t>
    </dgm:pt>
    <dgm:pt modelId="{917F7C14-94B1-4ADE-995A-2F1E001D35FD}" type="parTrans" cxnId="{45E86A34-B524-4265-9D54-DD8AC8E2B515}">
      <dgm:prSet/>
      <dgm:spPr/>
      <dgm:t>
        <a:bodyPr/>
        <a:lstStyle/>
        <a:p>
          <a:endParaRPr lang="en-US"/>
        </a:p>
      </dgm:t>
    </dgm:pt>
    <dgm:pt modelId="{6805924A-E1EF-45AF-9D44-E563A20F00A2}" type="sibTrans" cxnId="{45E86A34-B524-4265-9D54-DD8AC8E2B515}">
      <dgm:prSet/>
      <dgm:spPr/>
      <dgm:t>
        <a:bodyPr/>
        <a:lstStyle/>
        <a:p>
          <a:endParaRPr lang="en-US"/>
        </a:p>
      </dgm:t>
    </dgm:pt>
    <dgm:pt modelId="{B29F6F03-046B-4920-A246-540CAF34B560}">
      <dgm:prSet phldrT="[Text]" custT="1"/>
      <dgm:spPr/>
      <dgm:t>
        <a:bodyPr/>
        <a:lstStyle/>
        <a:p>
          <a:r>
            <a:rPr lang="en-US" sz="700" b="1" dirty="0"/>
            <a:t>FINANCIAL AID </a:t>
          </a:r>
          <a:r>
            <a:rPr lang="en-US" sz="700" b="0" dirty="0"/>
            <a:t>&amp; </a:t>
          </a:r>
          <a:r>
            <a:rPr lang="en-US" sz="700" b="1" dirty="0"/>
            <a:t>BUSINESS OFFICE</a:t>
          </a:r>
          <a:r>
            <a:rPr lang="en-US" sz="700" dirty="0"/>
            <a:t>: </a:t>
          </a:r>
          <a:r>
            <a:rPr lang="en-US" sz="700" dirty="0" smtClean="0"/>
            <a:t>alerted, contact student</a:t>
          </a:r>
          <a:endParaRPr lang="en-US" sz="700" dirty="0"/>
        </a:p>
      </dgm:t>
    </dgm:pt>
    <dgm:pt modelId="{F2BBBF6A-634B-4796-A159-C6FE56D1F8E1}" type="parTrans" cxnId="{AB8BE5AD-EE5A-458C-817B-CC40DC554714}">
      <dgm:prSet/>
      <dgm:spPr/>
      <dgm:t>
        <a:bodyPr/>
        <a:lstStyle/>
        <a:p>
          <a:endParaRPr lang="en-US"/>
        </a:p>
      </dgm:t>
    </dgm:pt>
    <dgm:pt modelId="{3AF54AF1-ED8F-43EB-9A44-905A7F4F64FA}" type="sibTrans" cxnId="{AB8BE5AD-EE5A-458C-817B-CC40DC554714}">
      <dgm:prSet/>
      <dgm:spPr/>
      <dgm:t>
        <a:bodyPr/>
        <a:lstStyle/>
        <a:p>
          <a:endParaRPr lang="en-US"/>
        </a:p>
      </dgm:t>
    </dgm:pt>
    <dgm:pt modelId="{ABB11BE7-AE7B-4BDA-A7D6-81725BE3D1CC}">
      <dgm:prSet phldrT="[Text]" custT="1"/>
      <dgm:spPr/>
      <dgm:t>
        <a:bodyPr/>
        <a:lstStyle/>
        <a:p>
          <a:r>
            <a:rPr lang="en-US" sz="1400" b="1" dirty="0"/>
            <a:t> </a:t>
          </a:r>
          <a:r>
            <a:rPr lang="en-US" sz="1600" b="1" dirty="0"/>
            <a:t>Third </a:t>
          </a:r>
          <a:r>
            <a:rPr lang="en-US" sz="1600" b="1" dirty="0" smtClean="0"/>
            <a:t>Occurrence</a:t>
          </a:r>
          <a:endParaRPr lang="en-US" sz="1000" dirty="0"/>
        </a:p>
      </dgm:t>
    </dgm:pt>
    <dgm:pt modelId="{6DF0D20A-B4EE-439D-95F3-809109EBB5C8}" type="parTrans" cxnId="{780DBD2B-9ECB-44D0-BB22-F7D7B3ED4592}">
      <dgm:prSet/>
      <dgm:spPr/>
      <dgm:t>
        <a:bodyPr/>
        <a:lstStyle/>
        <a:p>
          <a:endParaRPr lang="en-US"/>
        </a:p>
      </dgm:t>
    </dgm:pt>
    <dgm:pt modelId="{47206DFF-D151-43AB-AFF0-6A58BE9BE730}" type="sibTrans" cxnId="{780DBD2B-9ECB-44D0-BB22-F7D7B3ED4592}">
      <dgm:prSet/>
      <dgm:spPr/>
      <dgm:t>
        <a:bodyPr/>
        <a:lstStyle/>
        <a:p>
          <a:endParaRPr lang="en-US"/>
        </a:p>
      </dgm:t>
    </dgm:pt>
    <dgm:pt modelId="{CEE94C3C-4E2E-46F2-9BCF-C16312DD9674}">
      <dgm:prSet phldrT="[Text]" custT="1"/>
      <dgm:spPr/>
      <dgm:t>
        <a:bodyPr/>
        <a:lstStyle/>
        <a:p>
          <a:r>
            <a:rPr lang="en-US" sz="900" dirty="0"/>
            <a:t> </a:t>
          </a:r>
          <a:r>
            <a:rPr lang="en-US" sz="900" b="1" dirty="0"/>
            <a:t>FACULTY</a:t>
          </a:r>
          <a:r>
            <a:rPr lang="en-US" sz="900" dirty="0"/>
            <a:t>: </a:t>
          </a:r>
          <a:r>
            <a:rPr lang="en-US" sz="900" dirty="0" smtClean="0"/>
            <a:t/>
          </a:r>
          <a:br>
            <a:rPr lang="en-US" sz="900" dirty="0" smtClean="0"/>
          </a:br>
          <a:r>
            <a:rPr lang="en-US" sz="900" dirty="0" smtClean="0"/>
            <a:t>submit</a:t>
          </a:r>
          <a:r>
            <a:rPr lang="en-US" sz="900" dirty="0"/>
            <a:t/>
          </a:r>
          <a:br>
            <a:rPr lang="en-US" sz="900" dirty="0"/>
          </a:br>
          <a:r>
            <a:rPr lang="en-US" sz="900" b="1" i="1" dirty="0">
              <a:solidFill>
                <a:srgbClr val="FF0066"/>
              </a:solidFill>
            </a:rPr>
            <a:t>ALERT #2</a:t>
          </a:r>
        </a:p>
      </dgm:t>
    </dgm:pt>
    <dgm:pt modelId="{037850D8-7A7E-45E3-A96C-05132F8EB38F}" type="parTrans" cxnId="{63B6883A-C863-499E-97F4-E1A60CD6475F}">
      <dgm:prSet/>
      <dgm:spPr/>
      <dgm:t>
        <a:bodyPr/>
        <a:lstStyle/>
        <a:p>
          <a:endParaRPr lang="en-US"/>
        </a:p>
      </dgm:t>
    </dgm:pt>
    <dgm:pt modelId="{075F1E0A-2795-4240-A3E9-06F8DC20A9B5}" type="sibTrans" cxnId="{63B6883A-C863-499E-97F4-E1A60CD6475F}">
      <dgm:prSet/>
      <dgm:spPr/>
      <dgm:t>
        <a:bodyPr/>
        <a:lstStyle/>
        <a:p>
          <a:endParaRPr lang="en-US"/>
        </a:p>
      </dgm:t>
    </dgm:pt>
    <dgm:pt modelId="{BEA5083E-63B3-4926-94A5-7506FCBE00D3}">
      <dgm:prSet phldrT="[Text]" custT="1"/>
      <dgm:spPr/>
      <dgm:t>
        <a:bodyPr/>
        <a:lstStyle/>
        <a:p>
          <a:r>
            <a:rPr lang="en-US" sz="1000" b="1"/>
            <a:t>ADVISOR</a:t>
          </a:r>
          <a:r>
            <a:rPr lang="en-US" sz="1000"/>
            <a:t>: contact student by email or phone</a:t>
          </a:r>
        </a:p>
      </dgm:t>
    </dgm:pt>
    <dgm:pt modelId="{1ED55D57-CA45-4964-A067-3A0E7EF60271}" type="parTrans" cxnId="{107076AB-5D0C-424E-8685-C6468C06CFB2}">
      <dgm:prSet/>
      <dgm:spPr/>
      <dgm:t>
        <a:bodyPr/>
        <a:lstStyle/>
        <a:p>
          <a:endParaRPr lang="en-US"/>
        </a:p>
      </dgm:t>
    </dgm:pt>
    <dgm:pt modelId="{829DFAD8-18DE-4360-9D10-A03AED10B767}" type="sibTrans" cxnId="{107076AB-5D0C-424E-8685-C6468C06CFB2}">
      <dgm:prSet/>
      <dgm:spPr/>
      <dgm:t>
        <a:bodyPr/>
        <a:lstStyle/>
        <a:p>
          <a:endParaRPr lang="en-US"/>
        </a:p>
      </dgm:t>
    </dgm:pt>
    <dgm:pt modelId="{BBBFD49F-2024-48FD-93C8-9C54C9F0F287}">
      <dgm:prSet phldrT="[Text]" custT="1"/>
      <dgm:spPr/>
      <dgm:t>
        <a:bodyPr/>
        <a:lstStyle/>
        <a:p>
          <a:r>
            <a:rPr lang="en-US" sz="900" b="1" dirty="0"/>
            <a:t>ADVISOR</a:t>
          </a:r>
          <a:r>
            <a:rPr lang="en-US" sz="900" dirty="0"/>
            <a:t>: contact student by email or </a:t>
          </a:r>
          <a:r>
            <a:rPr lang="en-US" sz="900" dirty="0" smtClean="0"/>
            <a:t>phone</a:t>
          </a:r>
          <a:endParaRPr lang="en-US" sz="900" dirty="0"/>
        </a:p>
      </dgm:t>
    </dgm:pt>
    <dgm:pt modelId="{B805EA26-214A-44DB-9982-50A6993B7BFF}" type="parTrans" cxnId="{615E8D88-8355-4B4D-840C-00EF577EDA79}">
      <dgm:prSet/>
      <dgm:spPr/>
      <dgm:t>
        <a:bodyPr/>
        <a:lstStyle/>
        <a:p>
          <a:endParaRPr lang="en-US"/>
        </a:p>
      </dgm:t>
    </dgm:pt>
    <dgm:pt modelId="{77BE2DA6-0D63-484D-B5B9-99F52889E481}" type="sibTrans" cxnId="{615E8D88-8355-4B4D-840C-00EF577EDA79}">
      <dgm:prSet/>
      <dgm:spPr/>
      <dgm:t>
        <a:bodyPr/>
        <a:lstStyle/>
        <a:p>
          <a:endParaRPr lang="en-US"/>
        </a:p>
      </dgm:t>
    </dgm:pt>
    <dgm:pt modelId="{21C0C46A-A98F-4EC0-923D-BEF9BA9EA66E}">
      <dgm:prSet phldrT="[Text]" custT="1"/>
      <dgm:spPr/>
      <dgm:t>
        <a:bodyPr/>
        <a:lstStyle/>
        <a:p>
          <a:r>
            <a:rPr lang="en-US" sz="900" b="1" dirty="0"/>
            <a:t>CARE</a:t>
          </a:r>
          <a:r>
            <a:rPr lang="en-US" sz="900" dirty="0"/>
            <a:t>: </a:t>
          </a:r>
          <a:r>
            <a:rPr lang="en-US" sz="900" dirty="0" smtClean="0"/>
            <a:t>alerted</a:t>
          </a:r>
          <a:endParaRPr lang="en-US" sz="900" dirty="0"/>
        </a:p>
      </dgm:t>
    </dgm:pt>
    <dgm:pt modelId="{25CB3C40-72B0-4A7C-9661-C425E623B2EB}" type="parTrans" cxnId="{91D68CE6-6793-458F-927E-080402D36D11}">
      <dgm:prSet/>
      <dgm:spPr/>
      <dgm:t>
        <a:bodyPr/>
        <a:lstStyle/>
        <a:p>
          <a:endParaRPr lang="en-US"/>
        </a:p>
      </dgm:t>
    </dgm:pt>
    <dgm:pt modelId="{057508AF-EDEA-4D2B-BE93-AA573960F2EF}" type="sibTrans" cxnId="{91D68CE6-6793-458F-927E-080402D36D11}">
      <dgm:prSet/>
      <dgm:spPr/>
      <dgm:t>
        <a:bodyPr/>
        <a:lstStyle/>
        <a:p>
          <a:endParaRPr lang="en-US"/>
        </a:p>
      </dgm:t>
    </dgm:pt>
    <dgm:pt modelId="{A1C3B3FC-E423-4337-8E39-EC3CC2D828D4}">
      <dgm:prSet phldrT="[Text]" custT="1"/>
      <dgm:spPr/>
      <dgm:t>
        <a:bodyPr/>
        <a:lstStyle/>
        <a:p>
          <a:r>
            <a:rPr lang="en-US" sz="900" b="1" dirty="0" smtClean="0"/>
            <a:t>RES </a:t>
          </a:r>
          <a:r>
            <a:rPr lang="en-US" sz="900" b="1" dirty="0"/>
            <a:t>HALL</a:t>
          </a:r>
          <a:r>
            <a:rPr lang="en-US" sz="900" dirty="0"/>
            <a:t>: </a:t>
          </a:r>
          <a:r>
            <a:rPr lang="en-US" sz="900" dirty="0" smtClean="0"/>
            <a:t>alerted, contact student</a:t>
          </a:r>
          <a:endParaRPr lang="en-US" sz="900" dirty="0"/>
        </a:p>
      </dgm:t>
    </dgm:pt>
    <dgm:pt modelId="{3860281F-B0D6-4417-A3B5-733788DECA23}" type="parTrans" cxnId="{FB94EEC0-2E03-4EFE-8F4B-AAD91BA71FB4}">
      <dgm:prSet/>
      <dgm:spPr/>
      <dgm:t>
        <a:bodyPr/>
        <a:lstStyle/>
        <a:p>
          <a:endParaRPr lang="en-US"/>
        </a:p>
      </dgm:t>
    </dgm:pt>
    <dgm:pt modelId="{28ACDAC4-4367-4B51-8408-7C8F23BA01B6}" type="sibTrans" cxnId="{FB94EEC0-2E03-4EFE-8F4B-AAD91BA71FB4}">
      <dgm:prSet/>
      <dgm:spPr/>
      <dgm:t>
        <a:bodyPr/>
        <a:lstStyle/>
        <a:p>
          <a:endParaRPr lang="en-US"/>
        </a:p>
      </dgm:t>
    </dgm:pt>
    <dgm:pt modelId="{4092187A-0053-4540-A38D-C14FDDCC28C5}">
      <dgm:prSet phldrT="[Text]" custT="1"/>
      <dgm:spPr/>
      <dgm:t>
        <a:bodyPr/>
        <a:lstStyle/>
        <a:p>
          <a:r>
            <a:rPr lang="en-US" sz="800" b="1" dirty="0" smtClean="0"/>
            <a:t>RES </a:t>
          </a:r>
          <a:r>
            <a:rPr lang="en-US" sz="800" b="1" dirty="0"/>
            <a:t>HALL</a:t>
          </a:r>
          <a:r>
            <a:rPr lang="en-US" sz="800" dirty="0"/>
            <a:t>: </a:t>
          </a:r>
          <a:r>
            <a:rPr lang="en-US" sz="800" dirty="0" smtClean="0"/>
            <a:t>alerted, contact student</a:t>
          </a:r>
          <a:endParaRPr lang="en-US" sz="800" dirty="0"/>
        </a:p>
      </dgm:t>
    </dgm:pt>
    <dgm:pt modelId="{803511B0-CF53-4610-957E-FDE321E9134C}" type="parTrans" cxnId="{1EB2208C-4EAA-47D1-96A6-0EF27186D13F}">
      <dgm:prSet/>
      <dgm:spPr/>
      <dgm:t>
        <a:bodyPr/>
        <a:lstStyle/>
        <a:p>
          <a:endParaRPr lang="en-US"/>
        </a:p>
      </dgm:t>
    </dgm:pt>
    <dgm:pt modelId="{A3C3D7A1-8253-4217-B5C7-49F40E3640E4}" type="sibTrans" cxnId="{1EB2208C-4EAA-47D1-96A6-0EF27186D13F}">
      <dgm:prSet/>
      <dgm:spPr/>
      <dgm:t>
        <a:bodyPr/>
        <a:lstStyle/>
        <a:p>
          <a:endParaRPr lang="en-US"/>
        </a:p>
      </dgm:t>
    </dgm:pt>
    <dgm:pt modelId="{A952AA4F-8AE5-4E58-B055-63F399012D6A}">
      <dgm:prSet phldrT="[Text]" custT="1"/>
      <dgm:spPr/>
      <dgm:t>
        <a:bodyPr/>
        <a:lstStyle/>
        <a:p>
          <a:r>
            <a:rPr lang="en-US" sz="1200" b="1" u="none" dirty="0" smtClean="0">
              <a:solidFill>
                <a:srgbClr val="FF0066"/>
              </a:solidFill>
            </a:rPr>
            <a:t>JOINT MEETING</a:t>
          </a:r>
          <a:endParaRPr lang="en-US" sz="1200" u="none" dirty="0">
            <a:solidFill>
              <a:srgbClr val="FF0066"/>
            </a:solidFill>
          </a:endParaRPr>
        </a:p>
      </dgm:t>
    </dgm:pt>
    <dgm:pt modelId="{652108A2-F235-4222-BFA0-6E34AC806E0E}" type="parTrans" cxnId="{92BF2A7B-1E11-4270-9FD4-13239286A284}">
      <dgm:prSet/>
      <dgm:spPr/>
      <dgm:t>
        <a:bodyPr/>
        <a:lstStyle/>
        <a:p>
          <a:endParaRPr lang="en-US"/>
        </a:p>
      </dgm:t>
    </dgm:pt>
    <dgm:pt modelId="{3A045AFD-1837-47CD-9CE2-B2D7220342CE}" type="sibTrans" cxnId="{92BF2A7B-1E11-4270-9FD4-13239286A284}">
      <dgm:prSet/>
      <dgm:spPr/>
      <dgm:t>
        <a:bodyPr/>
        <a:lstStyle/>
        <a:p>
          <a:endParaRPr lang="en-US"/>
        </a:p>
      </dgm:t>
    </dgm:pt>
    <dgm:pt modelId="{E42FA80C-60C7-415C-9950-9A6078E2A7F2}">
      <dgm:prSet phldrT="[Text]" custT="1"/>
      <dgm:spPr/>
      <dgm:t>
        <a:bodyPr/>
        <a:lstStyle/>
        <a:p>
          <a:r>
            <a:rPr lang="en-US" sz="900" b="1" dirty="0" smtClean="0"/>
            <a:t>ATHLETICS</a:t>
          </a:r>
          <a:r>
            <a:rPr lang="en-US" sz="900" dirty="0"/>
            <a:t>: </a:t>
          </a:r>
          <a:r>
            <a:rPr lang="en-US" sz="900" dirty="0" smtClean="0"/>
            <a:t>alerted, contact student</a:t>
          </a:r>
          <a:endParaRPr lang="en-US" sz="900" dirty="0"/>
        </a:p>
      </dgm:t>
    </dgm:pt>
    <dgm:pt modelId="{BA173C03-A71A-4C38-97C8-D20217038313}" type="parTrans" cxnId="{E6905113-9F30-44A3-94A1-3617423A70E4}">
      <dgm:prSet/>
      <dgm:spPr/>
      <dgm:t>
        <a:bodyPr/>
        <a:lstStyle/>
        <a:p>
          <a:endParaRPr lang="en-US"/>
        </a:p>
      </dgm:t>
    </dgm:pt>
    <dgm:pt modelId="{A11AE312-F3F5-4FFD-9868-F6D0B5EAD01C}" type="sibTrans" cxnId="{E6905113-9F30-44A3-94A1-3617423A70E4}">
      <dgm:prSet/>
      <dgm:spPr/>
      <dgm:t>
        <a:bodyPr/>
        <a:lstStyle/>
        <a:p>
          <a:endParaRPr lang="en-US"/>
        </a:p>
      </dgm:t>
    </dgm:pt>
    <dgm:pt modelId="{2AF67E9F-563D-4F4B-BD5B-C39019819F66}">
      <dgm:prSet phldrT="[Text]" custT="1"/>
      <dgm:spPr/>
      <dgm:t>
        <a:bodyPr/>
        <a:lstStyle/>
        <a:p>
          <a:r>
            <a:rPr lang="en-US" sz="900" b="1" dirty="0" smtClean="0"/>
            <a:t>ATHLETICS</a:t>
          </a:r>
          <a:r>
            <a:rPr lang="en-US" sz="900" dirty="0"/>
            <a:t>: </a:t>
          </a:r>
          <a:r>
            <a:rPr lang="en-US" sz="900" dirty="0" smtClean="0"/>
            <a:t>alerted, contact student</a:t>
          </a:r>
          <a:endParaRPr lang="en-US" sz="900" dirty="0"/>
        </a:p>
      </dgm:t>
    </dgm:pt>
    <dgm:pt modelId="{DAFDD617-D33B-4083-90FF-56416911BC8D}" type="parTrans" cxnId="{C8A76E01-D718-42B8-9AC1-6AC2921DF96D}">
      <dgm:prSet/>
      <dgm:spPr/>
      <dgm:t>
        <a:bodyPr/>
        <a:lstStyle/>
        <a:p>
          <a:endParaRPr lang="en-US"/>
        </a:p>
      </dgm:t>
    </dgm:pt>
    <dgm:pt modelId="{F74B178C-2FFF-4BB7-9F50-63F39DAC94F5}" type="sibTrans" cxnId="{C8A76E01-D718-42B8-9AC1-6AC2921DF96D}">
      <dgm:prSet/>
      <dgm:spPr/>
      <dgm:t>
        <a:bodyPr/>
        <a:lstStyle/>
        <a:p>
          <a:endParaRPr lang="en-US"/>
        </a:p>
      </dgm:t>
    </dgm:pt>
    <dgm:pt modelId="{E4082270-91FD-44F0-931C-1A22409BDC7A}">
      <dgm:prSet phldrT="[Text]" custT="1"/>
      <dgm:spPr/>
      <dgm:t>
        <a:bodyPr/>
        <a:lstStyle/>
        <a:p>
          <a:r>
            <a:rPr lang="en-US" sz="800" b="1" dirty="0" smtClean="0"/>
            <a:t>ATHLETICS</a:t>
          </a:r>
          <a:r>
            <a:rPr lang="en-US" sz="800" dirty="0"/>
            <a:t>: </a:t>
          </a:r>
          <a:r>
            <a:rPr lang="en-US" sz="800" dirty="0" smtClean="0"/>
            <a:t>alerted, contact student</a:t>
          </a:r>
          <a:endParaRPr lang="en-US" sz="800" dirty="0"/>
        </a:p>
      </dgm:t>
    </dgm:pt>
    <dgm:pt modelId="{F2285DCE-4BE7-4031-AD16-BE7CDDD073EC}" type="parTrans" cxnId="{EC89DFA2-4D00-4549-A868-B74E44B51D82}">
      <dgm:prSet/>
      <dgm:spPr/>
      <dgm:t>
        <a:bodyPr/>
        <a:lstStyle/>
        <a:p>
          <a:endParaRPr lang="en-US"/>
        </a:p>
      </dgm:t>
    </dgm:pt>
    <dgm:pt modelId="{1653A0A7-8E5B-456C-9148-15E1758F29F4}" type="sibTrans" cxnId="{EC89DFA2-4D00-4549-A868-B74E44B51D82}">
      <dgm:prSet/>
      <dgm:spPr/>
      <dgm:t>
        <a:bodyPr/>
        <a:lstStyle/>
        <a:p>
          <a:endParaRPr lang="en-US"/>
        </a:p>
      </dgm:t>
    </dgm:pt>
    <dgm:pt modelId="{55B751FE-E41D-4C89-97F2-6432211A2BF3}">
      <dgm:prSet phldrT="[Text]" custT="1"/>
      <dgm:spPr/>
      <dgm:t>
        <a:bodyPr/>
        <a:lstStyle/>
        <a:p>
          <a:r>
            <a:rPr lang="en-US" sz="900" b="1" dirty="0"/>
            <a:t>FINANCIAL AID </a:t>
          </a:r>
          <a:r>
            <a:rPr lang="en-US" sz="900" b="0" dirty="0"/>
            <a:t>&amp; </a:t>
          </a:r>
          <a:r>
            <a:rPr lang="en-US" sz="900" b="1" dirty="0"/>
            <a:t>BUSINESS OFFICE</a:t>
          </a:r>
          <a:r>
            <a:rPr lang="en-US" sz="900" b="0" dirty="0"/>
            <a:t>: </a:t>
          </a:r>
          <a:r>
            <a:rPr lang="en-US" sz="900" b="0" dirty="0" smtClean="0"/>
            <a:t>alerted</a:t>
          </a:r>
          <a:endParaRPr lang="en-US" sz="900" b="1" dirty="0"/>
        </a:p>
      </dgm:t>
    </dgm:pt>
    <dgm:pt modelId="{140CFDE2-276E-4B3A-936F-100A9C9E4994}" type="parTrans" cxnId="{F044A4A2-7186-4B50-8144-8278934C282A}">
      <dgm:prSet/>
      <dgm:spPr/>
      <dgm:t>
        <a:bodyPr/>
        <a:lstStyle/>
        <a:p>
          <a:endParaRPr lang="en-US"/>
        </a:p>
      </dgm:t>
    </dgm:pt>
    <dgm:pt modelId="{40C45556-3427-4A45-BC39-7DAD97D7D860}" type="sibTrans" cxnId="{F044A4A2-7186-4B50-8144-8278934C282A}">
      <dgm:prSet/>
      <dgm:spPr/>
      <dgm:t>
        <a:bodyPr/>
        <a:lstStyle/>
        <a:p>
          <a:endParaRPr lang="en-US"/>
        </a:p>
      </dgm:t>
    </dgm:pt>
    <dgm:pt modelId="{19035966-E379-41CB-8344-E0AA7BF6CAB3}">
      <dgm:prSet phldrT="[Text]" custT="1"/>
      <dgm:spPr/>
      <dgm:t>
        <a:bodyPr/>
        <a:lstStyle/>
        <a:p>
          <a:r>
            <a:rPr lang="en-US" sz="700" b="1" dirty="0"/>
            <a:t>FINANCIAL AID </a:t>
          </a:r>
          <a:r>
            <a:rPr lang="en-US" sz="700" b="0" dirty="0"/>
            <a:t>&amp; </a:t>
          </a:r>
          <a:r>
            <a:rPr lang="en-US" sz="700" b="1" dirty="0"/>
            <a:t>BUSINESS OFFICE</a:t>
          </a:r>
          <a:r>
            <a:rPr lang="en-US" sz="700" b="0" dirty="0"/>
            <a:t>: </a:t>
          </a:r>
          <a:r>
            <a:rPr lang="en-US" sz="700" b="0" dirty="0" smtClean="0"/>
            <a:t>alerted, contact student</a:t>
          </a:r>
          <a:endParaRPr lang="en-US" sz="700" dirty="0">
            <a:solidFill>
              <a:sysClr val="windowText" lastClr="000000"/>
            </a:solidFill>
          </a:endParaRPr>
        </a:p>
      </dgm:t>
    </dgm:pt>
    <dgm:pt modelId="{07A4F8B2-95D3-4180-82E9-94A6A4CB5AD8}" type="parTrans" cxnId="{5F309D36-9366-4418-8EF9-55B8CBFCD8ED}">
      <dgm:prSet/>
      <dgm:spPr/>
      <dgm:t>
        <a:bodyPr/>
        <a:lstStyle/>
        <a:p>
          <a:endParaRPr lang="en-US"/>
        </a:p>
      </dgm:t>
    </dgm:pt>
    <dgm:pt modelId="{5D96F75B-5DF0-4925-877D-1FF9A1778E2F}" type="sibTrans" cxnId="{5F309D36-9366-4418-8EF9-55B8CBFCD8ED}">
      <dgm:prSet/>
      <dgm:spPr/>
      <dgm:t>
        <a:bodyPr/>
        <a:lstStyle/>
        <a:p>
          <a:endParaRPr lang="en-US"/>
        </a:p>
      </dgm:t>
    </dgm:pt>
    <dgm:pt modelId="{3ECCBA3B-82AE-473E-83D0-04124C7FF817}">
      <dgm:prSet phldrT="[Text]" custT="1"/>
      <dgm:spPr/>
      <dgm:t>
        <a:bodyPr/>
        <a:lstStyle/>
        <a:p>
          <a:r>
            <a:rPr lang="en-US" sz="800" b="1" dirty="0"/>
            <a:t>CARE</a:t>
          </a:r>
          <a:r>
            <a:rPr lang="en-US" sz="800" dirty="0"/>
            <a:t>: </a:t>
          </a:r>
          <a:r>
            <a:rPr lang="en-US" sz="800" dirty="0" smtClean="0"/>
            <a:t>alerted, outreach to student</a:t>
          </a:r>
          <a:endParaRPr lang="en-US" sz="800" dirty="0">
            <a:solidFill>
              <a:sysClr val="windowText" lastClr="000000"/>
            </a:solidFill>
          </a:endParaRPr>
        </a:p>
      </dgm:t>
    </dgm:pt>
    <dgm:pt modelId="{362B3284-BBE7-46A7-B71E-D28CF143C419}" type="parTrans" cxnId="{2D7E9EE8-0446-40DE-89FA-8D1123677DBB}">
      <dgm:prSet/>
      <dgm:spPr/>
      <dgm:t>
        <a:bodyPr/>
        <a:lstStyle/>
        <a:p>
          <a:endParaRPr lang="en-US"/>
        </a:p>
      </dgm:t>
    </dgm:pt>
    <dgm:pt modelId="{65BE6DD3-CE44-4734-A0ED-F80C866BC6A8}" type="sibTrans" cxnId="{2D7E9EE8-0446-40DE-89FA-8D1123677DBB}">
      <dgm:prSet/>
      <dgm:spPr/>
      <dgm:t>
        <a:bodyPr/>
        <a:lstStyle/>
        <a:p>
          <a:endParaRPr lang="en-US"/>
        </a:p>
      </dgm:t>
    </dgm:pt>
    <dgm:pt modelId="{B6437537-6330-4B20-9785-FD116DDBEF47}" type="pres">
      <dgm:prSet presAssocID="{4060933A-9052-4315-AE00-64B518D73796}" presName="Name0" presStyleCnt="0">
        <dgm:presLayoutVars>
          <dgm:dir/>
          <dgm:animLvl val="lvl"/>
          <dgm:resizeHandles val="exact"/>
        </dgm:presLayoutVars>
      </dgm:prSet>
      <dgm:spPr/>
      <dgm:t>
        <a:bodyPr/>
        <a:lstStyle/>
        <a:p>
          <a:endParaRPr lang="en-US"/>
        </a:p>
      </dgm:t>
    </dgm:pt>
    <dgm:pt modelId="{9A298130-4A8A-43F8-AED4-3F5AA520C02C}" type="pres">
      <dgm:prSet presAssocID="{276635D5-7A1B-45CF-A4DE-0F24CBAF9AF3}" presName="boxAndChildren" presStyleCnt="0"/>
      <dgm:spPr/>
    </dgm:pt>
    <dgm:pt modelId="{542FA84C-5A54-4683-96BC-DB6EEE858D4F}" type="pres">
      <dgm:prSet presAssocID="{276635D5-7A1B-45CF-A4DE-0F24CBAF9AF3}" presName="parentTextBox" presStyleLbl="node1" presStyleIdx="0" presStyleCnt="5"/>
      <dgm:spPr/>
      <dgm:t>
        <a:bodyPr/>
        <a:lstStyle/>
        <a:p>
          <a:endParaRPr lang="en-US"/>
        </a:p>
      </dgm:t>
    </dgm:pt>
    <dgm:pt modelId="{1568E0FE-AA9F-4DD6-AB4C-77E95958B508}" type="pres">
      <dgm:prSet presAssocID="{276635D5-7A1B-45CF-A4DE-0F24CBAF9AF3}" presName="entireBox" presStyleLbl="node1" presStyleIdx="0" presStyleCnt="5"/>
      <dgm:spPr/>
      <dgm:t>
        <a:bodyPr/>
        <a:lstStyle/>
        <a:p>
          <a:endParaRPr lang="en-US"/>
        </a:p>
      </dgm:t>
    </dgm:pt>
    <dgm:pt modelId="{9247541C-C813-43D5-94FC-B9A942851E0D}" type="pres">
      <dgm:prSet presAssocID="{276635D5-7A1B-45CF-A4DE-0F24CBAF9AF3}" presName="descendantBox" presStyleCnt="0"/>
      <dgm:spPr/>
    </dgm:pt>
    <dgm:pt modelId="{7F0ADD5F-1167-4CA4-95FB-798B7DC80DC7}" type="pres">
      <dgm:prSet presAssocID="{ACA1F96E-8075-4EB9-A515-D323CC4C4B25}" presName="childTextBox" presStyleLbl="fgAccFollowNode1" presStyleIdx="0" presStyleCnt="22" custScaleX="110000" custScaleY="110000">
        <dgm:presLayoutVars>
          <dgm:bulletEnabled val="1"/>
        </dgm:presLayoutVars>
      </dgm:prSet>
      <dgm:spPr/>
      <dgm:t>
        <a:bodyPr/>
        <a:lstStyle/>
        <a:p>
          <a:endParaRPr lang="en-US"/>
        </a:p>
      </dgm:t>
    </dgm:pt>
    <dgm:pt modelId="{0D7E0942-DB03-4F69-B24D-B0217CBE492F}" type="pres">
      <dgm:prSet presAssocID="{4D549B14-D609-42B7-9C20-E39AF6CD7ACD}" presName="childTextBox" presStyleLbl="fgAccFollowNode1" presStyleIdx="1" presStyleCnt="22" custScaleX="110000" custScaleY="110000">
        <dgm:presLayoutVars>
          <dgm:bulletEnabled val="1"/>
        </dgm:presLayoutVars>
      </dgm:prSet>
      <dgm:spPr/>
      <dgm:t>
        <a:bodyPr/>
        <a:lstStyle/>
        <a:p>
          <a:endParaRPr lang="en-US"/>
        </a:p>
      </dgm:t>
    </dgm:pt>
    <dgm:pt modelId="{421FAFE7-338B-445B-AE25-3F51CE895091}" type="pres">
      <dgm:prSet presAssocID="{3ECCBA3B-82AE-473E-83D0-04124C7FF817}" presName="childTextBox" presStyleLbl="fgAccFollowNode1" presStyleIdx="2" presStyleCnt="22" custScaleY="109270">
        <dgm:presLayoutVars>
          <dgm:bulletEnabled val="1"/>
        </dgm:presLayoutVars>
      </dgm:prSet>
      <dgm:spPr/>
      <dgm:t>
        <a:bodyPr/>
        <a:lstStyle/>
        <a:p>
          <a:endParaRPr lang="en-US"/>
        </a:p>
      </dgm:t>
    </dgm:pt>
    <dgm:pt modelId="{BEDFD5DF-A2F5-4A48-84BD-EAB0D2528888}" type="pres">
      <dgm:prSet presAssocID="{B29F6F03-046B-4920-A246-540CAF34B560}" presName="childTextBox" presStyleLbl="fgAccFollowNode1" presStyleIdx="3" presStyleCnt="22" custScaleX="110000" custScaleY="110000">
        <dgm:presLayoutVars>
          <dgm:bulletEnabled val="1"/>
        </dgm:presLayoutVars>
      </dgm:prSet>
      <dgm:spPr/>
      <dgm:t>
        <a:bodyPr/>
        <a:lstStyle/>
        <a:p>
          <a:endParaRPr lang="en-US"/>
        </a:p>
      </dgm:t>
    </dgm:pt>
    <dgm:pt modelId="{781E7693-9A6B-4314-8875-1D84B1F6C161}" type="pres">
      <dgm:prSet presAssocID="{4092187A-0053-4540-A38D-C14FDDCC28C5}" presName="childTextBox" presStyleLbl="fgAccFollowNode1" presStyleIdx="4" presStyleCnt="22" custScaleX="110000" custScaleY="110000">
        <dgm:presLayoutVars>
          <dgm:bulletEnabled val="1"/>
        </dgm:presLayoutVars>
      </dgm:prSet>
      <dgm:spPr/>
      <dgm:t>
        <a:bodyPr/>
        <a:lstStyle/>
        <a:p>
          <a:endParaRPr lang="en-US"/>
        </a:p>
      </dgm:t>
    </dgm:pt>
    <dgm:pt modelId="{34672F5A-E9E0-4FAD-A8B4-E45024192B3C}" type="pres">
      <dgm:prSet presAssocID="{E4082270-91FD-44F0-931C-1A22409BDC7A}" presName="childTextBox" presStyleLbl="fgAccFollowNode1" presStyleIdx="5" presStyleCnt="22" custScaleY="109682">
        <dgm:presLayoutVars>
          <dgm:bulletEnabled val="1"/>
        </dgm:presLayoutVars>
      </dgm:prSet>
      <dgm:spPr/>
      <dgm:t>
        <a:bodyPr/>
        <a:lstStyle/>
        <a:p>
          <a:endParaRPr lang="en-US"/>
        </a:p>
      </dgm:t>
    </dgm:pt>
    <dgm:pt modelId="{D2873C48-8B92-40DC-AC6D-9D66AE9DE379}" type="pres">
      <dgm:prSet presAssocID="{A952AA4F-8AE5-4E58-B055-63F399012D6A}" presName="childTextBox" presStyleLbl="fgAccFollowNode1" presStyleIdx="6" presStyleCnt="22" custScaleX="110000" custScaleY="110000">
        <dgm:presLayoutVars>
          <dgm:bulletEnabled val="1"/>
        </dgm:presLayoutVars>
      </dgm:prSet>
      <dgm:spPr/>
      <dgm:t>
        <a:bodyPr/>
        <a:lstStyle/>
        <a:p>
          <a:endParaRPr lang="en-US"/>
        </a:p>
      </dgm:t>
    </dgm:pt>
    <dgm:pt modelId="{D2E6B78C-827D-4C1E-8873-96A8F725D999}" type="pres">
      <dgm:prSet presAssocID="{25201BFB-5114-4395-A0AC-82C0AE8348FB}" presName="sp" presStyleCnt="0"/>
      <dgm:spPr/>
    </dgm:pt>
    <dgm:pt modelId="{BBEC04FB-8199-4498-849B-24294B2862BE}" type="pres">
      <dgm:prSet presAssocID="{DB971E5A-8B03-4E5C-8406-5BDAA015E352}" presName="arrowAndChildren" presStyleCnt="0"/>
      <dgm:spPr/>
    </dgm:pt>
    <dgm:pt modelId="{171BCF0E-F402-4043-986E-904CD6B0F680}" type="pres">
      <dgm:prSet presAssocID="{DB971E5A-8B03-4E5C-8406-5BDAA015E352}" presName="parentTextArrow" presStyleLbl="node1" presStyleIdx="0" presStyleCnt="5"/>
      <dgm:spPr/>
      <dgm:t>
        <a:bodyPr/>
        <a:lstStyle/>
        <a:p>
          <a:endParaRPr lang="en-US"/>
        </a:p>
      </dgm:t>
    </dgm:pt>
    <dgm:pt modelId="{556231D9-5F37-4506-925A-776AA406DA9A}" type="pres">
      <dgm:prSet presAssocID="{DB971E5A-8B03-4E5C-8406-5BDAA015E352}" presName="arrow" presStyleLbl="node1" presStyleIdx="1" presStyleCnt="5"/>
      <dgm:spPr/>
      <dgm:t>
        <a:bodyPr/>
        <a:lstStyle/>
        <a:p>
          <a:endParaRPr lang="en-US"/>
        </a:p>
      </dgm:t>
    </dgm:pt>
    <dgm:pt modelId="{4B15398A-2A26-47D5-9C3F-36AC25AC8074}" type="pres">
      <dgm:prSet presAssocID="{DB971E5A-8B03-4E5C-8406-5BDAA015E352}" presName="descendantArrow" presStyleCnt="0"/>
      <dgm:spPr/>
    </dgm:pt>
    <dgm:pt modelId="{619D2258-7629-4299-80FD-EC8E31151957}" type="pres">
      <dgm:prSet presAssocID="{1024216F-B707-4630-A500-B413B0B2833C}" presName="childTextArrow" presStyleLbl="fgAccFollowNode1" presStyleIdx="7" presStyleCnt="22">
        <dgm:presLayoutVars>
          <dgm:bulletEnabled val="1"/>
        </dgm:presLayoutVars>
      </dgm:prSet>
      <dgm:spPr/>
      <dgm:t>
        <a:bodyPr/>
        <a:lstStyle/>
        <a:p>
          <a:endParaRPr lang="en-US"/>
        </a:p>
      </dgm:t>
    </dgm:pt>
    <dgm:pt modelId="{4ECC31A7-3F9A-483E-A5F0-8E0962EC082C}" type="pres">
      <dgm:prSet presAssocID="{7CD78DC0-23A1-4037-95A4-0AB6E6B8BD76}" presName="childTextArrow" presStyleLbl="fgAccFollowNode1" presStyleIdx="8" presStyleCnt="22">
        <dgm:presLayoutVars>
          <dgm:bulletEnabled val="1"/>
        </dgm:presLayoutVars>
      </dgm:prSet>
      <dgm:spPr/>
      <dgm:t>
        <a:bodyPr/>
        <a:lstStyle/>
        <a:p>
          <a:endParaRPr lang="en-US"/>
        </a:p>
      </dgm:t>
    </dgm:pt>
    <dgm:pt modelId="{F15C6042-AB06-488C-8DEA-9B35199DC573}" type="pres">
      <dgm:prSet presAssocID="{D93FEAB7-9AD3-4EB2-B006-30A43CFEDE8F}" presName="childTextArrow" presStyleLbl="fgAccFollowNode1" presStyleIdx="9" presStyleCnt="22">
        <dgm:presLayoutVars>
          <dgm:bulletEnabled val="1"/>
        </dgm:presLayoutVars>
      </dgm:prSet>
      <dgm:spPr/>
      <dgm:t>
        <a:bodyPr/>
        <a:lstStyle/>
        <a:p>
          <a:endParaRPr lang="en-US"/>
        </a:p>
      </dgm:t>
    </dgm:pt>
    <dgm:pt modelId="{0D05692E-C590-48CD-830B-0B9F4088E84C}" type="pres">
      <dgm:prSet presAssocID="{19035966-E379-41CB-8344-E0AA7BF6CAB3}" presName="childTextArrow" presStyleLbl="fgAccFollowNode1" presStyleIdx="10" presStyleCnt="22">
        <dgm:presLayoutVars>
          <dgm:bulletEnabled val="1"/>
        </dgm:presLayoutVars>
      </dgm:prSet>
      <dgm:spPr/>
      <dgm:t>
        <a:bodyPr/>
        <a:lstStyle/>
        <a:p>
          <a:endParaRPr lang="en-US"/>
        </a:p>
      </dgm:t>
    </dgm:pt>
    <dgm:pt modelId="{A64B9711-B234-4042-A4BF-997587E01ADF}" type="pres">
      <dgm:prSet presAssocID="{81BA0183-3297-4570-BFEF-0C9844E8FE85}" presName="childTextArrow" presStyleLbl="fgAccFollowNode1" presStyleIdx="11" presStyleCnt="22">
        <dgm:presLayoutVars>
          <dgm:bulletEnabled val="1"/>
        </dgm:presLayoutVars>
      </dgm:prSet>
      <dgm:spPr/>
      <dgm:t>
        <a:bodyPr/>
        <a:lstStyle/>
        <a:p>
          <a:endParaRPr lang="en-US"/>
        </a:p>
      </dgm:t>
    </dgm:pt>
    <dgm:pt modelId="{484DE9F6-3148-4069-A704-992A8B952346}" type="pres">
      <dgm:prSet presAssocID="{2AF67E9F-563D-4F4B-BD5B-C39019819F66}" presName="childTextArrow" presStyleLbl="fgAccFollowNode1" presStyleIdx="12" presStyleCnt="22">
        <dgm:presLayoutVars>
          <dgm:bulletEnabled val="1"/>
        </dgm:presLayoutVars>
      </dgm:prSet>
      <dgm:spPr/>
      <dgm:t>
        <a:bodyPr/>
        <a:lstStyle/>
        <a:p>
          <a:endParaRPr lang="en-US"/>
        </a:p>
      </dgm:t>
    </dgm:pt>
    <dgm:pt modelId="{50CA5533-FDBA-4A9F-BF96-985D0D63BA70}" type="pres">
      <dgm:prSet presAssocID="{47206DFF-D151-43AB-AFF0-6A58BE9BE730}" presName="sp" presStyleCnt="0"/>
      <dgm:spPr/>
    </dgm:pt>
    <dgm:pt modelId="{DFB8C18E-CBF2-409A-B4EB-DD7787C9E174}" type="pres">
      <dgm:prSet presAssocID="{ABB11BE7-AE7B-4BDA-A7D6-81725BE3D1CC}" presName="arrowAndChildren" presStyleCnt="0"/>
      <dgm:spPr/>
    </dgm:pt>
    <dgm:pt modelId="{A38AAFFD-F63F-495B-AB21-E974EA44188A}" type="pres">
      <dgm:prSet presAssocID="{ABB11BE7-AE7B-4BDA-A7D6-81725BE3D1CC}" presName="parentTextArrow" presStyleLbl="node1" presStyleIdx="1" presStyleCnt="5"/>
      <dgm:spPr/>
      <dgm:t>
        <a:bodyPr/>
        <a:lstStyle/>
        <a:p>
          <a:endParaRPr lang="en-US"/>
        </a:p>
      </dgm:t>
    </dgm:pt>
    <dgm:pt modelId="{A348FC67-6B58-4309-B15E-AD4493E8B7DF}" type="pres">
      <dgm:prSet presAssocID="{ABB11BE7-AE7B-4BDA-A7D6-81725BE3D1CC}" presName="arrow" presStyleLbl="node1" presStyleIdx="2" presStyleCnt="5"/>
      <dgm:spPr/>
      <dgm:t>
        <a:bodyPr/>
        <a:lstStyle/>
        <a:p>
          <a:endParaRPr lang="en-US"/>
        </a:p>
      </dgm:t>
    </dgm:pt>
    <dgm:pt modelId="{72475465-29BA-4FF1-86D0-45926485B98F}" type="pres">
      <dgm:prSet presAssocID="{ABB11BE7-AE7B-4BDA-A7D6-81725BE3D1CC}" presName="descendantArrow" presStyleCnt="0"/>
      <dgm:spPr/>
    </dgm:pt>
    <dgm:pt modelId="{785E99B2-84A9-4ED0-99C5-081ABCA1492D}" type="pres">
      <dgm:prSet presAssocID="{CEE94C3C-4E2E-46F2-9BCF-C16312DD9674}" presName="childTextArrow" presStyleLbl="fgAccFollowNode1" presStyleIdx="13" presStyleCnt="22">
        <dgm:presLayoutVars>
          <dgm:bulletEnabled val="1"/>
        </dgm:presLayoutVars>
      </dgm:prSet>
      <dgm:spPr/>
      <dgm:t>
        <a:bodyPr/>
        <a:lstStyle/>
        <a:p>
          <a:endParaRPr lang="en-US"/>
        </a:p>
      </dgm:t>
    </dgm:pt>
    <dgm:pt modelId="{8D5F9010-A383-40A4-905A-7D272E1E015B}" type="pres">
      <dgm:prSet presAssocID="{BBBFD49F-2024-48FD-93C8-9C54C9F0F287}" presName="childTextArrow" presStyleLbl="fgAccFollowNode1" presStyleIdx="14" presStyleCnt="22">
        <dgm:presLayoutVars>
          <dgm:bulletEnabled val="1"/>
        </dgm:presLayoutVars>
      </dgm:prSet>
      <dgm:spPr/>
      <dgm:t>
        <a:bodyPr/>
        <a:lstStyle/>
        <a:p>
          <a:endParaRPr lang="en-US"/>
        </a:p>
      </dgm:t>
    </dgm:pt>
    <dgm:pt modelId="{2FF27A1C-7691-4F3E-BCA7-37A4A4C21305}" type="pres">
      <dgm:prSet presAssocID="{21C0C46A-A98F-4EC0-923D-BEF9BA9EA66E}" presName="childTextArrow" presStyleLbl="fgAccFollowNode1" presStyleIdx="15" presStyleCnt="22">
        <dgm:presLayoutVars>
          <dgm:bulletEnabled val="1"/>
        </dgm:presLayoutVars>
      </dgm:prSet>
      <dgm:spPr/>
      <dgm:t>
        <a:bodyPr/>
        <a:lstStyle/>
        <a:p>
          <a:endParaRPr lang="en-US"/>
        </a:p>
      </dgm:t>
    </dgm:pt>
    <dgm:pt modelId="{DA3C9E19-1BA5-45ED-AC73-8C28081290B8}" type="pres">
      <dgm:prSet presAssocID="{55B751FE-E41D-4C89-97F2-6432211A2BF3}" presName="childTextArrow" presStyleLbl="fgAccFollowNode1" presStyleIdx="16" presStyleCnt="22">
        <dgm:presLayoutVars>
          <dgm:bulletEnabled val="1"/>
        </dgm:presLayoutVars>
      </dgm:prSet>
      <dgm:spPr/>
      <dgm:t>
        <a:bodyPr/>
        <a:lstStyle/>
        <a:p>
          <a:endParaRPr lang="en-US"/>
        </a:p>
      </dgm:t>
    </dgm:pt>
    <dgm:pt modelId="{3FD17FA3-DE2C-4690-B17D-F33A29DC8E1C}" type="pres">
      <dgm:prSet presAssocID="{A1C3B3FC-E423-4337-8E39-EC3CC2D828D4}" presName="childTextArrow" presStyleLbl="fgAccFollowNode1" presStyleIdx="17" presStyleCnt="22">
        <dgm:presLayoutVars>
          <dgm:bulletEnabled val="1"/>
        </dgm:presLayoutVars>
      </dgm:prSet>
      <dgm:spPr/>
      <dgm:t>
        <a:bodyPr/>
        <a:lstStyle/>
        <a:p>
          <a:endParaRPr lang="en-US"/>
        </a:p>
      </dgm:t>
    </dgm:pt>
    <dgm:pt modelId="{D0DE5317-CF28-4EC1-861D-B3315E5CDFF0}" type="pres">
      <dgm:prSet presAssocID="{E42FA80C-60C7-415C-9950-9A6078E2A7F2}" presName="childTextArrow" presStyleLbl="fgAccFollowNode1" presStyleIdx="18" presStyleCnt="22">
        <dgm:presLayoutVars>
          <dgm:bulletEnabled val="1"/>
        </dgm:presLayoutVars>
      </dgm:prSet>
      <dgm:spPr/>
      <dgm:t>
        <a:bodyPr/>
        <a:lstStyle/>
        <a:p>
          <a:endParaRPr lang="en-US"/>
        </a:p>
      </dgm:t>
    </dgm:pt>
    <dgm:pt modelId="{CAD1C3C6-AF8B-4212-881F-91FF19E250A2}" type="pres">
      <dgm:prSet presAssocID="{42DC5B6E-90C5-4BF3-96E0-C81BA9EFF7FD}" presName="sp" presStyleCnt="0"/>
      <dgm:spPr/>
    </dgm:pt>
    <dgm:pt modelId="{B0E199CC-B4DF-4F79-93B5-CDBD545C2036}" type="pres">
      <dgm:prSet presAssocID="{CB138CD6-E1FF-4BD9-9139-E562838C4058}" presName="arrowAndChildren" presStyleCnt="0"/>
      <dgm:spPr/>
    </dgm:pt>
    <dgm:pt modelId="{580911D0-1D97-4FEF-B624-85C2075B51E5}" type="pres">
      <dgm:prSet presAssocID="{CB138CD6-E1FF-4BD9-9139-E562838C4058}" presName="parentTextArrow" presStyleLbl="node1" presStyleIdx="2" presStyleCnt="5"/>
      <dgm:spPr/>
      <dgm:t>
        <a:bodyPr/>
        <a:lstStyle/>
        <a:p>
          <a:endParaRPr lang="en-US"/>
        </a:p>
      </dgm:t>
    </dgm:pt>
    <dgm:pt modelId="{2101185F-4E8C-4C9A-803E-20531119DA48}" type="pres">
      <dgm:prSet presAssocID="{CB138CD6-E1FF-4BD9-9139-E562838C4058}" presName="arrow" presStyleLbl="node1" presStyleIdx="3" presStyleCnt="5"/>
      <dgm:spPr/>
      <dgm:t>
        <a:bodyPr/>
        <a:lstStyle/>
        <a:p>
          <a:endParaRPr lang="en-US"/>
        </a:p>
      </dgm:t>
    </dgm:pt>
    <dgm:pt modelId="{56D83BBB-68D5-43BD-92D1-289FDA7516E6}" type="pres">
      <dgm:prSet presAssocID="{CB138CD6-E1FF-4BD9-9139-E562838C4058}" presName="descendantArrow" presStyleCnt="0"/>
      <dgm:spPr/>
    </dgm:pt>
    <dgm:pt modelId="{7C6C98C9-5BF2-46A3-933A-C147CAE0DF68}" type="pres">
      <dgm:prSet presAssocID="{59102E5B-72B4-4B49-925E-57454FD05D58}" presName="childTextArrow" presStyleLbl="fgAccFollowNode1" presStyleIdx="19" presStyleCnt="22">
        <dgm:presLayoutVars>
          <dgm:bulletEnabled val="1"/>
        </dgm:presLayoutVars>
      </dgm:prSet>
      <dgm:spPr/>
      <dgm:t>
        <a:bodyPr/>
        <a:lstStyle/>
        <a:p>
          <a:endParaRPr lang="en-US"/>
        </a:p>
      </dgm:t>
    </dgm:pt>
    <dgm:pt modelId="{E7E8726B-4B9A-475C-BE33-079D572EE577}" type="pres">
      <dgm:prSet presAssocID="{BEA5083E-63B3-4926-94A5-7506FCBE00D3}" presName="childTextArrow" presStyleLbl="fgAccFollowNode1" presStyleIdx="20" presStyleCnt="22">
        <dgm:presLayoutVars>
          <dgm:bulletEnabled val="1"/>
        </dgm:presLayoutVars>
      </dgm:prSet>
      <dgm:spPr/>
      <dgm:t>
        <a:bodyPr/>
        <a:lstStyle/>
        <a:p>
          <a:endParaRPr lang="en-US"/>
        </a:p>
      </dgm:t>
    </dgm:pt>
    <dgm:pt modelId="{362F4EE4-9502-440E-9071-5B143ABF80CD}" type="pres">
      <dgm:prSet presAssocID="{76BFDB96-6779-4B60-AE6F-4E5BBE386C28}" presName="sp" presStyleCnt="0"/>
      <dgm:spPr/>
    </dgm:pt>
    <dgm:pt modelId="{1D7959C2-A7F7-4978-8CBD-BB732931417A}" type="pres">
      <dgm:prSet presAssocID="{38318365-448E-40F7-8423-4192D86F3CA6}" presName="arrowAndChildren" presStyleCnt="0"/>
      <dgm:spPr/>
    </dgm:pt>
    <dgm:pt modelId="{89CB3B56-12DF-4501-BFEA-8B9CDAAD08E6}" type="pres">
      <dgm:prSet presAssocID="{38318365-448E-40F7-8423-4192D86F3CA6}" presName="parentTextArrow" presStyleLbl="node1" presStyleIdx="3" presStyleCnt="5"/>
      <dgm:spPr/>
      <dgm:t>
        <a:bodyPr/>
        <a:lstStyle/>
        <a:p>
          <a:endParaRPr lang="en-US"/>
        </a:p>
      </dgm:t>
    </dgm:pt>
    <dgm:pt modelId="{78CF44F5-5547-4D57-86E6-2DD32FC701AA}" type="pres">
      <dgm:prSet presAssocID="{38318365-448E-40F7-8423-4192D86F3CA6}" presName="arrow" presStyleLbl="node1" presStyleIdx="4" presStyleCnt="5" custScaleX="100000" custScaleY="100000" custLinFactY="-45924" custLinFactNeighborX="-53230" custLinFactNeighborY="-100000"/>
      <dgm:spPr/>
      <dgm:t>
        <a:bodyPr/>
        <a:lstStyle/>
        <a:p>
          <a:endParaRPr lang="en-US"/>
        </a:p>
      </dgm:t>
    </dgm:pt>
    <dgm:pt modelId="{ECB00B6D-25D4-4524-B496-2F05B200FD37}" type="pres">
      <dgm:prSet presAssocID="{38318365-448E-40F7-8423-4192D86F3CA6}" presName="descendantArrow" presStyleCnt="0"/>
      <dgm:spPr/>
    </dgm:pt>
    <dgm:pt modelId="{A105C560-5B55-432D-B856-87DC43784B6E}" type="pres">
      <dgm:prSet presAssocID="{8C5FB5ED-4476-4887-8FA8-D56B29495808}" presName="childTextArrow" presStyleLbl="fgAccFollowNode1" presStyleIdx="21" presStyleCnt="22">
        <dgm:presLayoutVars>
          <dgm:bulletEnabled val="1"/>
        </dgm:presLayoutVars>
      </dgm:prSet>
      <dgm:spPr/>
      <dgm:t>
        <a:bodyPr/>
        <a:lstStyle/>
        <a:p>
          <a:endParaRPr lang="en-US"/>
        </a:p>
      </dgm:t>
    </dgm:pt>
  </dgm:ptLst>
  <dgm:cxnLst>
    <dgm:cxn modelId="{AB8BE5AD-EE5A-458C-817B-CC40DC554714}" srcId="{276635D5-7A1B-45CF-A4DE-0F24CBAF9AF3}" destId="{B29F6F03-046B-4920-A246-540CAF34B560}" srcOrd="3" destOrd="0" parTransId="{F2BBBF6A-634B-4796-A159-C6FE56D1F8E1}" sibTransId="{3AF54AF1-ED8F-43EB-9A44-905A7F4F64FA}"/>
    <dgm:cxn modelId="{63B6883A-C863-499E-97F4-E1A60CD6475F}" srcId="{ABB11BE7-AE7B-4BDA-A7D6-81725BE3D1CC}" destId="{CEE94C3C-4E2E-46F2-9BCF-C16312DD9674}" srcOrd="0" destOrd="0" parTransId="{037850D8-7A7E-45E3-A96C-05132F8EB38F}" sibTransId="{075F1E0A-2795-4240-A3E9-06F8DC20A9B5}"/>
    <dgm:cxn modelId="{F6A0C3B8-6640-481F-897D-FF36F4A1B3DF}" type="presOf" srcId="{4060933A-9052-4315-AE00-64B518D73796}" destId="{B6437537-6330-4B20-9785-FD116DDBEF47}" srcOrd="0" destOrd="0" presId="urn:microsoft.com/office/officeart/2005/8/layout/process4"/>
    <dgm:cxn modelId="{82475E92-AC48-4036-BC43-AF1C179B1600}" srcId="{4060933A-9052-4315-AE00-64B518D73796}" destId="{DB971E5A-8B03-4E5C-8406-5BDAA015E352}" srcOrd="3" destOrd="0" parTransId="{13DAC088-6F65-4B36-AF49-DF6676C6E25C}" sibTransId="{25201BFB-5114-4395-A0AC-82C0AE8348FB}"/>
    <dgm:cxn modelId="{45E86A34-B524-4265-9D54-DD8AC8E2B515}" srcId="{DB971E5A-8B03-4E5C-8406-5BDAA015E352}" destId="{7CD78DC0-23A1-4037-95A4-0AB6E6B8BD76}" srcOrd="1" destOrd="0" parTransId="{917F7C14-94B1-4ADE-995A-2F1E001D35FD}" sibTransId="{6805924A-E1EF-45AF-9D44-E563A20F00A2}"/>
    <dgm:cxn modelId="{615E8D88-8355-4B4D-840C-00EF577EDA79}" srcId="{ABB11BE7-AE7B-4BDA-A7D6-81725BE3D1CC}" destId="{BBBFD49F-2024-48FD-93C8-9C54C9F0F287}" srcOrd="1" destOrd="0" parTransId="{B805EA26-214A-44DB-9982-50A6993B7BFF}" sibTransId="{77BE2DA6-0D63-484D-B5B9-99F52889E481}"/>
    <dgm:cxn modelId="{451B9357-519A-4E9D-BB31-95A3FE46CF7E}" type="presOf" srcId="{3ECCBA3B-82AE-473E-83D0-04124C7FF817}" destId="{421FAFE7-338B-445B-AE25-3F51CE895091}" srcOrd="0" destOrd="0" presId="urn:microsoft.com/office/officeart/2005/8/layout/process4"/>
    <dgm:cxn modelId="{C7EFE16F-29C7-407A-89CE-D75B63BE4E50}" srcId="{4060933A-9052-4315-AE00-64B518D73796}" destId="{CB138CD6-E1FF-4BD9-9139-E562838C4058}" srcOrd="1" destOrd="0" parTransId="{0DB6A83E-3791-4374-A278-9CF025FE1509}" sibTransId="{42DC5B6E-90C5-4BF3-96E0-C81BA9EFF7FD}"/>
    <dgm:cxn modelId="{35D15845-1FE3-4963-A896-BAD8E8FA4060}" type="presOf" srcId="{4092187A-0053-4540-A38D-C14FDDCC28C5}" destId="{781E7693-9A6B-4314-8875-1D84B1F6C161}" srcOrd="0" destOrd="0" presId="urn:microsoft.com/office/officeart/2005/8/layout/process4"/>
    <dgm:cxn modelId="{F5788113-29D1-4504-AF12-7E2E6640336A}" type="presOf" srcId="{E42FA80C-60C7-415C-9950-9A6078E2A7F2}" destId="{D0DE5317-CF28-4EC1-861D-B3315E5CDFF0}" srcOrd="0" destOrd="0" presId="urn:microsoft.com/office/officeart/2005/8/layout/process4"/>
    <dgm:cxn modelId="{EC89DFA2-4D00-4549-A868-B74E44B51D82}" srcId="{276635D5-7A1B-45CF-A4DE-0F24CBAF9AF3}" destId="{E4082270-91FD-44F0-931C-1A22409BDC7A}" srcOrd="5" destOrd="0" parTransId="{F2285DCE-4BE7-4031-AD16-BE7CDDD073EC}" sibTransId="{1653A0A7-8E5B-456C-9148-15E1758F29F4}"/>
    <dgm:cxn modelId="{CF3B80E3-0608-4AD3-AA3A-422F499F733F}" type="presOf" srcId="{E4082270-91FD-44F0-931C-1A22409BDC7A}" destId="{34672F5A-E9E0-4FAD-A8B4-E45024192B3C}" srcOrd="0" destOrd="0" presId="urn:microsoft.com/office/officeart/2005/8/layout/process4"/>
    <dgm:cxn modelId="{FC116A79-FFE9-460D-B9BF-F04F3348B225}" type="presOf" srcId="{55B751FE-E41D-4C89-97F2-6432211A2BF3}" destId="{DA3C9E19-1BA5-45ED-AC73-8C28081290B8}" srcOrd="0" destOrd="0" presId="urn:microsoft.com/office/officeart/2005/8/layout/process4"/>
    <dgm:cxn modelId="{E6905113-9F30-44A3-94A1-3617423A70E4}" srcId="{ABB11BE7-AE7B-4BDA-A7D6-81725BE3D1CC}" destId="{E42FA80C-60C7-415C-9950-9A6078E2A7F2}" srcOrd="5" destOrd="0" parTransId="{BA173C03-A71A-4C38-97C8-D20217038313}" sibTransId="{A11AE312-F3F5-4FFD-9868-F6D0B5EAD01C}"/>
    <dgm:cxn modelId="{1EB2208C-4EAA-47D1-96A6-0EF27186D13F}" srcId="{276635D5-7A1B-45CF-A4DE-0F24CBAF9AF3}" destId="{4092187A-0053-4540-A38D-C14FDDCC28C5}" srcOrd="4" destOrd="0" parTransId="{803511B0-CF53-4610-957E-FDE321E9134C}" sibTransId="{A3C3D7A1-8253-4217-B5C7-49F40E3640E4}"/>
    <dgm:cxn modelId="{06B4A610-C1D7-47E9-A5D7-8D3DEA3BD1D3}" srcId="{276635D5-7A1B-45CF-A4DE-0F24CBAF9AF3}" destId="{4D549B14-D609-42B7-9C20-E39AF6CD7ACD}" srcOrd="1" destOrd="0" parTransId="{C09F050B-1D30-4625-9A83-D544FA338BA2}" sibTransId="{42D6031D-779F-4A64-9CAB-40B790981E2E}"/>
    <dgm:cxn modelId="{0AC68784-9099-49F8-937D-B1E6BA732F28}" type="presOf" srcId="{38318365-448E-40F7-8423-4192D86F3CA6}" destId="{89CB3B56-12DF-4501-BFEA-8B9CDAAD08E6}" srcOrd="0" destOrd="0" presId="urn:microsoft.com/office/officeart/2005/8/layout/process4"/>
    <dgm:cxn modelId="{5F309D36-9366-4418-8EF9-55B8CBFCD8ED}" srcId="{DB971E5A-8B03-4E5C-8406-5BDAA015E352}" destId="{19035966-E379-41CB-8344-E0AA7BF6CAB3}" srcOrd="3" destOrd="0" parTransId="{07A4F8B2-95D3-4180-82E9-94A6A4CB5AD8}" sibTransId="{5D96F75B-5DF0-4925-877D-1FF9A1778E2F}"/>
    <dgm:cxn modelId="{329D608C-37AA-4004-899C-D1D543620A84}" type="presOf" srcId="{A1C3B3FC-E423-4337-8E39-EC3CC2D828D4}" destId="{3FD17FA3-DE2C-4690-B17D-F33A29DC8E1C}" srcOrd="0" destOrd="0" presId="urn:microsoft.com/office/officeart/2005/8/layout/process4"/>
    <dgm:cxn modelId="{202D814C-4AB4-43E9-B5E3-DB6854C5BD78}" type="presOf" srcId="{A952AA4F-8AE5-4E58-B055-63F399012D6A}" destId="{D2873C48-8B92-40DC-AC6D-9D66AE9DE379}" srcOrd="0" destOrd="0" presId="urn:microsoft.com/office/officeart/2005/8/layout/process4"/>
    <dgm:cxn modelId="{F8903DA7-A8AE-4518-9822-D8DC80F16ACF}" type="presOf" srcId="{4D549B14-D609-42B7-9C20-E39AF6CD7ACD}" destId="{0D7E0942-DB03-4F69-B24D-B0217CBE492F}" srcOrd="0" destOrd="0" presId="urn:microsoft.com/office/officeart/2005/8/layout/process4"/>
    <dgm:cxn modelId="{2894EC63-9A60-4243-A78B-4EC9616DB322}" type="presOf" srcId="{B29F6F03-046B-4920-A246-540CAF34B560}" destId="{BEDFD5DF-A2F5-4A48-84BD-EAB0D2528888}" srcOrd="0" destOrd="0" presId="urn:microsoft.com/office/officeart/2005/8/layout/process4"/>
    <dgm:cxn modelId="{A0EA1E86-AB12-4BE9-9D9A-D966D1600A5E}" type="presOf" srcId="{1024216F-B707-4630-A500-B413B0B2833C}" destId="{619D2258-7629-4299-80FD-EC8E31151957}" srcOrd="0" destOrd="0" presId="urn:microsoft.com/office/officeart/2005/8/layout/process4"/>
    <dgm:cxn modelId="{91D68CE6-6793-458F-927E-080402D36D11}" srcId="{ABB11BE7-AE7B-4BDA-A7D6-81725BE3D1CC}" destId="{21C0C46A-A98F-4EC0-923D-BEF9BA9EA66E}" srcOrd="2" destOrd="0" parTransId="{25CB3C40-72B0-4A7C-9661-C425E623B2EB}" sibTransId="{057508AF-EDEA-4D2B-BE93-AA573960F2EF}"/>
    <dgm:cxn modelId="{480A310B-DEED-40C1-9F1C-7A6D0E06385A}" type="presOf" srcId="{276635D5-7A1B-45CF-A4DE-0F24CBAF9AF3}" destId="{1568E0FE-AA9F-4DD6-AB4C-77E95958B508}" srcOrd="1" destOrd="0" presId="urn:microsoft.com/office/officeart/2005/8/layout/process4"/>
    <dgm:cxn modelId="{6F695135-3FB2-438F-9FA0-21462EDBEF3F}" type="presOf" srcId="{21C0C46A-A98F-4EC0-923D-BEF9BA9EA66E}" destId="{2FF27A1C-7691-4F3E-BCA7-37A4A4C21305}" srcOrd="0" destOrd="0" presId="urn:microsoft.com/office/officeart/2005/8/layout/process4"/>
    <dgm:cxn modelId="{6767D98E-78A2-4CAE-A7A9-6301B33EA149}" type="presOf" srcId="{CB138CD6-E1FF-4BD9-9139-E562838C4058}" destId="{580911D0-1D97-4FEF-B624-85C2075B51E5}" srcOrd="0" destOrd="0" presId="urn:microsoft.com/office/officeart/2005/8/layout/process4"/>
    <dgm:cxn modelId="{BE53A9F5-C3F2-4D64-92C6-FBC9A436F5DB}" type="presOf" srcId="{38318365-448E-40F7-8423-4192D86F3CA6}" destId="{78CF44F5-5547-4D57-86E6-2DD32FC701AA}" srcOrd="1" destOrd="0" presId="urn:microsoft.com/office/officeart/2005/8/layout/process4"/>
    <dgm:cxn modelId="{08F4D46C-48F1-4085-B329-999E81F721F1}" type="presOf" srcId="{ABB11BE7-AE7B-4BDA-A7D6-81725BE3D1CC}" destId="{A348FC67-6B58-4309-B15E-AD4493E8B7DF}" srcOrd="1" destOrd="0" presId="urn:microsoft.com/office/officeart/2005/8/layout/process4"/>
    <dgm:cxn modelId="{C4DC2F30-421C-49D4-BF40-A8A46CE7C14C}" type="presOf" srcId="{59102E5B-72B4-4B49-925E-57454FD05D58}" destId="{7C6C98C9-5BF2-46A3-933A-C147CAE0DF68}" srcOrd="0" destOrd="0" presId="urn:microsoft.com/office/officeart/2005/8/layout/process4"/>
    <dgm:cxn modelId="{12273C24-E742-4171-9B2A-24CA50413CA2}" type="presOf" srcId="{BBBFD49F-2024-48FD-93C8-9C54C9F0F287}" destId="{8D5F9010-A383-40A4-905A-7D272E1E015B}" srcOrd="0" destOrd="0" presId="urn:microsoft.com/office/officeart/2005/8/layout/process4"/>
    <dgm:cxn modelId="{2F00F156-F01A-4EA4-85D8-1CB07A0A6534}" type="presOf" srcId="{BEA5083E-63B3-4926-94A5-7506FCBE00D3}" destId="{E7E8726B-4B9A-475C-BE33-079D572EE577}" srcOrd="0" destOrd="0" presId="urn:microsoft.com/office/officeart/2005/8/layout/process4"/>
    <dgm:cxn modelId="{C6301882-15B7-4588-8E07-42ADDF5897C7}" type="presOf" srcId="{D93FEAB7-9AD3-4EB2-B006-30A43CFEDE8F}" destId="{F15C6042-AB06-488C-8DEA-9B35199DC573}" srcOrd="0" destOrd="0" presId="urn:microsoft.com/office/officeart/2005/8/layout/process4"/>
    <dgm:cxn modelId="{27BC96E7-44E8-4260-840A-B8EC0153E885}" srcId="{4060933A-9052-4315-AE00-64B518D73796}" destId="{38318365-448E-40F7-8423-4192D86F3CA6}" srcOrd="0" destOrd="0" parTransId="{38F8F557-2F06-46E3-BABC-3D026E749B61}" sibTransId="{76BFDB96-6779-4B60-AE6F-4E5BBE386C28}"/>
    <dgm:cxn modelId="{95F91545-ACD5-4DCC-8E72-ABE644B9BE3A}" srcId="{DB971E5A-8B03-4E5C-8406-5BDAA015E352}" destId="{1024216F-B707-4630-A500-B413B0B2833C}" srcOrd="0" destOrd="0" parTransId="{1E67FBB3-1C97-4742-8DE3-12AE703C7D79}" sibTransId="{528E53D6-34AC-4AD2-B2EF-BDE72B5DDB44}"/>
    <dgm:cxn modelId="{92BF2A7B-1E11-4270-9FD4-13239286A284}" srcId="{276635D5-7A1B-45CF-A4DE-0F24CBAF9AF3}" destId="{A952AA4F-8AE5-4E58-B055-63F399012D6A}" srcOrd="6" destOrd="0" parTransId="{652108A2-F235-4222-BFA0-6E34AC806E0E}" sibTransId="{3A045AFD-1837-47CD-9CE2-B2D7220342CE}"/>
    <dgm:cxn modelId="{6483A472-C13B-4CD5-8B84-3200E8BDE75C}" srcId="{CB138CD6-E1FF-4BD9-9139-E562838C4058}" destId="{59102E5B-72B4-4B49-925E-57454FD05D58}" srcOrd="0" destOrd="0" parTransId="{BE3913EA-D6BF-48E5-AE41-4BB290F27E49}" sibTransId="{EBDDA584-26CF-4DC6-B719-6B6776D2F004}"/>
    <dgm:cxn modelId="{2566AD50-BECB-4960-B100-7363A79DD4F8}" type="presOf" srcId="{19035966-E379-41CB-8344-E0AA7BF6CAB3}" destId="{0D05692E-C590-48CD-830B-0B9F4088E84C}" srcOrd="0" destOrd="0" presId="urn:microsoft.com/office/officeart/2005/8/layout/process4"/>
    <dgm:cxn modelId="{39BE5607-7B1E-4319-A80E-D7066EE6A925}" type="presOf" srcId="{DB971E5A-8B03-4E5C-8406-5BDAA015E352}" destId="{171BCF0E-F402-4043-986E-904CD6B0F680}" srcOrd="0" destOrd="0" presId="urn:microsoft.com/office/officeart/2005/8/layout/process4"/>
    <dgm:cxn modelId="{2D7E9EE8-0446-40DE-89FA-8D1123677DBB}" srcId="{276635D5-7A1B-45CF-A4DE-0F24CBAF9AF3}" destId="{3ECCBA3B-82AE-473E-83D0-04124C7FF817}" srcOrd="2" destOrd="0" parTransId="{362B3284-BBE7-46A7-B71E-D28CF143C419}" sibTransId="{65BE6DD3-CE44-4734-A0ED-F80C866BC6A8}"/>
    <dgm:cxn modelId="{49A8BE78-6944-40C7-ACAE-C61646D97DAC}" type="presOf" srcId="{7CD78DC0-23A1-4037-95A4-0AB6E6B8BD76}" destId="{4ECC31A7-3F9A-483E-A5F0-8E0962EC082C}" srcOrd="0" destOrd="0" presId="urn:microsoft.com/office/officeart/2005/8/layout/process4"/>
    <dgm:cxn modelId="{165E9F35-D51F-45A9-B700-2BE3BDDB6A0C}" srcId="{276635D5-7A1B-45CF-A4DE-0F24CBAF9AF3}" destId="{ACA1F96E-8075-4EB9-A515-D323CC4C4B25}" srcOrd="0" destOrd="0" parTransId="{7A0B4FFE-6A8C-4D72-9F93-848CEEDA2102}" sibTransId="{AE70F43D-5663-4B53-83BC-A8D0A920CD62}"/>
    <dgm:cxn modelId="{A2CE6259-25F9-45B7-9296-2428C3073889}" type="presOf" srcId="{276635D5-7A1B-45CF-A4DE-0F24CBAF9AF3}" destId="{542FA84C-5A54-4683-96BC-DB6EEE858D4F}" srcOrd="0" destOrd="0" presId="urn:microsoft.com/office/officeart/2005/8/layout/process4"/>
    <dgm:cxn modelId="{780DBD2B-9ECB-44D0-BB22-F7D7B3ED4592}" srcId="{4060933A-9052-4315-AE00-64B518D73796}" destId="{ABB11BE7-AE7B-4BDA-A7D6-81725BE3D1CC}" srcOrd="2" destOrd="0" parTransId="{6DF0D20A-B4EE-439D-95F3-809109EBB5C8}" sibTransId="{47206DFF-D151-43AB-AFF0-6A58BE9BE730}"/>
    <dgm:cxn modelId="{D4C3F62C-4A50-458E-9737-38D40D3B56B5}" type="presOf" srcId="{2AF67E9F-563D-4F4B-BD5B-C39019819F66}" destId="{484DE9F6-3148-4069-A704-992A8B952346}" srcOrd="0" destOrd="0" presId="urn:microsoft.com/office/officeart/2005/8/layout/process4"/>
    <dgm:cxn modelId="{D7C142C7-60E9-4813-98E8-9E6DADB4849F}" type="presOf" srcId="{CB138CD6-E1FF-4BD9-9139-E562838C4058}" destId="{2101185F-4E8C-4C9A-803E-20531119DA48}" srcOrd="1" destOrd="0" presId="urn:microsoft.com/office/officeart/2005/8/layout/process4"/>
    <dgm:cxn modelId="{F044A4A2-7186-4B50-8144-8278934C282A}" srcId="{ABB11BE7-AE7B-4BDA-A7D6-81725BE3D1CC}" destId="{55B751FE-E41D-4C89-97F2-6432211A2BF3}" srcOrd="3" destOrd="0" parTransId="{140CFDE2-276E-4B3A-936F-100A9C9E4994}" sibTransId="{40C45556-3427-4A45-BC39-7DAD97D7D860}"/>
    <dgm:cxn modelId="{61C9A5E1-39A3-4C03-9F1D-455FEBC28865}" type="presOf" srcId="{8C5FB5ED-4476-4887-8FA8-D56B29495808}" destId="{A105C560-5B55-432D-B856-87DC43784B6E}" srcOrd="0" destOrd="0" presId="urn:microsoft.com/office/officeart/2005/8/layout/process4"/>
    <dgm:cxn modelId="{FB94EEC0-2E03-4EFE-8F4B-AAD91BA71FB4}" srcId="{ABB11BE7-AE7B-4BDA-A7D6-81725BE3D1CC}" destId="{A1C3B3FC-E423-4337-8E39-EC3CC2D828D4}" srcOrd="4" destOrd="0" parTransId="{3860281F-B0D6-4417-A3B5-733788DECA23}" sibTransId="{28ACDAC4-4367-4B51-8408-7C8F23BA01B6}"/>
    <dgm:cxn modelId="{DAAF27B4-D742-4952-84C1-5F16F9C79596}" srcId="{DB971E5A-8B03-4E5C-8406-5BDAA015E352}" destId="{81BA0183-3297-4570-BFEF-0C9844E8FE85}" srcOrd="4" destOrd="0" parTransId="{E52114AB-309D-484D-A18A-3E95B828BB82}" sibTransId="{87F279B9-F7C8-4F3B-BD36-D9473368821F}"/>
    <dgm:cxn modelId="{3F210E08-97F7-428D-9DDB-ED4E5A571DB2}" type="presOf" srcId="{ACA1F96E-8075-4EB9-A515-D323CC4C4B25}" destId="{7F0ADD5F-1167-4CA4-95FB-798B7DC80DC7}" srcOrd="0" destOrd="0" presId="urn:microsoft.com/office/officeart/2005/8/layout/process4"/>
    <dgm:cxn modelId="{C8A76E01-D718-42B8-9AC1-6AC2921DF96D}" srcId="{DB971E5A-8B03-4E5C-8406-5BDAA015E352}" destId="{2AF67E9F-563D-4F4B-BD5B-C39019819F66}" srcOrd="5" destOrd="0" parTransId="{DAFDD617-D33B-4083-90FF-56416911BC8D}" sibTransId="{F74B178C-2FFF-4BB7-9F50-63F39DAC94F5}"/>
    <dgm:cxn modelId="{731D7CCD-1545-42CC-824A-27BC59ED2BA1}" srcId="{DB971E5A-8B03-4E5C-8406-5BDAA015E352}" destId="{D93FEAB7-9AD3-4EB2-B006-30A43CFEDE8F}" srcOrd="2" destOrd="0" parTransId="{6CC3716D-F2F4-4CC8-879A-1488D22F1FB1}" sibTransId="{7DA95579-D2F2-4770-93ED-623E88D38093}"/>
    <dgm:cxn modelId="{0F6ACF69-9718-4A5B-A156-6C0DC5B87B53}" type="presOf" srcId="{ABB11BE7-AE7B-4BDA-A7D6-81725BE3D1CC}" destId="{A38AAFFD-F63F-495B-AB21-E974EA44188A}" srcOrd="0" destOrd="0" presId="urn:microsoft.com/office/officeart/2005/8/layout/process4"/>
    <dgm:cxn modelId="{2EE14AE2-2413-4E07-8419-1662DACA8AB4}" type="presOf" srcId="{81BA0183-3297-4570-BFEF-0C9844E8FE85}" destId="{A64B9711-B234-4042-A4BF-997587E01ADF}" srcOrd="0" destOrd="0" presId="urn:microsoft.com/office/officeart/2005/8/layout/process4"/>
    <dgm:cxn modelId="{7DC67348-F50A-4AF6-9B86-B6A9A5CA4977}" type="presOf" srcId="{DB971E5A-8B03-4E5C-8406-5BDAA015E352}" destId="{556231D9-5F37-4506-925A-776AA406DA9A}" srcOrd="1" destOrd="0" presId="urn:microsoft.com/office/officeart/2005/8/layout/process4"/>
    <dgm:cxn modelId="{B6302FE0-A236-42A5-81B2-7212E75F25E9}" type="presOf" srcId="{CEE94C3C-4E2E-46F2-9BCF-C16312DD9674}" destId="{785E99B2-84A9-4ED0-99C5-081ABCA1492D}" srcOrd="0" destOrd="0" presId="urn:microsoft.com/office/officeart/2005/8/layout/process4"/>
    <dgm:cxn modelId="{107076AB-5D0C-424E-8685-C6468C06CFB2}" srcId="{CB138CD6-E1FF-4BD9-9139-E562838C4058}" destId="{BEA5083E-63B3-4926-94A5-7506FCBE00D3}" srcOrd="1" destOrd="0" parTransId="{1ED55D57-CA45-4964-A067-3A0E7EF60271}" sibTransId="{829DFAD8-18DE-4360-9D10-A03AED10B767}"/>
    <dgm:cxn modelId="{28B1C171-EEBC-47EE-99E4-7B3E3CFDB766}" srcId="{4060933A-9052-4315-AE00-64B518D73796}" destId="{276635D5-7A1B-45CF-A4DE-0F24CBAF9AF3}" srcOrd="4" destOrd="0" parTransId="{AE87E55A-AB44-413A-ADCC-5F1A10492911}" sibTransId="{7B7FC3C8-2990-4AFE-916F-591F972FE507}"/>
    <dgm:cxn modelId="{257C54DD-EFA8-49BF-867C-F5D10795DF01}" srcId="{38318365-448E-40F7-8423-4192D86F3CA6}" destId="{8C5FB5ED-4476-4887-8FA8-D56B29495808}" srcOrd="0" destOrd="0" parTransId="{6FB6B5EC-C46F-456E-8950-4D9F8C63D4F2}" sibTransId="{E323BDDD-9FB3-4CD0-B149-9F5B3A4A7FEE}"/>
    <dgm:cxn modelId="{7AF5C32A-1853-4C91-93BB-CD1ABCE462A5}" type="presParOf" srcId="{B6437537-6330-4B20-9785-FD116DDBEF47}" destId="{9A298130-4A8A-43F8-AED4-3F5AA520C02C}" srcOrd="0" destOrd="0" presId="urn:microsoft.com/office/officeart/2005/8/layout/process4"/>
    <dgm:cxn modelId="{EA868DED-CB4A-4813-8C5A-308D33438704}" type="presParOf" srcId="{9A298130-4A8A-43F8-AED4-3F5AA520C02C}" destId="{542FA84C-5A54-4683-96BC-DB6EEE858D4F}" srcOrd="0" destOrd="0" presId="urn:microsoft.com/office/officeart/2005/8/layout/process4"/>
    <dgm:cxn modelId="{01229EBC-ADA7-4FB6-A866-D546E93C2BB6}" type="presParOf" srcId="{9A298130-4A8A-43F8-AED4-3F5AA520C02C}" destId="{1568E0FE-AA9F-4DD6-AB4C-77E95958B508}" srcOrd="1" destOrd="0" presId="urn:microsoft.com/office/officeart/2005/8/layout/process4"/>
    <dgm:cxn modelId="{5A62FDF9-7C1A-47DF-A28E-08E513775716}" type="presParOf" srcId="{9A298130-4A8A-43F8-AED4-3F5AA520C02C}" destId="{9247541C-C813-43D5-94FC-B9A942851E0D}" srcOrd="2" destOrd="0" presId="urn:microsoft.com/office/officeart/2005/8/layout/process4"/>
    <dgm:cxn modelId="{5ADAFC51-250D-493D-9B1E-852355EA0279}" type="presParOf" srcId="{9247541C-C813-43D5-94FC-B9A942851E0D}" destId="{7F0ADD5F-1167-4CA4-95FB-798B7DC80DC7}" srcOrd="0" destOrd="0" presId="urn:microsoft.com/office/officeart/2005/8/layout/process4"/>
    <dgm:cxn modelId="{A9AC1AA6-3F07-4322-BAF0-47BD937772D0}" type="presParOf" srcId="{9247541C-C813-43D5-94FC-B9A942851E0D}" destId="{0D7E0942-DB03-4F69-B24D-B0217CBE492F}" srcOrd="1" destOrd="0" presId="urn:microsoft.com/office/officeart/2005/8/layout/process4"/>
    <dgm:cxn modelId="{D8A5CE79-5AA4-463C-A9E3-F61020B86EF1}" type="presParOf" srcId="{9247541C-C813-43D5-94FC-B9A942851E0D}" destId="{421FAFE7-338B-445B-AE25-3F51CE895091}" srcOrd="2" destOrd="0" presId="urn:microsoft.com/office/officeart/2005/8/layout/process4"/>
    <dgm:cxn modelId="{636FE65F-FE1B-4B87-844D-D735E0C24DA6}" type="presParOf" srcId="{9247541C-C813-43D5-94FC-B9A942851E0D}" destId="{BEDFD5DF-A2F5-4A48-84BD-EAB0D2528888}" srcOrd="3" destOrd="0" presId="urn:microsoft.com/office/officeart/2005/8/layout/process4"/>
    <dgm:cxn modelId="{7BDD976B-2D11-4D0C-B77E-E0588A8B558B}" type="presParOf" srcId="{9247541C-C813-43D5-94FC-B9A942851E0D}" destId="{781E7693-9A6B-4314-8875-1D84B1F6C161}" srcOrd="4" destOrd="0" presId="urn:microsoft.com/office/officeart/2005/8/layout/process4"/>
    <dgm:cxn modelId="{F9E6199C-3977-4F41-A736-3094D107AAB9}" type="presParOf" srcId="{9247541C-C813-43D5-94FC-B9A942851E0D}" destId="{34672F5A-E9E0-4FAD-A8B4-E45024192B3C}" srcOrd="5" destOrd="0" presId="urn:microsoft.com/office/officeart/2005/8/layout/process4"/>
    <dgm:cxn modelId="{B1C3AA98-A44A-4ED9-8260-70BADBB5D167}" type="presParOf" srcId="{9247541C-C813-43D5-94FC-B9A942851E0D}" destId="{D2873C48-8B92-40DC-AC6D-9D66AE9DE379}" srcOrd="6" destOrd="0" presId="urn:microsoft.com/office/officeart/2005/8/layout/process4"/>
    <dgm:cxn modelId="{ED3B76B0-EB03-4CC1-81D4-956058DE3939}" type="presParOf" srcId="{B6437537-6330-4B20-9785-FD116DDBEF47}" destId="{D2E6B78C-827D-4C1E-8873-96A8F725D999}" srcOrd="1" destOrd="0" presId="urn:microsoft.com/office/officeart/2005/8/layout/process4"/>
    <dgm:cxn modelId="{55B9D563-8BB1-48D8-9B9A-E5F3D8209D44}" type="presParOf" srcId="{B6437537-6330-4B20-9785-FD116DDBEF47}" destId="{BBEC04FB-8199-4498-849B-24294B2862BE}" srcOrd="2" destOrd="0" presId="urn:microsoft.com/office/officeart/2005/8/layout/process4"/>
    <dgm:cxn modelId="{10F19CDC-1CA5-4E2B-934D-2712FBB279DB}" type="presParOf" srcId="{BBEC04FB-8199-4498-849B-24294B2862BE}" destId="{171BCF0E-F402-4043-986E-904CD6B0F680}" srcOrd="0" destOrd="0" presId="urn:microsoft.com/office/officeart/2005/8/layout/process4"/>
    <dgm:cxn modelId="{ECCFEFFA-27EC-4C1D-A9E9-88AA65A0E1BA}" type="presParOf" srcId="{BBEC04FB-8199-4498-849B-24294B2862BE}" destId="{556231D9-5F37-4506-925A-776AA406DA9A}" srcOrd="1" destOrd="0" presId="urn:microsoft.com/office/officeart/2005/8/layout/process4"/>
    <dgm:cxn modelId="{336E380A-91CE-490D-8287-441714E4894A}" type="presParOf" srcId="{BBEC04FB-8199-4498-849B-24294B2862BE}" destId="{4B15398A-2A26-47D5-9C3F-36AC25AC8074}" srcOrd="2" destOrd="0" presId="urn:microsoft.com/office/officeart/2005/8/layout/process4"/>
    <dgm:cxn modelId="{163507E1-2FB4-4E5A-A103-F176A3EE7C83}" type="presParOf" srcId="{4B15398A-2A26-47D5-9C3F-36AC25AC8074}" destId="{619D2258-7629-4299-80FD-EC8E31151957}" srcOrd="0" destOrd="0" presId="urn:microsoft.com/office/officeart/2005/8/layout/process4"/>
    <dgm:cxn modelId="{9F5013B5-ACCF-4841-9036-E77128F7A500}" type="presParOf" srcId="{4B15398A-2A26-47D5-9C3F-36AC25AC8074}" destId="{4ECC31A7-3F9A-483E-A5F0-8E0962EC082C}" srcOrd="1" destOrd="0" presId="urn:microsoft.com/office/officeart/2005/8/layout/process4"/>
    <dgm:cxn modelId="{E826576D-EF71-41DE-A33E-9CF981CEDA4A}" type="presParOf" srcId="{4B15398A-2A26-47D5-9C3F-36AC25AC8074}" destId="{F15C6042-AB06-488C-8DEA-9B35199DC573}" srcOrd="2" destOrd="0" presId="urn:microsoft.com/office/officeart/2005/8/layout/process4"/>
    <dgm:cxn modelId="{7DC58EBD-710B-4D72-80F4-2C926FE9B81D}" type="presParOf" srcId="{4B15398A-2A26-47D5-9C3F-36AC25AC8074}" destId="{0D05692E-C590-48CD-830B-0B9F4088E84C}" srcOrd="3" destOrd="0" presId="urn:microsoft.com/office/officeart/2005/8/layout/process4"/>
    <dgm:cxn modelId="{74FC7DE2-4749-46AC-ACD2-B0215AB5488B}" type="presParOf" srcId="{4B15398A-2A26-47D5-9C3F-36AC25AC8074}" destId="{A64B9711-B234-4042-A4BF-997587E01ADF}" srcOrd="4" destOrd="0" presId="urn:microsoft.com/office/officeart/2005/8/layout/process4"/>
    <dgm:cxn modelId="{33A48733-D0C4-40D5-A1C0-46F70102466E}" type="presParOf" srcId="{4B15398A-2A26-47D5-9C3F-36AC25AC8074}" destId="{484DE9F6-3148-4069-A704-992A8B952346}" srcOrd="5" destOrd="0" presId="urn:microsoft.com/office/officeart/2005/8/layout/process4"/>
    <dgm:cxn modelId="{93F5129B-970E-490A-A92A-B46045F64FE6}" type="presParOf" srcId="{B6437537-6330-4B20-9785-FD116DDBEF47}" destId="{50CA5533-FDBA-4A9F-BF96-985D0D63BA70}" srcOrd="3" destOrd="0" presId="urn:microsoft.com/office/officeart/2005/8/layout/process4"/>
    <dgm:cxn modelId="{3E1EB88E-19C9-42FF-B692-54E836CA1959}" type="presParOf" srcId="{B6437537-6330-4B20-9785-FD116DDBEF47}" destId="{DFB8C18E-CBF2-409A-B4EB-DD7787C9E174}" srcOrd="4" destOrd="0" presId="urn:microsoft.com/office/officeart/2005/8/layout/process4"/>
    <dgm:cxn modelId="{D6A4C9EA-A82F-4CB3-8819-9C3C8700DA1F}" type="presParOf" srcId="{DFB8C18E-CBF2-409A-B4EB-DD7787C9E174}" destId="{A38AAFFD-F63F-495B-AB21-E974EA44188A}" srcOrd="0" destOrd="0" presId="urn:microsoft.com/office/officeart/2005/8/layout/process4"/>
    <dgm:cxn modelId="{C36CD729-3F67-4341-83D5-4428CD90CC5A}" type="presParOf" srcId="{DFB8C18E-CBF2-409A-B4EB-DD7787C9E174}" destId="{A348FC67-6B58-4309-B15E-AD4493E8B7DF}" srcOrd="1" destOrd="0" presId="urn:microsoft.com/office/officeart/2005/8/layout/process4"/>
    <dgm:cxn modelId="{F24CCDA7-E1A0-4DED-AB66-C07CF490ACCB}" type="presParOf" srcId="{DFB8C18E-CBF2-409A-B4EB-DD7787C9E174}" destId="{72475465-29BA-4FF1-86D0-45926485B98F}" srcOrd="2" destOrd="0" presId="urn:microsoft.com/office/officeart/2005/8/layout/process4"/>
    <dgm:cxn modelId="{146C718B-BAF8-4F74-AD79-68CE41153402}" type="presParOf" srcId="{72475465-29BA-4FF1-86D0-45926485B98F}" destId="{785E99B2-84A9-4ED0-99C5-081ABCA1492D}" srcOrd="0" destOrd="0" presId="urn:microsoft.com/office/officeart/2005/8/layout/process4"/>
    <dgm:cxn modelId="{ABB3F360-9EC2-447D-9C80-58BAA6B4D2F4}" type="presParOf" srcId="{72475465-29BA-4FF1-86D0-45926485B98F}" destId="{8D5F9010-A383-40A4-905A-7D272E1E015B}" srcOrd="1" destOrd="0" presId="urn:microsoft.com/office/officeart/2005/8/layout/process4"/>
    <dgm:cxn modelId="{52D69510-1043-4579-AF1B-024A6360538D}" type="presParOf" srcId="{72475465-29BA-4FF1-86D0-45926485B98F}" destId="{2FF27A1C-7691-4F3E-BCA7-37A4A4C21305}" srcOrd="2" destOrd="0" presId="urn:microsoft.com/office/officeart/2005/8/layout/process4"/>
    <dgm:cxn modelId="{66955D3F-88D3-4DFA-A6ED-AF743F0CFAF0}" type="presParOf" srcId="{72475465-29BA-4FF1-86D0-45926485B98F}" destId="{DA3C9E19-1BA5-45ED-AC73-8C28081290B8}" srcOrd="3" destOrd="0" presId="urn:microsoft.com/office/officeart/2005/8/layout/process4"/>
    <dgm:cxn modelId="{A8B4B18D-316A-4A38-9983-4CAF657E235D}" type="presParOf" srcId="{72475465-29BA-4FF1-86D0-45926485B98F}" destId="{3FD17FA3-DE2C-4690-B17D-F33A29DC8E1C}" srcOrd="4" destOrd="0" presId="urn:microsoft.com/office/officeart/2005/8/layout/process4"/>
    <dgm:cxn modelId="{13A49B72-2EF9-43D6-8AB2-127EF6C3D38D}" type="presParOf" srcId="{72475465-29BA-4FF1-86D0-45926485B98F}" destId="{D0DE5317-CF28-4EC1-861D-B3315E5CDFF0}" srcOrd="5" destOrd="0" presId="urn:microsoft.com/office/officeart/2005/8/layout/process4"/>
    <dgm:cxn modelId="{2FA67682-86DD-4353-BC63-C0AEAB460441}" type="presParOf" srcId="{B6437537-6330-4B20-9785-FD116DDBEF47}" destId="{CAD1C3C6-AF8B-4212-881F-91FF19E250A2}" srcOrd="5" destOrd="0" presId="urn:microsoft.com/office/officeart/2005/8/layout/process4"/>
    <dgm:cxn modelId="{200B4117-5276-4D88-BDB7-7EB7C22F5601}" type="presParOf" srcId="{B6437537-6330-4B20-9785-FD116DDBEF47}" destId="{B0E199CC-B4DF-4F79-93B5-CDBD545C2036}" srcOrd="6" destOrd="0" presId="urn:microsoft.com/office/officeart/2005/8/layout/process4"/>
    <dgm:cxn modelId="{1D31AE87-096A-4CE8-9EDE-DA9286757623}" type="presParOf" srcId="{B0E199CC-B4DF-4F79-93B5-CDBD545C2036}" destId="{580911D0-1D97-4FEF-B624-85C2075B51E5}" srcOrd="0" destOrd="0" presId="urn:microsoft.com/office/officeart/2005/8/layout/process4"/>
    <dgm:cxn modelId="{D33B190A-3E68-4D88-904A-CB24FA073B82}" type="presParOf" srcId="{B0E199CC-B4DF-4F79-93B5-CDBD545C2036}" destId="{2101185F-4E8C-4C9A-803E-20531119DA48}" srcOrd="1" destOrd="0" presId="urn:microsoft.com/office/officeart/2005/8/layout/process4"/>
    <dgm:cxn modelId="{A42EDA45-50C4-4DB7-97D7-3A0D0A81174A}" type="presParOf" srcId="{B0E199CC-B4DF-4F79-93B5-CDBD545C2036}" destId="{56D83BBB-68D5-43BD-92D1-289FDA7516E6}" srcOrd="2" destOrd="0" presId="urn:microsoft.com/office/officeart/2005/8/layout/process4"/>
    <dgm:cxn modelId="{1186A66F-8E0F-4D1B-AF26-AD1C8AC67533}" type="presParOf" srcId="{56D83BBB-68D5-43BD-92D1-289FDA7516E6}" destId="{7C6C98C9-5BF2-46A3-933A-C147CAE0DF68}" srcOrd="0" destOrd="0" presId="urn:microsoft.com/office/officeart/2005/8/layout/process4"/>
    <dgm:cxn modelId="{66CFDCC8-5546-4DE7-9A9C-DD3C2AD802E6}" type="presParOf" srcId="{56D83BBB-68D5-43BD-92D1-289FDA7516E6}" destId="{E7E8726B-4B9A-475C-BE33-079D572EE577}" srcOrd="1" destOrd="0" presId="urn:microsoft.com/office/officeart/2005/8/layout/process4"/>
    <dgm:cxn modelId="{22DE9F9F-4CB2-43F2-80AB-38ABDBBC9554}" type="presParOf" srcId="{B6437537-6330-4B20-9785-FD116DDBEF47}" destId="{362F4EE4-9502-440E-9071-5B143ABF80CD}" srcOrd="7" destOrd="0" presId="urn:microsoft.com/office/officeart/2005/8/layout/process4"/>
    <dgm:cxn modelId="{010045A1-BAAB-497A-8394-992DD32FD066}" type="presParOf" srcId="{B6437537-6330-4B20-9785-FD116DDBEF47}" destId="{1D7959C2-A7F7-4978-8CBD-BB732931417A}" srcOrd="8" destOrd="0" presId="urn:microsoft.com/office/officeart/2005/8/layout/process4"/>
    <dgm:cxn modelId="{F1F7429C-6960-44C8-BAD4-C04D92F7ADA5}" type="presParOf" srcId="{1D7959C2-A7F7-4978-8CBD-BB732931417A}" destId="{89CB3B56-12DF-4501-BFEA-8B9CDAAD08E6}" srcOrd="0" destOrd="0" presId="urn:microsoft.com/office/officeart/2005/8/layout/process4"/>
    <dgm:cxn modelId="{47588734-E362-492A-A8EB-24A808F83AAC}" type="presParOf" srcId="{1D7959C2-A7F7-4978-8CBD-BB732931417A}" destId="{78CF44F5-5547-4D57-86E6-2DD32FC701AA}" srcOrd="1" destOrd="0" presId="urn:microsoft.com/office/officeart/2005/8/layout/process4"/>
    <dgm:cxn modelId="{0CB55513-B6B7-4C6F-BB1C-CAE71EF4C602}" type="presParOf" srcId="{1D7959C2-A7F7-4978-8CBD-BB732931417A}" destId="{ECB00B6D-25D4-4524-B496-2F05B200FD37}" srcOrd="2" destOrd="0" presId="urn:microsoft.com/office/officeart/2005/8/layout/process4"/>
    <dgm:cxn modelId="{220224CA-B820-45BC-9553-62417C7CE3EA}" type="presParOf" srcId="{ECB00B6D-25D4-4524-B496-2F05B200FD37}" destId="{A105C560-5B55-432D-B856-87DC43784B6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4F4C51-0506-4EF2-B80C-2B518917A59B}" type="doc">
      <dgm:prSet loTypeId="urn:microsoft.com/office/officeart/2005/8/layout/list1" loCatId="list" qsTypeId="urn:microsoft.com/office/officeart/2005/8/quickstyle/simple5" qsCatId="simple" csTypeId="urn:microsoft.com/office/officeart/2005/8/colors/accent3_2" csCatId="accent3" phldr="1"/>
      <dgm:spPr/>
      <dgm:t>
        <a:bodyPr/>
        <a:lstStyle/>
        <a:p>
          <a:endParaRPr lang="en-US"/>
        </a:p>
      </dgm:t>
    </dgm:pt>
    <dgm:pt modelId="{B111E08C-07B6-40CE-BD8B-473446CA51E9}">
      <dgm:prSet phldrT="[Text]" custT="1"/>
      <dgm:spPr/>
      <dgm:t>
        <a:bodyPr/>
        <a:lstStyle/>
        <a:p>
          <a:r>
            <a:rPr lang="en-US" sz="2000" dirty="0" smtClean="0"/>
            <a:t>Weeks 1-2</a:t>
          </a:r>
          <a:endParaRPr lang="en-US" sz="2000" dirty="0"/>
        </a:p>
      </dgm:t>
    </dgm:pt>
    <dgm:pt modelId="{C49FFB99-23E2-442F-BAC9-9BB2F47F854F}" type="parTrans" cxnId="{34B9130C-F261-4B4C-BAAC-EB5CDDA0D1F5}">
      <dgm:prSet/>
      <dgm:spPr/>
      <dgm:t>
        <a:bodyPr/>
        <a:lstStyle/>
        <a:p>
          <a:endParaRPr lang="en-US"/>
        </a:p>
      </dgm:t>
    </dgm:pt>
    <dgm:pt modelId="{DE24E43C-7B4C-4FEC-BDC3-DD84157CE0A9}" type="sibTrans" cxnId="{34B9130C-F261-4B4C-BAAC-EB5CDDA0D1F5}">
      <dgm:prSet/>
      <dgm:spPr/>
      <dgm:t>
        <a:bodyPr/>
        <a:lstStyle/>
        <a:p>
          <a:endParaRPr lang="en-US"/>
        </a:p>
      </dgm:t>
    </dgm:pt>
    <dgm:pt modelId="{54A788BE-5841-4D58-ABCC-62179642C3C7}">
      <dgm:prSet phldrT="[Text]"/>
      <dgm:spPr/>
      <dgm:t>
        <a:bodyPr/>
        <a:lstStyle/>
        <a:p>
          <a:r>
            <a:rPr lang="en-US" dirty="0" smtClean="0"/>
            <a:t>Meet and greet activity</a:t>
          </a:r>
          <a:endParaRPr lang="en-US" dirty="0"/>
        </a:p>
      </dgm:t>
    </dgm:pt>
    <dgm:pt modelId="{55D207ED-9875-4F3C-AAAC-53C84141D80A}" type="parTrans" cxnId="{0BE54C52-84B1-4F54-8C65-CD4DAACCBCFC}">
      <dgm:prSet/>
      <dgm:spPr/>
      <dgm:t>
        <a:bodyPr/>
        <a:lstStyle/>
        <a:p>
          <a:endParaRPr lang="en-US"/>
        </a:p>
      </dgm:t>
    </dgm:pt>
    <dgm:pt modelId="{8660A24F-EF43-46ED-B4FB-1AFD067B803E}" type="sibTrans" cxnId="{0BE54C52-84B1-4F54-8C65-CD4DAACCBCFC}">
      <dgm:prSet/>
      <dgm:spPr/>
      <dgm:t>
        <a:bodyPr/>
        <a:lstStyle/>
        <a:p>
          <a:endParaRPr lang="en-US"/>
        </a:p>
      </dgm:t>
    </dgm:pt>
    <dgm:pt modelId="{64B4EE7D-47A7-49D5-990B-D512B83B1D34}">
      <dgm:prSet phldrT="[Text]"/>
      <dgm:spPr/>
      <dgm:t>
        <a:bodyPr/>
        <a:lstStyle/>
        <a:p>
          <a:r>
            <a:rPr lang="en-US" dirty="0" smtClean="0"/>
            <a:t>Visits to developmental and college level English, Math, and Reading courses</a:t>
          </a:r>
          <a:endParaRPr lang="en-US" dirty="0"/>
        </a:p>
      </dgm:t>
    </dgm:pt>
    <dgm:pt modelId="{744874B2-EAA5-4D33-B741-2C70FCC2D259}" type="parTrans" cxnId="{390A7824-C477-4629-A15A-2EDDC98E65AA}">
      <dgm:prSet/>
      <dgm:spPr/>
      <dgm:t>
        <a:bodyPr/>
        <a:lstStyle/>
        <a:p>
          <a:endParaRPr lang="en-US"/>
        </a:p>
      </dgm:t>
    </dgm:pt>
    <dgm:pt modelId="{3A1DD113-FF83-4973-ABA0-D1D1099E9213}" type="sibTrans" cxnId="{390A7824-C477-4629-A15A-2EDDC98E65AA}">
      <dgm:prSet/>
      <dgm:spPr/>
      <dgm:t>
        <a:bodyPr/>
        <a:lstStyle/>
        <a:p>
          <a:endParaRPr lang="en-US"/>
        </a:p>
      </dgm:t>
    </dgm:pt>
    <dgm:pt modelId="{163D08DC-AF25-4AC8-99D1-4765C812F148}">
      <dgm:prSet phldrT="[Text]" custT="1"/>
      <dgm:spPr/>
      <dgm:t>
        <a:bodyPr/>
        <a:lstStyle/>
        <a:p>
          <a:r>
            <a:rPr lang="en-US" sz="2000" dirty="0" smtClean="0"/>
            <a:t>Weeks 3-5</a:t>
          </a:r>
          <a:endParaRPr lang="en-US" sz="2000" dirty="0"/>
        </a:p>
      </dgm:t>
    </dgm:pt>
    <dgm:pt modelId="{59392FFB-567F-4246-8421-1D06DD1ABB84}" type="parTrans" cxnId="{D26734C9-76C9-44D7-A91E-5B77DAB18F85}">
      <dgm:prSet/>
      <dgm:spPr/>
      <dgm:t>
        <a:bodyPr/>
        <a:lstStyle/>
        <a:p>
          <a:endParaRPr lang="en-US"/>
        </a:p>
      </dgm:t>
    </dgm:pt>
    <dgm:pt modelId="{8DFBF460-860D-4B2E-BA84-D7113F34C020}" type="sibTrans" cxnId="{D26734C9-76C9-44D7-A91E-5B77DAB18F85}">
      <dgm:prSet/>
      <dgm:spPr/>
      <dgm:t>
        <a:bodyPr/>
        <a:lstStyle/>
        <a:p>
          <a:endParaRPr lang="en-US"/>
        </a:p>
      </dgm:t>
    </dgm:pt>
    <dgm:pt modelId="{2830AEA8-29C6-45B9-985A-A233CB748D02}">
      <dgm:prSet phldrT="[Text]"/>
      <dgm:spPr/>
      <dgm:t>
        <a:bodyPr/>
        <a:lstStyle/>
        <a:p>
          <a:r>
            <a:rPr lang="en-US" dirty="0" smtClean="0"/>
            <a:t>Introductions and check-in with all advisees</a:t>
          </a:r>
          <a:endParaRPr lang="en-US" dirty="0"/>
        </a:p>
      </dgm:t>
    </dgm:pt>
    <dgm:pt modelId="{84C74913-87B3-4F6F-B5F2-BBEA0C34C1A5}" type="parTrans" cxnId="{F011A63E-A15C-42B2-B221-42EAE1039B01}">
      <dgm:prSet/>
      <dgm:spPr/>
      <dgm:t>
        <a:bodyPr/>
        <a:lstStyle/>
        <a:p>
          <a:endParaRPr lang="en-US"/>
        </a:p>
      </dgm:t>
    </dgm:pt>
    <dgm:pt modelId="{5265A9D8-7EC7-45C0-8DCA-3EDE69DFCE69}" type="sibTrans" cxnId="{F011A63E-A15C-42B2-B221-42EAE1039B01}">
      <dgm:prSet/>
      <dgm:spPr/>
      <dgm:t>
        <a:bodyPr/>
        <a:lstStyle/>
        <a:p>
          <a:endParaRPr lang="en-US"/>
        </a:p>
      </dgm:t>
    </dgm:pt>
    <dgm:pt modelId="{1764D6A2-507B-4DA3-B57D-8EBC8F4D8464}">
      <dgm:prSet phldrT="[Text]"/>
      <dgm:spPr/>
      <dgm:t>
        <a:bodyPr/>
        <a:lstStyle/>
        <a:p>
          <a:r>
            <a:rPr lang="en-US" dirty="0" smtClean="0"/>
            <a:t>Meet with second semester advisees to discuss career and transfer goals</a:t>
          </a:r>
          <a:endParaRPr lang="en-US" dirty="0"/>
        </a:p>
      </dgm:t>
    </dgm:pt>
    <dgm:pt modelId="{651533A7-D209-48FD-BD28-E977B6786350}" type="parTrans" cxnId="{80F4A468-ABF5-425A-BAD4-540E5E1BBFE0}">
      <dgm:prSet/>
      <dgm:spPr/>
      <dgm:t>
        <a:bodyPr/>
        <a:lstStyle/>
        <a:p>
          <a:endParaRPr lang="en-US"/>
        </a:p>
      </dgm:t>
    </dgm:pt>
    <dgm:pt modelId="{51201793-6DC2-44F0-8B31-0B14134DF761}" type="sibTrans" cxnId="{80F4A468-ABF5-425A-BAD4-540E5E1BBFE0}">
      <dgm:prSet/>
      <dgm:spPr/>
      <dgm:t>
        <a:bodyPr/>
        <a:lstStyle/>
        <a:p>
          <a:endParaRPr lang="en-US"/>
        </a:p>
      </dgm:t>
    </dgm:pt>
    <dgm:pt modelId="{723FD2BA-F7EE-47E6-983A-41A6A3932D9D}">
      <dgm:prSet phldrT="[Text]"/>
      <dgm:spPr/>
      <dgm:t>
        <a:bodyPr/>
        <a:lstStyle/>
        <a:p>
          <a:r>
            <a:rPr lang="en-US" dirty="0" smtClean="0"/>
            <a:t>First Year Experience tours of AASC</a:t>
          </a:r>
          <a:endParaRPr lang="en-US" dirty="0"/>
        </a:p>
      </dgm:t>
    </dgm:pt>
    <dgm:pt modelId="{7336B1AD-AE98-4ADA-B971-83631113D6BD}" type="parTrans" cxnId="{29D75AF5-2E10-4C3E-93C8-0343C2FAC53E}">
      <dgm:prSet/>
      <dgm:spPr/>
      <dgm:t>
        <a:bodyPr/>
        <a:lstStyle/>
        <a:p>
          <a:endParaRPr lang="en-US"/>
        </a:p>
      </dgm:t>
    </dgm:pt>
    <dgm:pt modelId="{3BC3B42D-FC56-4891-9139-C60611E9D152}" type="sibTrans" cxnId="{29D75AF5-2E10-4C3E-93C8-0343C2FAC53E}">
      <dgm:prSet/>
      <dgm:spPr/>
      <dgm:t>
        <a:bodyPr/>
        <a:lstStyle/>
        <a:p>
          <a:endParaRPr lang="en-US"/>
        </a:p>
      </dgm:t>
    </dgm:pt>
    <dgm:pt modelId="{2531CF34-AB75-48FC-AF30-D8142D888EFE}">
      <dgm:prSet phldrT="[Text]"/>
      <dgm:spPr/>
      <dgm:t>
        <a:bodyPr/>
        <a:lstStyle/>
        <a:p>
          <a:r>
            <a:rPr lang="en-US" dirty="0" smtClean="0"/>
            <a:t>Meet with advisees on Academic Probation</a:t>
          </a:r>
          <a:endParaRPr lang="en-US" dirty="0"/>
        </a:p>
      </dgm:t>
    </dgm:pt>
    <dgm:pt modelId="{7B043585-5AEA-4C4A-BFCB-5084FCA6F647}" type="parTrans" cxnId="{629D7EE3-5790-45BE-A8C5-7BE480FC77E9}">
      <dgm:prSet/>
      <dgm:spPr/>
      <dgm:t>
        <a:bodyPr/>
        <a:lstStyle/>
        <a:p>
          <a:endParaRPr lang="en-US"/>
        </a:p>
      </dgm:t>
    </dgm:pt>
    <dgm:pt modelId="{B2E6B18B-6956-4B3C-828D-29D8BAA92148}" type="sibTrans" cxnId="{629D7EE3-5790-45BE-A8C5-7BE480FC77E9}">
      <dgm:prSet/>
      <dgm:spPr/>
      <dgm:t>
        <a:bodyPr/>
        <a:lstStyle/>
        <a:p>
          <a:endParaRPr lang="en-US"/>
        </a:p>
      </dgm:t>
    </dgm:pt>
    <dgm:pt modelId="{B3312F99-2546-4B75-A9C5-2E4F98628FAF}">
      <dgm:prSet phldrT="[Text]"/>
      <dgm:spPr/>
      <dgm:t>
        <a:bodyPr/>
        <a:lstStyle/>
        <a:p>
          <a:r>
            <a:rPr lang="en-US" dirty="0" smtClean="0"/>
            <a:t>Meet with advisees that have had Financial Aid reinstatement</a:t>
          </a:r>
          <a:endParaRPr lang="en-US" dirty="0"/>
        </a:p>
      </dgm:t>
    </dgm:pt>
    <dgm:pt modelId="{E9D48CD6-854C-48BB-9CCF-F21A87B97ECB}" type="parTrans" cxnId="{DDBCADD5-C8C5-4DE3-9107-DC7587B9E1A9}">
      <dgm:prSet/>
      <dgm:spPr/>
      <dgm:t>
        <a:bodyPr/>
        <a:lstStyle/>
        <a:p>
          <a:endParaRPr lang="en-US"/>
        </a:p>
      </dgm:t>
    </dgm:pt>
    <dgm:pt modelId="{C643A2F9-6AFF-4798-8559-5227566656E6}" type="sibTrans" cxnId="{DDBCADD5-C8C5-4DE3-9107-DC7587B9E1A9}">
      <dgm:prSet/>
      <dgm:spPr/>
      <dgm:t>
        <a:bodyPr/>
        <a:lstStyle/>
        <a:p>
          <a:endParaRPr lang="en-US"/>
        </a:p>
      </dgm:t>
    </dgm:pt>
    <dgm:pt modelId="{22D34A65-2765-490D-8517-8D04DFBDAF3C}">
      <dgm:prSet phldrT="[Text]"/>
      <dgm:spPr/>
      <dgm:t>
        <a:bodyPr/>
        <a:lstStyle/>
        <a:p>
          <a:r>
            <a:rPr lang="en-US" dirty="0" smtClean="0"/>
            <a:t>Administer study skills and motivational assessment to First Year Experience students</a:t>
          </a:r>
          <a:endParaRPr lang="en-US" dirty="0"/>
        </a:p>
      </dgm:t>
    </dgm:pt>
    <dgm:pt modelId="{09F60290-2B70-4A9E-9EFD-2904ADE67468}" type="parTrans" cxnId="{6A397C8B-71B1-432B-AAFE-6DFB5F3B6D1A}">
      <dgm:prSet/>
      <dgm:spPr/>
      <dgm:t>
        <a:bodyPr/>
        <a:lstStyle/>
        <a:p>
          <a:endParaRPr lang="en-US"/>
        </a:p>
      </dgm:t>
    </dgm:pt>
    <dgm:pt modelId="{32078E79-12BC-4D70-9A35-BEC1F652C4AF}" type="sibTrans" cxnId="{6A397C8B-71B1-432B-AAFE-6DFB5F3B6D1A}">
      <dgm:prSet/>
      <dgm:spPr/>
      <dgm:t>
        <a:bodyPr/>
        <a:lstStyle/>
        <a:p>
          <a:endParaRPr lang="en-US"/>
        </a:p>
      </dgm:t>
    </dgm:pt>
    <dgm:pt modelId="{711D3D0E-DB93-4CEA-A3E8-9D6F244C3424}">
      <dgm:prSet phldrT="[Text]"/>
      <dgm:spPr/>
      <dgm:t>
        <a:bodyPr/>
        <a:lstStyle/>
        <a:p>
          <a:r>
            <a:rPr lang="en-US" dirty="0" smtClean="0"/>
            <a:t>Meet with advisees on Academic Probation</a:t>
          </a:r>
          <a:endParaRPr lang="en-US" dirty="0"/>
        </a:p>
      </dgm:t>
    </dgm:pt>
    <dgm:pt modelId="{FBA5DCAA-9E3E-41E6-B284-2EB09CB671BA}" type="parTrans" cxnId="{B8C3D81E-D87B-4C2A-98A1-F474F989BA7A}">
      <dgm:prSet/>
      <dgm:spPr/>
      <dgm:t>
        <a:bodyPr/>
        <a:lstStyle/>
        <a:p>
          <a:endParaRPr lang="en-US"/>
        </a:p>
      </dgm:t>
    </dgm:pt>
    <dgm:pt modelId="{935275BA-10D2-4520-A06B-EA96898CA4F3}" type="sibTrans" cxnId="{B8C3D81E-D87B-4C2A-98A1-F474F989BA7A}">
      <dgm:prSet/>
      <dgm:spPr/>
      <dgm:t>
        <a:bodyPr/>
        <a:lstStyle/>
        <a:p>
          <a:endParaRPr lang="en-US"/>
        </a:p>
      </dgm:t>
    </dgm:pt>
    <dgm:pt modelId="{64828D6E-DD1D-4B9B-9837-7995F1C1D82C}">
      <dgm:prSet phldrT="[Text]"/>
      <dgm:spPr/>
      <dgm:t>
        <a:bodyPr/>
        <a:lstStyle/>
        <a:p>
          <a:r>
            <a:rPr lang="en-US" dirty="0" smtClean="0"/>
            <a:t>Execute interventions for Early Academic Alerts</a:t>
          </a:r>
          <a:endParaRPr lang="en-US" dirty="0"/>
        </a:p>
      </dgm:t>
    </dgm:pt>
    <dgm:pt modelId="{98343800-0769-424C-9C01-996404E81799}" type="parTrans" cxnId="{9723BFAF-632F-4A0E-B06D-AF58E340242F}">
      <dgm:prSet/>
      <dgm:spPr/>
      <dgm:t>
        <a:bodyPr/>
        <a:lstStyle/>
        <a:p>
          <a:endParaRPr lang="en-US"/>
        </a:p>
      </dgm:t>
    </dgm:pt>
    <dgm:pt modelId="{81A56478-10F4-4AD6-8D2E-A91CEC20671A}" type="sibTrans" cxnId="{9723BFAF-632F-4A0E-B06D-AF58E340242F}">
      <dgm:prSet/>
      <dgm:spPr/>
      <dgm:t>
        <a:bodyPr/>
        <a:lstStyle/>
        <a:p>
          <a:endParaRPr lang="en-US"/>
        </a:p>
      </dgm:t>
    </dgm:pt>
    <dgm:pt modelId="{9197CEE2-23BF-4816-9B56-8809958018EE}">
      <dgm:prSet phldrT="[Text]"/>
      <dgm:spPr/>
      <dgm:t>
        <a:bodyPr/>
        <a:lstStyle/>
        <a:p>
          <a:r>
            <a:rPr lang="en-US" smtClean="0"/>
            <a:t>Schedule </a:t>
          </a:r>
          <a:r>
            <a:rPr lang="en-US" dirty="0" smtClean="0"/>
            <a:t>Adjustments</a:t>
          </a:r>
          <a:endParaRPr lang="en-US" dirty="0"/>
        </a:p>
      </dgm:t>
    </dgm:pt>
    <dgm:pt modelId="{D9DE7498-6B2F-41B9-88AE-B29FCF9BAD56}" type="parTrans" cxnId="{067CAE3F-08DC-481F-B018-6150A67CE0F1}">
      <dgm:prSet/>
      <dgm:spPr/>
      <dgm:t>
        <a:bodyPr/>
        <a:lstStyle/>
        <a:p>
          <a:endParaRPr lang="en-US"/>
        </a:p>
      </dgm:t>
    </dgm:pt>
    <dgm:pt modelId="{EB0CF5E7-3068-44A0-9E63-4BAEEBA46CCF}" type="sibTrans" cxnId="{067CAE3F-08DC-481F-B018-6150A67CE0F1}">
      <dgm:prSet/>
      <dgm:spPr/>
      <dgm:t>
        <a:bodyPr/>
        <a:lstStyle/>
        <a:p>
          <a:endParaRPr lang="en-US"/>
        </a:p>
      </dgm:t>
    </dgm:pt>
    <dgm:pt modelId="{29172C7E-3F7C-4946-9C5D-AF2C95B7A6A2}" type="pres">
      <dgm:prSet presAssocID="{CB4F4C51-0506-4EF2-B80C-2B518917A59B}" presName="linear" presStyleCnt="0">
        <dgm:presLayoutVars>
          <dgm:dir/>
          <dgm:animLvl val="lvl"/>
          <dgm:resizeHandles val="exact"/>
        </dgm:presLayoutVars>
      </dgm:prSet>
      <dgm:spPr/>
      <dgm:t>
        <a:bodyPr/>
        <a:lstStyle/>
        <a:p>
          <a:endParaRPr lang="en-US"/>
        </a:p>
      </dgm:t>
    </dgm:pt>
    <dgm:pt modelId="{E3081197-00BC-4A76-9669-F678207CA45A}" type="pres">
      <dgm:prSet presAssocID="{B111E08C-07B6-40CE-BD8B-473446CA51E9}" presName="parentLin" presStyleCnt="0"/>
      <dgm:spPr/>
      <dgm:t>
        <a:bodyPr/>
        <a:lstStyle/>
        <a:p>
          <a:endParaRPr lang="en-US"/>
        </a:p>
      </dgm:t>
    </dgm:pt>
    <dgm:pt modelId="{D87812F6-C6E3-4347-AB96-86D8BAE9D097}" type="pres">
      <dgm:prSet presAssocID="{B111E08C-07B6-40CE-BD8B-473446CA51E9}" presName="parentLeftMargin" presStyleLbl="node1" presStyleIdx="0" presStyleCnt="2"/>
      <dgm:spPr/>
      <dgm:t>
        <a:bodyPr/>
        <a:lstStyle/>
        <a:p>
          <a:endParaRPr lang="en-US"/>
        </a:p>
      </dgm:t>
    </dgm:pt>
    <dgm:pt modelId="{3EDE99FB-A39F-48C5-ACFB-4A9BE54E65AC}" type="pres">
      <dgm:prSet presAssocID="{B111E08C-07B6-40CE-BD8B-473446CA51E9}" presName="parentText" presStyleLbl="node1" presStyleIdx="0" presStyleCnt="2">
        <dgm:presLayoutVars>
          <dgm:chMax val="0"/>
          <dgm:bulletEnabled val="1"/>
        </dgm:presLayoutVars>
      </dgm:prSet>
      <dgm:spPr/>
      <dgm:t>
        <a:bodyPr/>
        <a:lstStyle/>
        <a:p>
          <a:endParaRPr lang="en-US"/>
        </a:p>
      </dgm:t>
    </dgm:pt>
    <dgm:pt modelId="{09349F9B-4CA2-437C-9EC2-55DC41E94F35}" type="pres">
      <dgm:prSet presAssocID="{B111E08C-07B6-40CE-BD8B-473446CA51E9}" presName="negativeSpace" presStyleCnt="0"/>
      <dgm:spPr/>
      <dgm:t>
        <a:bodyPr/>
        <a:lstStyle/>
        <a:p>
          <a:endParaRPr lang="en-US"/>
        </a:p>
      </dgm:t>
    </dgm:pt>
    <dgm:pt modelId="{B54AA97D-96F3-405A-B30E-E9BB6E408B14}" type="pres">
      <dgm:prSet presAssocID="{B111E08C-07B6-40CE-BD8B-473446CA51E9}" presName="childText" presStyleLbl="conFgAcc1" presStyleIdx="0" presStyleCnt="2" custLinFactNeighborX="-1560" custLinFactNeighborY="-15855">
        <dgm:presLayoutVars>
          <dgm:bulletEnabled val="1"/>
        </dgm:presLayoutVars>
      </dgm:prSet>
      <dgm:spPr/>
      <dgm:t>
        <a:bodyPr/>
        <a:lstStyle/>
        <a:p>
          <a:endParaRPr lang="en-US"/>
        </a:p>
      </dgm:t>
    </dgm:pt>
    <dgm:pt modelId="{8CA529FB-7E3F-4594-A78A-0ABCBD0B74EF}" type="pres">
      <dgm:prSet presAssocID="{DE24E43C-7B4C-4FEC-BDC3-DD84157CE0A9}" presName="spaceBetweenRectangles" presStyleCnt="0"/>
      <dgm:spPr/>
      <dgm:t>
        <a:bodyPr/>
        <a:lstStyle/>
        <a:p>
          <a:endParaRPr lang="en-US"/>
        </a:p>
      </dgm:t>
    </dgm:pt>
    <dgm:pt modelId="{7A6A16FD-FE67-445C-85E1-195E72BB8D79}" type="pres">
      <dgm:prSet presAssocID="{163D08DC-AF25-4AC8-99D1-4765C812F148}" presName="parentLin" presStyleCnt="0"/>
      <dgm:spPr/>
      <dgm:t>
        <a:bodyPr/>
        <a:lstStyle/>
        <a:p>
          <a:endParaRPr lang="en-US"/>
        </a:p>
      </dgm:t>
    </dgm:pt>
    <dgm:pt modelId="{8B5C82D9-E743-484C-8947-9937857D8C13}" type="pres">
      <dgm:prSet presAssocID="{163D08DC-AF25-4AC8-99D1-4765C812F148}" presName="parentLeftMargin" presStyleLbl="node1" presStyleIdx="0" presStyleCnt="2"/>
      <dgm:spPr/>
      <dgm:t>
        <a:bodyPr/>
        <a:lstStyle/>
        <a:p>
          <a:endParaRPr lang="en-US"/>
        </a:p>
      </dgm:t>
    </dgm:pt>
    <dgm:pt modelId="{4B85DAB2-6DD8-49B7-975A-9615D84D32B5}" type="pres">
      <dgm:prSet presAssocID="{163D08DC-AF25-4AC8-99D1-4765C812F148}" presName="parentText" presStyleLbl="node1" presStyleIdx="1" presStyleCnt="2">
        <dgm:presLayoutVars>
          <dgm:chMax val="0"/>
          <dgm:bulletEnabled val="1"/>
        </dgm:presLayoutVars>
      </dgm:prSet>
      <dgm:spPr/>
      <dgm:t>
        <a:bodyPr/>
        <a:lstStyle/>
        <a:p>
          <a:endParaRPr lang="en-US"/>
        </a:p>
      </dgm:t>
    </dgm:pt>
    <dgm:pt modelId="{D50441E2-E288-4464-AEB6-23B4CE7B13A4}" type="pres">
      <dgm:prSet presAssocID="{163D08DC-AF25-4AC8-99D1-4765C812F148}" presName="negativeSpace" presStyleCnt="0"/>
      <dgm:spPr/>
      <dgm:t>
        <a:bodyPr/>
        <a:lstStyle/>
        <a:p>
          <a:endParaRPr lang="en-US"/>
        </a:p>
      </dgm:t>
    </dgm:pt>
    <dgm:pt modelId="{C9622259-72EA-4234-B053-1D8FB305038C}" type="pres">
      <dgm:prSet presAssocID="{163D08DC-AF25-4AC8-99D1-4765C812F148}" presName="childText" presStyleLbl="conFgAcc1" presStyleIdx="1" presStyleCnt="2">
        <dgm:presLayoutVars>
          <dgm:bulletEnabled val="1"/>
        </dgm:presLayoutVars>
      </dgm:prSet>
      <dgm:spPr/>
      <dgm:t>
        <a:bodyPr/>
        <a:lstStyle/>
        <a:p>
          <a:endParaRPr lang="en-US"/>
        </a:p>
      </dgm:t>
    </dgm:pt>
  </dgm:ptLst>
  <dgm:cxnLst>
    <dgm:cxn modelId="{D4FF6EA6-3D2C-4097-AF09-D067D2390F36}" type="presOf" srcId="{2531CF34-AB75-48FC-AF30-D8142D888EFE}" destId="{B54AA97D-96F3-405A-B30E-E9BB6E408B14}" srcOrd="0" destOrd="4" presId="urn:microsoft.com/office/officeart/2005/8/layout/list1"/>
    <dgm:cxn modelId="{5D875EDD-1F42-4A61-8371-D32B422A73F1}" type="presOf" srcId="{B111E08C-07B6-40CE-BD8B-473446CA51E9}" destId="{D87812F6-C6E3-4347-AB96-86D8BAE9D097}" srcOrd="0" destOrd="0" presId="urn:microsoft.com/office/officeart/2005/8/layout/list1"/>
    <dgm:cxn modelId="{6A397C8B-71B1-432B-AAFE-6DFB5F3B6D1A}" srcId="{163D08DC-AF25-4AC8-99D1-4765C812F148}" destId="{22D34A65-2765-490D-8517-8D04DFBDAF3C}" srcOrd="2" destOrd="0" parTransId="{09F60290-2B70-4A9E-9EFD-2904ADE67468}" sibTransId="{32078E79-12BC-4D70-9A35-BEC1F652C4AF}"/>
    <dgm:cxn modelId="{A35A0DC8-4503-480B-89BA-402314BF3FA9}" type="presOf" srcId="{163D08DC-AF25-4AC8-99D1-4765C812F148}" destId="{4B85DAB2-6DD8-49B7-975A-9615D84D32B5}" srcOrd="1" destOrd="0" presId="urn:microsoft.com/office/officeart/2005/8/layout/list1"/>
    <dgm:cxn modelId="{4E0EF4A0-D5C3-4E44-B6C0-FE1CE1548A7D}" type="presOf" srcId="{723FD2BA-F7EE-47E6-983A-41A6A3932D9D}" destId="{B54AA97D-96F3-405A-B30E-E9BB6E408B14}" srcOrd="0" destOrd="3" presId="urn:microsoft.com/office/officeart/2005/8/layout/list1"/>
    <dgm:cxn modelId="{3D9EEE26-2494-445B-A614-1091D171A4E9}" type="presOf" srcId="{54A788BE-5841-4D58-ABCC-62179642C3C7}" destId="{B54AA97D-96F3-405A-B30E-E9BB6E408B14}" srcOrd="0" destOrd="0" presId="urn:microsoft.com/office/officeart/2005/8/layout/list1"/>
    <dgm:cxn modelId="{8C1FD2DC-E36D-48CB-8222-9E3A189E9B96}" type="presOf" srcId="{CB4F4C51-0506-4EF2-B80C-2B518917A59B}" destId="{29172C7E-3F7C-4946-9C5D-AF2C95B7A6A2}" srcOrd="0" destOrd="0" presId="urn:microsoft.com/office/officeart/2005/8/layout/list1"/>
    <dgm:cxn modelId="{BFD90578-B50B-4D42-AC29-4DF815AB822D}" type="presOf" srcId="{22D34A65-2765-490D-8517-8D04DFBDAF3C}" destId="{C9622259-72EA-4234-B053-1D8FB305038C}" srcOrd="0" destOrd="2" presId="urn:microsoft.com/office/officeart/2005/8/layout/list1"/>
    <dgm:cxn modelId="{DDBCADD5-C8C5-4DE3-9107-DC7587B9E1A9}" srcId="{B111E08C-07B6-40CE-BD8B-473446CA51E9}" destId="{B3312F99-2546-4B75-A9C5-2E4F98628FAF}" srcOrd="5" destOrd="0" parTransId="{E9D48CD6-854C-48BB-9CCF-F21A87B97ECB}" sibTransId="{C643A2F9-6AFF-4798-8559-5227566656E6}"/>
    <dgm:cxn modelId="{9723BFAF-632F-4A0E-B06D-AF58E340242F}" srcId="{163D08DC-AF25-4AC8-99D1-4765C812F148}" destId="{64828D6E-DD1D-4B9B-9837-7995F1C1D82C}" srcOrd="4" destOrd="0" parTransId="{98343800-0769-424C-9C01-996404E81799}" sibTransId="{81A56478-10F4-4AD6-8D2E-A91CEC20671A}"/>
    <dgm:cxn modelId="{548B5EE9-6700-46A5-8026-6B6F5C874FFD}" type="presOf" srcId="{163D08DC-AF25-4AC8-99D1-4765C812F148}" destId="{8B5C82D9-E743-484C-8947-9937857D8C13}" srcOrd="0" destOrd="0" presId="urn:microsoft.com/office/officeart/2005/8/layout/list1"/>
    <dgm:cxn modelId="{0330FA5C-CBBE-4250-B897-7D216551AFD3}" type="presOf" srcId="{2830AEA8-29C6-45B9-985A-A233CB748D02}" destId="{C9622259-72EA-4234-B053-1D8FB305038C}" srcOrd="0" destOrd="0" presId="urn:microsoft.com/office/officeart/2005/8/layout/list1"/>
    <dgm:cxn modelId="{AD857E34-89F3-4368-B8FF-255ACE1222E1}" type="presOf" srcId="{B111E08C-07B6-40CE-BD8B-473446CA51E9}" destId="{3EDE99FB-A39F-48C5-ACFB-4A9BE54E65AC}" srcOrd="1" destOrd="0" presId="urn:microsoft.com/office/officeart/2005/8/layout/list1"/>
    <dgm:cxn modelId="{B8C3D81E-D87B-4C2A-98A1-F474F989BA7A}" srcId="{163D08DC-AF25-4AC8-99D1-4765C812F148}" destId="{711D3D0E-DB93-4CEA-A3E8-9D6F244C3424}" srcOrd="3" destOrd="0" parTransId="{FBA5DCAA-9E3E-41E6-B284-2EB09CB671BA}" sibTransId="{935275BA-10D2-4520-A06B-EA96898CA4F3}"/>
    <dgm:cxn modelId="{8E96E721-059E-4153-B8AB-3EB62FD2E5B9}" type="presOf" srcId="{711D3D0E-DB93-4CEA-A3E8-9D6F244C3424}" destId="{C9622259-72EA-4234-B053-1D8FB305038C}" srcOrd="0" destOrd="3" presId="urn:microsoft.com/office/officeart/2005/8/layout/list1"/>
    <dgm:cxn modelId="{390A7824-C477-4629-A15A-2EDDC98E65AA}" srcId="{B111E08C-07B6-40CE-BD8B-473446CA51E9}" destId="{64B4EE7D-47A7-49D5-990B-D512B83B1D34}" srcOrd="2" destOrd="0" parTransId="{744874B2-EAA5-4D33-B741-2C70FCC2D259}" sibTransId="{3A1DD113-FF83-4973-ABA0-D1D1099E9213}"/>
    <dgm:cxn modelId="{0BE54C52-84B1-4F54-8C65-CD4DAACCBCFC}" srcId="{B111E08C-07B6-40CE-BD8B-473446CA51E9}" destId="{54A788BE-5841-4D58-ABCC-62179642C3C7}" srcOrd="0" destOrd="0" parTransId="{55D207ED-9875-4F3C-AAAC-53C84141D80A}" sibTransId="{8660A24F-EF43-46ED-B4FB-1AFD067B803E}"/>
    <dgm:cxn modelId="{F011A63E-A15C-42B2-B221-42EAE1039B01}" srcId="{163D08DC-AF25-4AC8-99D1-4765C812F148}" destId="{2830AEA8-29C6-45B9-985A-A233CB748D02}" srcOrd="0" destOrd="0" parTransId="{84C74913-87B3-4F6F-B5F2-BBEA0C34C1A5}" sibTransId="{5265A9D8-7EC7-45C0-8DCA-3EDE69DFCE69}"/>
    <dgm:cxn modelId="{80F4A468-ABF5-425A-BAD4-540E5E1BBFE0}" srcId="{163D08DC-AF25-4AC8-99D1-4765C812F148}" destId="{1764D6A2-507B-4DA3-B57D-8EBC8F4D8464}" srcOrd="1" destOrd="0" parTransId="{651533A7-D209-48FD-BD28-E977B6786350}" sibTransId="{51201793-6DC2-44F0-8B31-0B14134DF761}"/>
    <dgm:cxn modelId="{6FAB75FC-88E8-48EB-BC54-3C50990695E1}" type="presOf" srcId="{64B4EE7D-47A7-49D5-990B-D512B83B1D34}" destId="{B54AA97D-96F3-405A-B30E-E9BB6E408B14}" srcOrd="0" destOrd="2" presId="urn:microsoft.com/office/officeart/2005/8/layout/list1"/>
    <dgm:cxn modelId="{D26734C9-76C9-44D7-A91E-5B77DAB18F85}" srcId="{CB4F4C51-0506-4EF2-B80C-2B518917A59B}" destId="{163D08DC-AF25-4AC8-99D1-4765C812F148}" srcOrd="1" destOrd="0" parTransId="{59392FFB-567F-4246-8421-1D06DD1ABB84}" sibTransId="{8DFBF460-860D-4B2E-BA84-D7113F34C020}"/>
    <dgm:cxn modelId="{067CAE3F-08DC-481F-B018-6150A67CE0F1}" srcId="{B111E08C-07B6-40CE-BD8B-473446CA51E9}" destId="{9197CEE2-23BF-4816-9B56-8809958018EE}" srcOrd="1" destOrd="0" parTransId="{D9DE7498-6B2F-41B9-88AE-B29FCF9BAD56}" sibTransId="{EB0CF5E7-3068-44A0-9E63-4BAEEBA46CCF}"/>
    <dgm:cxn modelId="{629D7EE3-5790-45BE-A8C5-7BE480FC77E9}" srcId="{B111E08C-07B6-40CE-BD8B-473446CA51E9}" destId="{2531CF34-AB75-48FC-AF30-D8142D888EFE}" srcOrd="4" destOrd="0" parTransId="{7B043585-5AEA-4C4A-BFCB-5084FCA6F647}" sibTransId="{B2E6B18B-6956-4B3C-828D-29D8BAA92148}"/>
    <dgm:cxn modelId="{F90A36CB-A2CE-46F4-9546-ADB62DDECC29}" type="presOf" srcId="{1764D6A2-507B-4DA3-B57D-8EBC8F4D8464}" destId="{C9622259-72EA-4234-B053-1D8FB305038C}" srcOrd="0" destOrd="1" presId="urn:microsoft.com/office/officeart/2005/8/layout/list1"/>
    <dgm:cxn modelId="{356F207C-FA19-4842-A454-058B66267E00}" type="presOf" srcId="{B3312F99-2546-4B75-A9C5-2E4F98628FAF}" destId="{B54AA97D-96F3-405A-B30E-E9BB6E408B14}" srcOrd="0" destOrd="5" presId="urn:microsoft.com/office/officeart/2005/8/layout/list1"/>
    <dgm:cxn modelId="{29D75AF5-2E10-4C3E-93C8-0343C2FAC53E}" srcId="{B111E08C-07B6-40CE-BD8B-473446CA51E9}" destId="{723FD2BA-F7EE-47E6-983A-41A6A3932D9D}" srcOrd="3" destOrd="0" parTransId="{7336B1AD-AE98-4ADA-B971-83631113D6BD}" sibTransId="{3BC3B42D-FC56-4891-9139-C60611E9D152}"/>
    <dgm:cxn modelId="{34B9130C-F261-4B4C-BAAC-EB5CDDA0D1F5}" srcId="{CB4F4C51-0506-4EF2-B80C-2B518917A59B}" destId="{B111E08C-07B6-40CE-BD8B-473446CA51E9}" srcOrd="0" destOrd="0" parTransId="{C49FFB99-23E2-442F-BAC9-9BB2F47F854F}" sibTransId="{DE24E43C-7B4C-4FEC-BDC3-DD84157CE0A9}"/>
    <dgm:cxn modelId="{5B9B4D82-F140-4A91-8CF7-A0A1BD8D7B4C}" type="presOf" srcId="{64828D6E-DD1D-4B9B-9837-7995F1C1D82C}" destId="{C9622259-72EA-4234-B053-1D8FB305038C}" srcOrd="0" destOrd="4" presId="urn:microsoft.com/office/officeart/2005/8/layout/list1"/>
    <dgm:cxn modelId="{834CE884-927F-4588-81B1-2EB7ACD15572}" type="presOf" srcId="{9197CEE2-23BF-4816-9B56-8809958018EE}" destId="{B54AA97D-96F3-405A-B30E-E9BB6E408B14}" srcOrd="0" destOrd="1" presId="urn:microsoft.com/office/officeart/2005/8/layout/list1"/>
    <dgm:cxn modelId="{57A6F886-2120-4848-B123-5ACBD1DE6FDF}" type="presParOf" srcId="{29172C7E-3F7C-4946-9C5D-AF2C95B7A6A2}" destId="{E3081197-00BC-4A76-9669-F678207CA45A}" srcOrd="0" destOrd="0" presId="urn:microsoft.com/office/officeart/2005/8/layout/list1"/>
    <dgm:cxn modelId="{D809DA28-2D0E-4513-9D1E-2A7A54C1E8F5}" type="presParOf" srcId="{E3081197-00BC-4A76-9669-F678207CA45A}" destId="{D87812F6-C6E3-4347-AB96-86D8BAE9D097}" srcOrd="0" destOrd="0" presId="urn:microsoft.com/office/officeart/2005/8/layout/list1"/>
    <dgm:cxn modelId="{607A33C6-A64C-4472-ADBE-39760B680679}" type="presParOf" srcId="{E3081197-00BC-4A76-9669-F678207CA45A}" destId="{3EDE99FB-A39F-48C5-ACFB-4A9BE54E65AC}" srcOrd="1" destOrd="0" presId="urn:microsoft.com/office/officeart/2005/8/layout/list1"/>
    <dgm:cxn modelId="{2A9FEA95-4D45-47BF-9020-40CA61834244}" type="presParOf" srcId="{29172C7E-3F7C-4946-9C5D-AF2C95B7A6A2}" destId="{09349F9B-4CA2-437C-9EC2-55DC41E94F35}" srcOrd="1" destOrd="0" presId="urn:microsoft.com/office/officeart/2005/8/layout/list1"/>
    <dgm:cxn modelId="{DDE092B8-5B17-415D-9841-DFA29A24C4B1}" type="presParOf" srcId="{29172C7E-3F7C-4946-9C5D-AF2C95B7A6A2}" destId="{B54AA97D-96F3-405A-B30E-E9BB6E408B14}" srcOrd="2" destOrd="0" presId="urn:microsoft.com/office/officeart/2005/8/layout/list1"/>
    <dgm:cxn modelId="{F576298A-AEEA-4935-AB2E-73ECFC4B3481}" type="presParOf" srcId="{29172C7E-3F7C-4946-9C5D-AF2C95B7A6A2}" destId="{8CA529FB-7E3F-4594-A78A-0ABCBD0B74EF}" srcOrd="3" destOrd="0" presId="urn:microsoft.com/office/officeart/2005/8/layout/list1"/>
    <dgm:cxn modelId="{D065F0D8-5AF2-49B2-8054-0CED535DEC25}" type="presParOf" srcId="{29172C7E-3F7C-4946-9C5D-AF2C95B7A6A2}" destId="{7A6A16FD-FE67-445C-85E1-195E72BB8D79}" srcOrd="4" destOrd="0" presId="urn:microsoft.com/office/officeart/2005/8/layout/list1"/>
    <dgm:cxn modelId="{56D41EA1-D77E-4C76-B197-10C704A9DB3B}" type="presParOf" srcId="{7A6A16FD-FE67-445C-85E1-195E72BB8D79}" destId="{8B5C82D9-E743-484C-8947-9937857D8C13}" srcOrd="0" destOrd="0" presId="urn:microsoft.com/office/officeart/2005/8/layout/list1"/>
    <dgm:cxn modelId="{C26ED22C-4AF3-48E5-8F52-DB076C09BFF0}" type="presParOf" srcId="{7A6A16FD-FE67-445C-85E1-195E72BB8D79}" destId="{4B85DAB2-6DD8-49B7-975A-9615D84D32B5}" srcOrd="1" destOrd="0" presId="urn:microsoft.com/office/officeart/2005/8/layout/list1"/>
    <dgm:cxn modelId="{68A12385-E372-4058-8D51-8162512C6556}" type="presParOf" srcId="{29172C7E-3F7C-4946-9C5D-AF2C95B7A6A2}" destId="{D50441E2-E288-4464-AEB6-23B4CE7B13A4}" srcOrd="5" destOrd="0" presId="urn:microsoft.com/office/officeart/2005/8/layout/list1"/>
    <dgm:cxn modelId="{FBF9C062-2903-46B9-9590-B9D4C6663A7B}" type="presParOf" srcId="{29172C7E-3F7C-4946-9C5D-AF2C95B7A6A2}" destId="{C9622259-72EA-4234-B053-1D8FB305038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4F4C51-0506-4EF2-B80C-2B518917A59B}" type="doc">
      <dgm:prSet loTypeId="urn:microsoft.com/office/officeart/2005/8/layout/list1" loCatId="list" qsTypeId="urn:microsoft.com/office/officeart/2005/8/quickstyle/simple5" qsCatId="simple" csTypeId="urn:microsoft.com/office/officeart/2005/8/colors/accent3_2" csCatId="accent3" phldr="1"/>
      <dgm:spPr/>
      <dgm:t>
        <a:bodyPr/>
        <a:lstStyle/>
        <a:p>
          <a:endParaRPr lang="en-US"/>
        </a:p>
      </dgm:t>
    </dgm:pt>
    <dgm:pt modelId="{B111E08C-07B6-40CE-BD8B-473446CA51E9}">
      <dgm:prSet phldrT="[Text]" custT="1"/>
      <dgm:spPr/>
      <dgm:t>
        <a:bodyPr/>
        <a:lstStyle/>
        <a:p>
          <a:r>
            <a:rPr lang="en-US" sz="2400" b="1" dirty="0" smtClean="0"/>
            <a:t>Weeks 1-2</a:t>
          </a:r>
          <a:r>
            <a:rPr lang="en-US" sz="2400" dirty="0" smtClean="0"/>
            <a:t> (Orientation, classes begin, </a:t>
          </a:r>
          <a:br>
            <a:rPr lang="en-US" sz="2400" dirty="0" smtClean="0"/>
          </a:br>
          <a:r>
            <a:rPr lang="en-US" sz="2400" dirty="0" smtClean="0"/>
            <a:t>schedule adjustment period)</a:t>
          </a:r>
          <a:endParaRPr lang="en-US" sz="2400" dirty="0"/>
        </a:p>
      </dgm:t>
    </dgm:pt>
    <dgm:pt modelId="{C49FFB99-23E2-442F-BAC9-9BB2F47F854F}" type="parTrans" cxnId="{34B9130C-F261-4B4C-BAAC-EB5CDDA0D1F5}">
      <dgm:prSet/>
      <dgm:spPr/>
      <dgm:t>
        <a:bodyPr/>
        <a:lstStyle/>
        <a:p>
          <a:endParaRPr lang="en-US"/>
        </a:p>
      </dgm:t>
    </dgm:pt>
    <dgm:pt modelId="{DE24E43C-7B4C-4FEC-BDC3-DD84157CE0A9}" type="sibTrans" cxnId="{34B9130C-F261-4B4C-BAAC-EB5CDDA0D1F5}">
      <dgm:prSet/>
      <dgm:spPr/>
      <dgm:t>
        <a:bodyPr/>
        <a:lstStyle/>
        <a:p>
          <a:endParaRPr lang="en-US"/>
        </a:p>
      </dgm:t>
    </dgm:pt>
    <dgm:pt modelId="{54A788BE-5841-4D58-ABCC-62179642C3C7}">
      <dgm:prSet phldrT="[Text]" custT="1"/>
      <dgm:spPr/>
      <dgm:t>
        <a:bodyPr/>
        <a:lstStyle/>
        <a:p>
          <a:r>
            <a:rPr lang="en-US" sz="1600" dirty="0" smtClean="0"/>
            <a:t>Be visible on campus, say hello to students, introduce yourself</a:t>
          </a:r>
          <a:endParaRPr lang="en-US" sz="1600" dirty="0"/>
        </a:p>
      </dgm:t>
    </dgm:pt>
    <dgm:pt modelId="{55D207ED-9875-4F3C-AAAC-53C84141D80A}" type="parTrans" cxnId="{0BE54C52-84B1-4F54-8C65-CD4DAACCBCFC}">
      <dgm:prSet/>
      <dgm:spPr/>
      <dgm:t>
        <a:bodyPr/>
        <a:lstStyle/>
        <a:p>
          <a:endParaRPr lang="en-US"/>
        </a:p>
      </dgm:t>
    </dgm:pt>
    <dgm:pt modelId="{8660A24F-EF43-46ED-B4FB-1AFD067B803E}" type="sibTrans" cxnId="{0BE54C52-84B1-4F54-8C65-CD4DAACCBCFC}">
      <dgm:prSet/>
      <dgm:spPr/>
      <dgm:t>
        <a:bodyPr/>
        <a:lstStyle/>
        <a:p>
          <a:endParaRPr lang="en-US"/>
        </a:p>
      </dgm:t>
    </dgm:pt>
    <dgm:pt modelId="{03863306-008F-4920-9919-BD9A35B1F505}">
      <dgm:prSet phldrT="[Text]" custT="1"/>
      <dgm:spPr/>
      <dgm:t>
        <a:bodyPr/>
        <a:lstStyle/>
        <a:p>
          <a:r>
            <a:rPr lang="en-US" sz="1600" dirty="0" smtClean="0"/>
            <a:t>Ensure office is clearly marked with your name, contact information, and office hours</a:t>
          </a:r>
          <a:endParaRPr lang="en-US" sz="1600" dirty="0"/>
        </a:p>
      </dgm:t>
    </dgm:pt>
    <dgm:pt modelId="{7E626102-9F3A-4E16-8855-93CDD782B2C6}" type="parTrans" cxnId="{1BE3808D-7988-4B36-9029-BD388C58349F}">
      <dgm:prSet/>
      <dgm:spPr/>
      <dgm:t>
        <a:bodyPr/>
        <a:lstStyle/>
        <a:p>
          <a:endParaRPr lang="en-US"/>
        </a:p>
      </dgm:t>
    </dgm:pt>
    <dgm:pt modelId="{4DF6987A-F815-4637-B22A-B71F6DB9F178}" type="sibTrans" cxnId="{1BE3808D-7988-4B36-9029-BD388C58349F}">
      <dgm:prSet/>
      <dgm:spPr/>
      <dgm:t>
        <a:bodyPr/>
        <a:lstStyle/>
        <a:p>
          <a:endParaRPr lang="en-US"/>
        </a:p>
      </dgm:t>
    </dgm:pt>
    <dgm:pt modelId="{34612402-BDDA-4555-97EB-D433AB688C01}">
      <dgm:prSet phldrT="[Text]" custT="1"/>
      <dgm:spPr/>
      <dgm:t>
        <a:bodyPr/>
        <a:lstStyle/>
        <a:p>
          <a:r>
            <a:rPr lang="en-US" sz="1600" dirty="0" smtClean="0"/>
            <a:t>Hold/announce open-door office hours</a:t>
          </a:r>
          <a:endParaRPr lang="en-US" sz="1600" dirty="0"/>
        </a:p>
      </dgm:t>
    </dgm:pt>
    <dgm:pt modelId="{C3DBB3F4-ECB2-453B-B1E8-56DA5447CF6B}" type="parTrans" cxnId="{79FDC7FB-AE6D-40A2-A3EF-C6808256DFF6}">
      <dgm:prSet/>
      <dgm:spPr/>
      <dgm:t>
        <a:bodyPr/>
        <a:lstStyle/>
        <a:p>
          <a:endParaRPr lang="en-US"/>
        </a:p>
      </dgm:t>
    </dgm:pt>
    <dgm:pt modelId="{63954724-01C1-4E50-BF62-3B9F21F4201B}" type="sibTrans" cxnId="{79FDC7FB-AE6D-40A2-A3EF-C6808256DFF6}">
      <dgm:prSet/>
      <dgm:spPr/>
      <dgm:t>
        <a:bodyPr/>
        <a:lstStyle/>
        <a:p>
          <a:endParaRPr lang="en-US"/>
        </a:p>
      </dgm:t>
    </dgm:pt>
    <dgm:pt modelId="{8CBA9C18-7801-4108-878A-27FA321F8520}">
      <dgm:prSet phldrT="[Text]" custT="1"/>
      <dgm:spPr/>
      <dgm:t>
        <a:bodyPr/>
        <a:lstStyle/>
        <a:p>
          <a:r>
            <a:rPr lang="en-US" sz="1600" b="1" u="sng" dirty="0" smtClean="0"/>
            <a:t>Email</a:t>
          </a:r>
          <a:r>
            <a:rPr lang="en-US" sz="1600" dirty="0" smtClean="0"/>
            <a:t> introductory message to all advisees; invite advisees to come meet you</a:t>
          </a:r>
          <a:endParaRPr lang="en-US" sz="1600" dirty="0"/>
        </a:p>
      </dgm:t>
    </dgm:pt>
    <dgm:pt modelId="{EAB96341-298F-4FC3-94BF-611FE7C713E3}" type="parTrans" cxnId="{B705AE42-53A3-4B11-BAC5-DA25877A86D8}">
      <dgm:prSet/>
      <dgm:spPr/>
      <dgm:t>
        <a:bodyPr/>
        <a:lstStyle/>
        <a:p>
          <a:endParaRPr lang="en-US"/>
        </a:p>
      </dgm:t>
    </dgm:pt>
    <dgm:pt modelId="{BC85CEF9-B87E-4034-B86B-7B57552875A7}" type="sibTrans" cxnId="{B705AE42-53A3-4B11-BAC5-DA25877A86D8}">
      <dgm:prSet/>
      <dgm:spPr/>
      <dgm:t>
        <a:bodyPr/>
        <a:lstStyle/>
        <a:p>
          <a:endParaRPr lang="en-US"/>
        </a:p>
      </dgm:t>
    </dgm:pt>
    <dgm:pt modelId="{AD088A63-A173-446F-AB81-3F9E8BF1DADD}">
      <dgm:prSet phldrT="[Text]" custT="1"/>
      <dgm:spPr/>
      <dgm:t>
        <a:bodyPr/>
        <a:lstStyle/>
        <a:p>
          <a:r>
            <a:rPr lang="en-US" sz="1600" b="1" u="sng" dirty="0" smtClean="0"/>
            <a:t>Call</a:t>
          </a:r>
          <a:r>
            <a:rPr lang="en-US" sz="1600" dirty="0" smtClean="0"/>
            <a:t> upcoming graduate advisees to ensure they are enrolled in remaining program requirements</a:t>
          </a:r>
          <a:endParaRPr lang="en-US" sz="1600" dirty="0"/>
        </a:p>
      </dgm:t>
    </dgm:pt>
    <dgm:pt modelId="{6B117D7A-E715-4682-82D2-CB4FC9FFC3F4}" type="parTrans" cxnId="{0EDF5A50-8263-4CEE-B90A-400D1539EBF3}">
      <dgm:prSet/>
      <dgm:spPr/>
      <dgm:t>
        <a:bodyPr/>
        <a:lstStyle/>
        <a:p>
          <a:endParaRPr lang="en-US"/>
        </a:p>
      </dgm:t>
    </dgm:pt>
    <dgm:pt modelId="{EB7593C5-4B88-4AA3-9F62-68600B533478}" type="sibTrans" cxnId="{0EDF5A50-8263-4CEE-B90A-400D1539EBF3}">
      <dgm:prSet/>
      <dgm:spPr/>
      <dgm:t>
        <a:bodyPr/>
        <a:lstStyle/>
        <a:p>
          <a:endParaRPr lang="en-US"/>
        </a:p>
      </dgm:t>
    </dgm:pt>
    <dgm:pt modelId="{F107BA29-FC0D-4452-87F9-0D55F74E9DC3}">
      <dgm:prSet phldrT="[Text]" custT="1"/>
      <dgm:spPr/>
      <dgm:t>
        <a:bodyPr/>
        <a:lstStyle/>
        <a:p>
          <a:r>
            <a:rPr lang="en-US" sz="1600" dirty="0" smtClean="0"/>
            <a:t>Respond to emails and return calls from advisees</a:t>
          </a:r>
          <a:endParaRPr lang="en-US" sz="1600" dirty="0"/>
        </a:p>
      </dgm:t>
    </dgm:pt>
    <dgm:pt modelId="{8533EBC0-4B5D-4644-B4C6-FBC320226CCE}" type="parTrans" cxnId="{30BAAF4D-3EB8-41F4-9DF3-038E5226DEFB}">
      <dgm:prSet/>
      <dgm:spPr/>
      <dgm:t>
        <a:bodyPr/>
        <a:lstStyle/>
        <a:p>
          <a:endParaRPr lang="en-US"/>
        </a:p>
      </dgm:t>
    </dgm:pt>
    <dgm:pt modelId="{FCA65AAE-1159-4A08-AF3D-2EAC9E41813B}" type="sibTrans" cxnId="{30BAAF4D-3EB8-41F4-9DF3-038E5226DEFB}">
      <dgm:prSet/>
      <dgm:spPr/>
      <dgm:t>
        <a:bodyPr/>
        <a:lstStyle/>
        <a:p>
          <a:endParaRPr lang="en-US"/>
        </a:p>
      </dgm:t>
    </dgm:pt>
    <dgm:pt modelId="{29172C7E-3F7C-4946-9C5D-AF2C95B7A6A2}" type="pres">
      <dgm:prSet presAssocID="{CB4F4C51-0506-4EF2-B80C-2B518917A59B}" presName="linear" presStyleCnt="0">
        <dgm:presLayoutVars>
          <dgm:dir/>
          <dgm:animLvl val="lvl"/>
          <dgm:resizeHandles val="exact"/>
        </dgm:presLayoutVars>
      </dgm:prSet>
      <dgm:spPr/>
      <dgm:t>
        <a:bodyPr/>
        <a:lstStyle/>
        <a:p>
          <a:endParaRPr lang="en-US"/>
        </a:p>
      </dgm:t>
    </dgm:pt>
    <dgm:pt modelId="{E3081197-00BC-4A76-9669-F678207CA45A}" type="pres">
      <dgm:prSet presAssocID="{B111E08C-07B6-40CE-BD8B-473446CA51E9}" presName="parentLin" presStyleCnt="0"/>
      <dgm:spPr/>
      <dgm:t>
        <a:bodyPr/>
        <a:lstStyle/>
        <a:p>
          <a:endParaRPr lang="en-US"/>
        </a:p>
      </dgm:t>
    </dgm:pt>
    <dgm:pt modelId="{D87812F6-C6E3-4347-AB96-86D8BAE9D097}" type="pres">
      <dgm:prSet presAssocID="{B111E08C-07B6-40CE-BD8B-473446CA51E9}" presName="parentLeftMargin" presStyleLbl="node1" presStyleIdx="0" presStyleCnt="1"/>
      <dgm:spPr/>
      <dgm:t>
        <a:bodyPr/>
        <a:lstStyle/>
        <a:p>
          <a:endParaRPr lang="en-US"/>
        </a:p>
      </dgm:t>
    </dgm:pt>
    <dgm:pt modelId="{3EDE99FB-A39F-48C5-ACFB-4A9BE54E65AC}" type="pres">
      <dgm:prSet presAssocID="{B111E08C-07B6-40CE-BD8B-473446CA51E9}" presName="parentText" presStyleLbl="node1" presStyleIdx="0" presStyleCnt="1" custScaleX="113517">
        <dgm:presLayoutVars>
          <dgm:chMax val="0"/>
          <dgm:bulletEnabled val="1"/>
        </dgm:presLayoutVars>
      </dgm:prSet>
      <dgm:spPr/>
      <dgm:t>
        <a:bodyPr/>
        <a:lstStyle/>
        <a:p>
          <a:endParaRPr lang="en-US"/>
        </a:p>
      </dgm:t>
    </dgm:pt>
    <dgm:pt modelId="{09349F9B-4CA2-437C-9EC2-55DC41E94F35}" type="pres">
      <dgm:prSet presAssocID="{B111E08C-07B6-40CE-BD8B-473446CA51E9}" presName="negativeSpace" presStyleCnt="0"/>
      <dgm:spPr/>
      <dgm:t>
        <a:bodyPr/>
        <a:lstStyle/>
        <a:p>
          <a:endParaRPr lang="en-US"/>
        </a:p>
      </dgm:t>
    </dgm:pt>
    <dgm:pt modelId="{B54AA97D-96F3-405A-B30E-E9BB6E408B14}" type="pres">
      <dgm:prSet presAssocID="{B111E08C-07B6-40CE-BD8B-473446CA51E9}" presName="childText" presStyleLbl="conFgAcc1" presStyleIdx="0" presStyleCnt="1" custLinFactNeighborX="-1560" custLinFactNeighborY="-15855">
        <dgm:presLayoutVars>
          <dgm:bulletEnabled val="1"/>
        </dgm:presLayoutVars>
      </dgm:prSet>
      <dgm:spPr/>
      <dgm:t>
        <a:bodyPr/>
        <a:lstStyle/>
        <a:p>
          <a:endParaRPr lang="en-US"/>
        </a:p>
      </dgm:t>
    </dgm:pt>
  </dgm:ptLst>
  <dgm:cxnLst>
    <dgm:cxn modelId="{3EAF41BF-8231-4606-989A-109988B1AAEC}" type="presOf" srcId="{F107BA29-FC0D-4452-87F9-0D55F74E9DC3}" destId="{B54AA97D-96F3-405A-B30E-E9BB6E408B14}" srcOrd="0" destOrd="5" presId="urn:microsoft.com/office/officeart/2005/8/layout/list1"/>
    <dgm:cxn modelId="{AD857E34-89F3-4368-B8FF-255ACE1222E1}" type="presOf" srcId="{B111E08C-07B6-40CE-BD8B-473446CA51E9}" destId="{3EDE99FB-A39F-48C5-ACFB-4A9BE54E65AC}" srcOrd="1" destOrd="0" presId="urn:microsoft.com/office/officeart/2005/8/layout/list1"/>
    <dgm:cxn modelId="{1BE3808D-7988-4B36-9029-BD388C58349F}" srcId="{B111E08C-07B6-40CE-BD8B-473446CA51E9}" destId="{03863306-008F-4920-9919-BD9A35B1F505}" srcOrd="1" destOrd="0" parTransId="{7E626102-9F3A-4E16-8855-93CDD782B2C6}" sibTransId="{4DF6987A-F815-4637-B22A-B71F6DB9F178}"/>
    <dgm:cxn modelId="{0EDF5A50-8263-4CEE-B90A-400D1539EBF3}" srcId="{B111E08C-07B6-40CE-BD8B-473446CA51E9}" destId="{AD088A63-A173-446F-AB81-3F9E8BF1DADD}" srcOrd="4" destOrd="0" parTransId="{6B117D7A-E715-4682-82D2-CB4FC9FFC3F4}" sibTransId="{EB7593C5-4B88-4AA3-9F62-68600B533478}"/>
    <dgm:cxn modelId="{AD71AC3F-B041-4A84-A6B3-DC9497B1866C}" type="presOf" srcId="{8CBA9C18-7801-4108-878A-27FA321F8520}" destId="{B54AA97D-96F3-405A-B30E-E9BB6E408B14}" srcOrd="0" destOrd="3" presId="urn:microsoft.com/office/officeart/2005/8/layout/list1"/>
    <dgm:cxn modelId="{DE40B86E-51EE-4D08-BE72-30B538A3CCED}" type="presOf" srcId="{34612402-BDDA-4555-97EB-D433AB688C01}" destId="{B54AA97D-96F3-405A-B30E-E9BB6E408B14}" srcOrd="0" destOrd="2" presId="urn:microsoft.com/office/officeart/2005/8/layout/list1"/>
    <dgm:cxn modelId="{34B9130C-F261-4B4C-BAAC-EB5CDDA0D1F5}" srcId="{CB4F4C51-0506-4EF2-B80C-2B518917A59B}" destId="{B111E08C-07B6-40CE-BD8B-473446CA51E9}" srcOrd="0" destOrd="0" parTransId="{C49FFB99-23E2-442F-BAC9-9BB2F47F854F}" sibTransId="{DE24E43C-7B4C-4FEC-BDC3-DD84157CE0A9}"/>
    <dgm:cxn modelId="{AA8A6A11-AD3D-4D26-BF3F-426CC2916F07}" type="presOf" srcId="{03863306-008F-4920-9919-BD9A35B1F505}" destId="{B54AA97D-96F3-405A-B30E-E9BB6E408B14}" srcOrd="0" destOrd="1" presId="urn:microsoft.com/office/officeart/2005/8/layout/list1"/>
    <dgm:cxn modelId="{458F6C60-53D5-4A71-930E-A1D9055673A3}" type="presOf" srcId="{AD088A63-A173-446F-AB81-3F9E8BF1DADD}" destId="{B54AA97D-96F3-405A-B30E-E9BB6E408B14}" srcOrd="0" destOrd="4" presId="urn:microsoft.com/office/officeart/2005/8/layout/list1"/>
    <dgm:cxn modelId="{3D9EEE26-2494-445B-A614-1091D171A4E9}" type="presOf" srcId="{54A788BE-5841-4D58-ABCC-62179642C3C7}" destId="{B54AA97D-96F3-405A-B30E-E9BB6E408B14}" srcOrd="0" destOrd="0" presId="urn:microsoft.com/office/officeart/2005/8/layout/list1"/>
    <dgm:cxn modelId="{8C1FD2DC-E36D-48CB-8222-9E3A189E9B96}" type="presOf" srcId="{CB4F4C51-0506-4EF2-B80C-2B518917A59B}" destId="{29172C7E-3F7C-4946-9C5D-AF2C95B7A6A2}" srcOrd="0" destOrd="0" presId="urn:microsoft.com/office/officeart/2005/8/layout/list1"/>
    <dgm:cxn modelId="{0BE54C52-84B1-4F54-8C65-CD4DAACCBCFC}" srcId="{B111E08C-07B6-40CE-BD8B-473446CA51E9}" destId="{54A788BE-5841-4D58-ABCC-62179642C3C7}" srcOrd="0" destOrd="0" parTransId="{55D207ED-9875-4F3C-AAAC-53C84141D80A}" sibTransId="{8660A24F-EF43-46ED-B4FB-1AFD067B803E}"/>
    <dgm:cxn modelId="{B705AE42-53A3-4B11-BAC5-DA25877A86D8}" srcId="{B111E08C-07B6-40CE-BD8B-473446CA51E9}" destId="{8CBA9C18-7801-4108-878A-27FA321F8520}" srcOrd="3" destOrd="0" parTransId="{EAB96341-298F-4FC3-94BF-611FE7C713E3}" sibTransId="{BC85CEF9-B87E-4034-B86B-7B57552875A7}"/>
    <dgm:cxn modelId="{79FDC7FB-AE6D-40A2-A3EF-C6808256DFF6}" srcId="{B111E08C-07B6-40CE-BD8B-473446CA51E9}" destId="{34612402-BDDA-4555-97EB-D433AB688C01}" srcOrd="2" destOrd="0" parTransId="{C3DBB3F4-ECB2-453B-B1E8-56DA5447CF6B}" sibTransId="{63954724-01C1-4E50-BF62-3B9F21F4201B}"/>
    <dgm:cxn modelId="{30BAAF4D-3EB8-41F4-9DF3-038E5226DEFB}" srcId="{B111E08C-07B6-40CE-BD8B-473446CA51E9}" destId="{F107BA29-FC0D-4452-87F9-0D55F74E9DC3}" srcOrd="5" destOrd="0" parTransId="{8533EBC0-4B5D-4644-B4C6-FBC320226CCE}" sibTransId="{FCA65AAE-1159-4A08-AF3D-2EAC9E41813B}"/>
    <dgm:cxn modelId="{5D875EDD-1F42-4A61-8371-D32B422A73F1}" type="presOf" srcId="{B111E08C-07B6-40CE-BD8B-473446CA51E9}" destId="{D87812F6-C6E3-4347-AB96-86D8BAE9D097}" srcOrd="0" destOrd="0" presId="urn:microsoft.com/office/officeart/2005/8/layout/list1"/>
    <dgm:cxn modelId="{57A6F886-2120-4848-B123-5ACBD1DE6FDF}" type="presParOf" srcId="{29172C7E-3F7C-4946-9C5D-AF2C95B7A6A2}" destId="{E3081197-00BC-4A76-9669-F678207CA45A}" srcOrd="0" destOrd="0" presId="urn:microsoft.com/office/officeart/2005/8/layout/list1"/>
    <dgm:cxn modelId="{D809DA28-2D0E-4513-9D1E-2A7A54C1E8F5}" type="presParOf" srcId="{E3081197-00BC-4A76-9669-F678207CA45A}" destId="{D87812F6-C6E3-4347-AB96-86D8BAE9D097}" srcOrd="0" destOrd="0" presId="urn:microsoft.com/office/officeart/2005/8/layout/list1"/>
    <dgm:cxn modelId="{607A33C6-A64C-4472-ADBE-39760B680679}" type="presParOf" srcId="{E3081197-00BC-4A76-9669-F678207CA45A}" destId="{3EDE99FB-A39F-48C5-ACFB-4A9BE54E65AC}" srcOrd="1" destOrd="0" presId="urn:microsoft.com/office/officeart/2005/8/layout/list1"/>
    <dgm:cxn modelId="{2A9FEA95-4D45-47BF-9020-40CA61834244}" type="presParOf" srcId="{29172C7E-3F7C-4946-9C5D-AF2C95B7A6A2}" destId="{09349F9B-4CA2-437C-9EC2-55DC41E94F35}" srcOrd="1" destOrd="0" presId="urn:microsoft.com/office/officeart/2005/8/layout/list1"/>
    <dgm:cxn modelId="{DDE092B8-5B17-415D-9841-DFA29A24C4B1}" type="presParOf" srcId="{29172C7E-3F7C-4946-9C5D-AF2C95B7A6A2}" destId="{B54AA97D-96F3-405A-B30E-E9BB6E408B1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D097A-0F88-4B44-BB7E-617122A9F260}">
      <dsp:nvSpPr>
        <dsp:cNvPr id="0" name=""/>
        <dsp:cNvSpPr/>
      </dsp:nvSpPr>
      <dsp:spPr>
        <a:xfrm>
          <a:off x="3487580" y="2032001"/>
          <a:ext cx="2032006" cy="21335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a:t>Academic Advising</a:t>
          </a:r>
        </a:p>
      </dsp:txBody>
      <dsp:txXfrm>
        <a:off x="3785160" y="2344459"/>
        <a:ext cx="1436846" cy="1508681"/>
      </dsp:txXfrm>
    </dsp:sp>
    <dsp:sp modelId="{F7ADE11A-73FC-4340-A3AD-1B221808BFFD}">
      <dsp:nvSpPr>
        <dsp:cNvPr id="0" name=""/>
        <dsp:cNvSpPr/>
      </dsp:nvSpPr>
      <dsp:spPr>
        <a:xfrm rot="16200000">
          <a:off x="4397374" y="1560981"/>
          <a:ext cx="212418" cy="55327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429237" y="1703498"/>
        <a:ext cx="148693" cy="331964"/>
      </dsp:txXfrm>
    </dsp:sp>
    <dsp:sp modelId="{1BC987F5-F020-434E-8071-96B796AE7566}">
      <dsp:nvSpPr>
        <dsp:cNvPr id="0" name=""/>
        <dsp:cNvSpPr/>
      </dsp:nvSpPr>
      <dsp:spPr>
        <a:xfrm>
          <a:off x="3689948" y="3939"/>
          <a:ext cx="1627271" cy="162727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Tahoma" panose="020B0604030504040204" pitchFamily="34" charset="0"/>
              <a:ea typeface="Tahoma" panose="020B0604030504040204" pitchFamily="34" charset="0"/>
              <a:cs typeface="Tahoma" panose="020B0604030504040204" pitchFamily="34" charset="0"/>
            </a:rPr>
            <a:t>15 to Finish</a:t>
          </a:r>
        </a:p>
      </dsp:txBody>
      <dsp:txXfrm>
        <a:off x="3928256" y="242247"/>
        <a:ext cx="1150655" cy="1150655"/>
      </dsp:txXfrm>
    </dsp:sp>
    <dsp:sp modelId="{92F1D7DC-1AD2-430F-B60E-74BC91A0EA6C}">
      <dsp:nvSpPr>
        <dsp:cNvPr id="0" name=""/>
        <dsp:cNvSpPr/>
      </dsp:nvSpPr>
      <dsp:spPr>
        <a:xfrm rot="19852416">
          <a:off x="5588905" y="2042610"/>
          <a:ext cx="627485" cy="55327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599399" y="2193659"/>
        <a:ext cx="461503" cy="331964"/>
      </dsp:txXfrm>
    </dsp:sp>
    <dsp:sp modelId="{8C3F2677-DA0C-4DBE-87BE-B7917271A740}">
      <dsp:nvSpPr>
        <dsp:cNvPr id="0" name=""/>
        <dsp:cNvSpPr/>
      </dsp:nvSpPr>
      <dsp:spPr>
        <a:xfrm>
          <a:off x="6332387" y="812806"/>
          <a:ext cx="1627271" cy="162727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tabLst/>
          </a:pPr>
          <a:r>
            <a:rPr lang="en-US" sz="1600" kern="1200" dirty="0">
              <a:latin typeface="Tahoma" panose="020B0604030504040204" pitchFamily="34" charset="0"/>
              <a:ea typeface="Tahoma" panose="020B0604030504040204" pitchFamily="34" charset="0"/>
              <a:cs typeface="Tahoma" panose="020B0604030504040204" pitchFamily="34" charset="0"/>
            </a:rPr>
            <a:t>Momentum Year</a:t>
          </a:r>
          <a:endParaRPr lang="en-US" sz="1300" kern="1200" dirty="0">
            <a:latin typeface="Tahoma" panose="020B0604030504040204" pitchFamily="34" charset="0"/>
            <a:ea typeface="Tahoma" panose="020B0604030504040204" pitchFamily="34" charset="0"/>
            <a:cs typeface="Tahoma" panose="020B0604030504040204" pitchFamily="34" charset="0"/>
          </a:endParaRPr>
        </a:p>
      </dsp:txBody>
      <dsp:txXfrm>
        <a:off x="6570695" y="1051114"/>
        <a:ext cx="1150655" cy="1150655"/>
      </dsp:txXfrm>
    </dsp:sp>
    <dsp:sp modelId="{DF4143AB-26DA-466A-9304-352C1AF13D3E}">
      <dsp:nvSpPr>
        <dsp:cNvPr id="0" name=""/>
        <dsp:cNvSpPr/>
      </dsp:nvSpPr>
      <dsp:spPr>
        <a:xfrm rot="1646802">
          <a:off x="5602460" y="3549503"/>
          <a:ext cx="603017" cy="55327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611801" y="3621905"/>
        <a:ext cx="437035" cy="331964"/>
      </dsp:txXfrm>
    </dsp:sp>
    <dsp:sp modelId="{5CE7CE05-51BC-4831-861E-E3DDAD2A46CA}">
      <dsp:nvSpPr>
        <dsp:cNvPr id="0" name=""/>
        <dsp:cNvSpPr/>
      </dsp:nvSpPr>
      <dsp:spPr>
        <a:xfrm>
          <a:off x="6332381" y="3657605"/>
          <a:ext cx="1627271" cy="162727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Tahoma" panose="020B0604030504040204" pitchFamily="34" charset="0"/>
              <a:ea typeface="Tahoma" panose="020B0604030504040204" pitchFamily="34" charset="0"/>
              <a:cs typeface="Tahoma" panose="020B0604030504040204" pitchFamily="34" charset="0"/>
            </a:rPr>
            <a:t>Academic Maps</a:t>
          </a:r>
        </a:p>
      </dsp:txBody>
      <dsp:txXfrm>
        <a:off x="6570689" y="3895913"/>
        <a:ext cx="1150655" cy="1150655"/>
      </dsp:txXfrm>
    </dsp:sp>
    <dsp:sp modelId="{F618E11D-C55D-403A-B278-09B70CA7C84A}">
      <dsp:nvSpPr>
        <dsp:cNvPr id="0" name=""/>
        <dsp:cNvSpPr/>
      </dsp:nvSpPr>
      <dsp:spPr>
        <a:xfrm rot="5400000">
          <a:off x="4397374" y="4083345"/>
          <a:ext cx="212418" cy="55327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429237" y="4162137"/>
        <a:ext cx="148693" cy="331964"/>
      </dsp:txXfrm>
    </dsp:sp>
    <dsp:sp modelId="{9140CFB3-DDB5-48BA-BE92-3B113EB6A067}">
      <dsp:nvSpPr>
        <dsp:cNvPr id="0" name=""/>
        <dsp:cNvSpPr/>
      </dsp:nvSpPr>
      <dsp:spPr>
        <a:xfrm>
          <a:off x="3707360" y="4566388"/>
          <a:ext cx="1592447" cy="162727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a:latin typeface="Tahoma" panose="020B0604030504040204" pitchFamily="34" charset="0"/>
              <a:ea typeface="Tahoma" panose="020B0604030504040204" pitchFamily="34" charset="0"/>
              <a:cs typeface="Tahoma" panose="020B0604030504040204" pitchFamily="34" charset="0"/>
            </a:rPr>
            <a:t>Corequisite</a:t>
          </a:r>
          <a:r>
            <a:rPr lang="en-US" sz="1300" kern="1200" dirty="0">
              <a:latin typeface="Tahoma" panose="020B0604030504040204" pitchFamily="34" charset="0"/>
              <a:ea typeface="Tahoma" panose="020B0604030504040204" pitchFamily="34" charset="0"/>
              <a:cs typeface="Tahoma" panose="020B0604030504040204" pitchFamily="34" charset="0"/>
            </a:rPr>
            <a:t> </a:t>
          </a:r>
          <a:r>
            <a:rPr lang="en-US" sz="1600" kern="1200" dirty="0">
              <a:latin typeface="Tahoma" panose="020B0604030504040204" pitchFamily="34" charset="0"/>
              <a:ea typeface="Tahoma" panose="020B0604030504040204" pitchFamily="34" charset="0"/>
              <a:cs typeface="Tahoma" panose="020B0604030504040204" pitchFamily="34" charset="0"/>
            </a:rPr>
            <a:t>Support</a:t>
          </a:r>
          <a:endParaRPr lang="en-US" sz="1300" kern="1200" dirty="0">
            <a:latin typeface="Tahoma" panose="020B0604030504040204" pitchFamily="34" charset="0"/>
            <a:ea typeface="Tahoma" panose="020B0604030504040204" pitchFamily="34" charset="0"/>
            <a:cs typeface="Tahoma" panose="020B0604030504040204" pitchFamily="34" charset="0"/>
          </a:endParaRPr>
        </a:p>
      </dsp:txBody>
      <dsp:txXfrm>
        <a:off x="3940568" y="4804696"/>
        <a:ext cx="1126031" cy="1150655"/>
      </dsp:txXfrm>
    </dsp:sp>
    <dsp:sp modelId="{4FD36300-746A-4C44-ABFB-E2CA244FC614}">
      <dsp:nvSpPr>
        <dsp:cNvPr id="0" name=""/>
        <dsp:cNvSpPr/>
      </dsp:nvSpPr>
      <dsp:spPr>
        <a:xfrm rot="9049824">
          <a:off x="2791799" y="3602628"/>
          <a:ext cx="627129" cy="553272"/>
        </a:xfrm>
        <a:prstGeom prst="rightArrow">
          <a:avLst>
            <a:gd name="adj1" fmla="val 60000"/>
            <a:gd name="adj2" fmla="val 50000"/>
          </a:avLst>
        </a:prstGeom>
        <a:solidFill>
          <a:srgbClr val="7030A0">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947256" y="3672832"/>
        <a:ext cx="461147" cy="331964"/>
      </dsp:txXfrm>
    </dsp:sp>
    <dsp:sp modelId="{3DFB1FB1-54D6-471A-8940-3B6890D2BB6B}">
      <dsp:nvSpPr>
        <dsp:cNvPr id="0" name=""/>
        <dsp:cNvSpPr/>
      </dsp:nvSpPr>
      <dsp:spPr>
        <a:xfrm>
          <a:off x="1049178" y="3759202"/>
          <a:ext cx="1627271" cy="1627271"/>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Tahoma" panose="020B0604030504040204" pitchFamily="34" charset="0"/>
              <a:ea typeface="Tahoma" panose="020B0604030504040204" pitchFamily="34" charset="0"/>
              <a:cs typeface="Tahoma" panose="020B0604030504040204" pitchFamily="34" charset="0"/>
            </a:rPr>
            <a:t>Math Pathways</a:t>
          </a:r>
        </a:p>
      </dsp:txBody>
      <dsp:txXfrm>
        <a:off x="1287486" y="3997510"/>
        <a:ext cx="1150655" cy="1150655"/>
      </dsp:txXfrm>
    </dsp:sp>
    <dsp:sp modelId="{F0897203-E26E-4BD9-9455-0DAF462E86FD}">
      <dsp:nvSpPr>
        <dsp:cNvPr id="0" name=""/>
        <dsp:cNvSpPr/>
      </dsp:nvSpPr>
      <dsp:spPr>
        <a:xfrm rot="12548520">
          <a:off x="2791993" y="2042571"/>
          <a:ext cx="626705" cy="553272"/>
        </a:xfrm>
        <a:prstGeom prst="rightArrow">
          <a:avLst>
            <a:gd name="adj1" fmla="val 60000"/>
            <a:gd name="adj2" fmla="val 50000"/>
          </a:avLst>
        </a:prstGeom>
        <a:solidFill>
          <a:srgbClr val="C00000">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2947470" y="2193640"/>
        <a:ext cx="460723" cy="331964"/>
      </dsp:txXfrm>
    </dsp:sp>
    <dsp:sp modelId="{9B52488D-5BBC-4956-97AC-DE3AD1FF6B61}">
      <dsp:nvSpPr>
        <dsp:cNvPr id="0" name=""/>
        <dsp:cNvSpPr/>
      </dsp:nvSpPr>
      <dsp:spPr>
        <a:xfrm>
          <a:off x="1049185" y="812798"/>
          <a:ext cx="1627271" cy="1627271"/>
        </a:xfrm>
        <a:prstGeom prst="ellipse">
          <a:avLst/>
        </a:prstGeom>
        <a:solidFill>
          <a:srgbClr val="FF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latin typeface="Tahoma" panose="020B0604030504040204" pitchFamily="34" charset="0"/>
              <a:ea typeface="Tahoma" panose="020B0604030504040204" pitchFamily="34" charset="0"/>
              <a:cs typeface="Tahoma" panose="020B0604030504040204" pitchFamily="34" charset="0"/>
            </a:rPr>
            <a:t>Adult Learners</a:t>
          </a:r>
        </a:p>
      </dsp:txBody>
      <dsp:txXfrm>
        <a:off x="1287493" y="1051106"/>
        <a:ext cx="1150655" cy="1150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AA97D-96F3-405A-B30E-E9BB6E408B14}">
      <dsp:nvSpPr>
        <dsp:cNvPr id="0" name=""/>
        <dsp:cNvSpPr/>
      </dsp:nvSpPr>
      <dsp:spPr>
        <a:xfrm>
          <a:off x="0" y="341560"/>
          <a:ext cx="7901006" cy="1625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13206" tIns="249936" rIns="61320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Meet and greet activity</a:t>
          </a:r>
          <a:endParaRPr lang="en-US" sz="1200" kern="1200" dirty="0"/>
        </a:p>
        <a:p>
          <a:pPr marL="114300" lvl="1" indent="-114300" algn="l" defTabSz="533400">
            <a:lnSpc>
              <a:spcPct val="90000"/>
            </a:lnSpc>
            <a:spcBef>
              <a:spcPct val="0"/>
            </a:spcBef>
            <a:spcAft>
              <a:spcPct val="15000"/>
            </a:spcAft>
            <a:buChar char="••"/>
          </a:pPr>
          <a:r>
            <a:rPr lang="en-US" sz="1200" kern="1200" smtClean="0"/>
            <a:t>Schedule </a:t>
          </a:r>
          <a:r>
            <a:rPr lang="en-US" sz="1200" kern="1200" dirty="0" smtClean="0"/>
            <a:t>Adjustments</a:t>
          </a:r>
          <a:endParaRPr lang="en-US" sz="1200" kern="1200" dirty="0"/>
        </a:p>
        <a:p>
          <a:pPr marL="114300" lvl="1" indent="-114300" algn="l" defTabSz="533400">
            <a:lnSpc>
              <a:spcPct val="90000"/>
            </a:lnSpc>
            <a:spcBef>
              <a:spcPct val="0"/>
            </a:spcBef>
            <a:spcAft>
              <a:spcPct val="15000"/>
            </a:spcAft>
            <a:buChar char="••"/>
          </a:pPr>
          <a:r>
            <a:rPr lang="en-US" sz="1200" kern="1200" dirty="0" smtClean="0"/>
            <a:t>Visits to developmental and college level English, Math, and Reading courses</a:t>
          </a:r>
          <a:endParaRPr lang="en-US" sz="1200" kern="1200" dirty="0"/>
        </a:p>
        <a:p>
          <a:pPr marL="114300" lvl="1" indent="-114300" algn="l" defTabSz="533400">
            <a:lnSpc>
              <a:spcPct val="90000"/>
            </a:lnSpc>
            <a:spcBef>
              <a:spcPct val="0"/>
            </a:spcBef>
            <a:spcAft>
              <a:spcPct val="15000"/>
            </a:spcAft>
            <a:buChar char="••"/>
          </a:pPr>
          <a:r>
            <a:rPr lang="en-US" sz="1200" kern="1200" dirty="0" smtClean="0"/>
            <a:t>First Year Experience tours of AASC</a:t>
          </a:r>
          <a:endParaRPr lang="en-US" sz="1200" kern="1200" dirty="0"/>
        </a:p>
        <a:p>
          <a:pPr marL="114300" lvl="1" indent="-114300" algn="l" defTabSz="533400">
            <a:lnSpc>
              <a:spcPct val="90000"/>
            </a:lnSpc>
            <a:spcBef>
              <a:spcPct val="0"/>
            </a:spcBef>
            <a:spcAft>
              <a:spcPct val="15000"/>
            </a:spcAft>
            <a:buChar char="••"/>
          </a:pPr>
          <a:r>
            <a:rPr lang="en-US" sz="1200" kern="1200" dirty="0" smtClean="0"/>
            <a:t>Meet with advisees on Academic Probation</a:t>
          </a:r>
          <a:endParaRPr lang="en-US" sz="1200" kern="1200" dirty="0"/>
        </a:p>
        <a:p>
          <a:pPr marL="114300" lvl="1" indent="-114300" algn="l" defTabSz="533400">
            <a:lnSpc>
              <a:spcPct val="90000"/>
            </a:lnSpc>
            <a:spcBef>
              <a:spcPct val="0"/>
            </a:spcBef>
            <a:spcAft>
              <a:spcPct val="15000"/>
            </a:spcAft>
            <a:buChar char="••"/>
          </a:pPr>
          <a:r>
            <a:rPr lang="en-US" sz="1200" kern="1200" dirty="0" smtClean="0"/>
            <a:t>Meet with advisees that have had Financial Aid reinstatement</a:t>
          </a:r>
          <a:endParaRPr lang="en-US" sz="1200" kern="1200" dirty="0"/>
        </a:p>
      </dsp:txBody>
      <dsp:txXfrm>
        <a:off x="0" y="341560"/>
        <a:ext cx="7901006" cy="1625400"/>
      </dsp:txXfrm>
    </dsp:sp>
    <dsp:sp modelId="{3EDE99FB-A39F-48C5-ACFB-4A9BE54E65AC}">
      <dsp:nvSpPr>
        <dsp:cNvPr id="0" name=""/>
        <dsp:cNvSpPr/>
      </dsp:nvSpPr>
      <dsp:spPr>
        <a:xfrm>
          <a:off x="395050" y="174714"/>
          <a:ext cx="5530704" cy="3542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047" tIns="0" rIns="209047" bIns="0" numCol="1" spcCol="1270" anchor="ctr" anchorCtr="0">
          <a:noAutofit/>
        </a:bodyPr>
        <a:lstStyle/>
        <a:p>
          <a:pPr lvl="0" algn="l" defTabSz="889000">
            <a:lnSpc>
              <a:spcPct val="90000"/>
            </a:lnSpc>
            <a:spcBef>
              <a:spcPct val="0"/>
            </a:spcBef>
            <a:spcAft>
              <a:spcPct val="35000"/>
            </a:spcAft>
          </a:pPr>
          <a:r>
            <a:rPr lang="en-US" sz="2000" kern="1200" dirty="0" smtClean="0"/>
            <a:t>Weeks 1-2</a:t>
          </a:r>
          <a:endParaRPr lang="en-US" sz="2000" kern="1200" dirty="0"/>
        </a:p>
      </dsp:txBody>
      <dsp:txXfrm>
        <a:off x="412343" y="192007"/>
        <a:ext cx="5496118" cy="319654"/>
      </dsp:txXfrm>
    </dsp:sp>
    <dsp:sp modelId="{C9622259-72EA-4234-B053-1D8FB305038C}">
      <dsp:nvSpPr>
        <dsp:cNvPr id="0" name=""/>
        <dsp:cNvSpPr/>
      </dsp:nvSpPr>
      <dsp:spPr>
        <a:xfrm>
          <a:off x="0" y="2219154"/>
          <a:ext cx="7901006" cy="13986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13206" tIns="249936" rIns="61320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Introductions and check-in with all advisees</a:t>
          </a:r>
          <a:endParaRPr lang="en-US" sz="1200" kern="1200" dirty="0"/>
        </a:p>
        <a:p>
          <a:pPr marL="114300" lvl="1" indent="-114300" algn="l" defTabSz="533400">
            <a:lnSpc>
              <a:spcPct val="90000"/>
            </a:lnSpc>
            <a:spcBef>
              <a:spcPct val="0"/>
            </a:spcBef>
            <a:spcAft>
              <a:spcPct val="15000"/>
            </a:spcAft>
            <a:buChar char="••"/>
          </a:pPr>
          <a:r>
            <a:rPr lang="en-US" sz="1200" kern="1200" dirty="0" smtClean="0"/>
            <a:t>Meet with second semester advisees to discuss career and transfer goals</a:t>
          </a:r>
          <a:endParaRPr lang="en-US" sz="1200" kern="1200" dirty="0"/>
        </a:p>
        <a:p>
          <a:pPr marL="114300" lvl="1" indent="-114300" algn="l" defTabSz="533400">
            <a:lnSpc>
              <a:spcPct val="90000"/>
            </a:lnSpc>
            <a:spcBef>
              <a:spcPct val="0"/>
            </a:spcBef>
            <a:spcAft>
              <a:spcPct val="15000"/>
            </a:spcAft>
            <a:buChar char="••"/>
          </a:pPr>
          <a:r>
            <a:rPr lang="en-US" sz="1200" kern="1200" dirty="0" smtClean="0"/>
            <a:t>Administer study skills and motivational assessment to First Year Experience students</a:t>
          </a:r>
          <a:endParaRPr lang="en-US" sz="1200" kern="1200" dirty="0"/>
        </a:p>
        <a:p>
          <a:pPr marL="114300" lvl="1" indent="-114300" algn="l" defTabSz="533400">
            <a:lnSpc>
              <a:spcPct val="90000"/>
            </a:lnSpc>
            <a:spcBef>
              <a:spcPct val="0"/>
            </a:spcBef>
            <a:spcAft>
              <a:spcPct val="15000"/>
            </a:spcAft>
            <a:buChar char="••"/>
          </a:pPr>
          <a:r>
            <a:rPr lang="en-US" sz="1200" kern="1200" dirty="0" smtClean="0"/>
            <a:t>Meet with advisees on Academic Probation</a:t>
          </a:r>
          <a:endParaRPr lang="en-US" sz="1200" kern="1200" dirty="0"/>
        </a:p>
        <a:p>
          <a:pPr marL="114300" lvl="1" indent="-114300" algn="l" defTabSz="533400">
            <a:lnSpc>
              <a:spcPct val="90000"/>
            </a:lnSpc>
            <a:spcBef>
              <a:spcPct val="0"/>
            </a:spcBef>
            <a:spcAft>
              <a:spcPct val="15000"/>
            </a:spcAft>
            <a:buChar char="••"/>
          </a:pPr>
          <a:r>
            <a:rPr lang="en-US" sz="1200" kern="1200" dirty="0" smtClean="0"/>
            <a:t>Execute interventions for Early Academic Alerts</a:t>
          </a:r>
          <a:endParaRPr lang="en-US" sz="1200" kern="1200" dirty="0"/>
        </a:p>
      </dsp:txBody>
      <dsp:txXfrm>
        <a:off x="0" y="2219154"/>
        <a:ext cx="7901006" cy="1398600"/>
      </dsp:txXfrm>
    </dsp:sp>
    <dsp:sp modelId="{4B85DAB2-6DD8-49B7-975A-9615D84D32B5}">
      <dsp:nvSpPr>
        <dsp:cNvPr id="0" name=""/>
        <dsp:cNvSpPr/>
      </dsp:nvSpPr>
      <dsp:spPr>
        <a:xfrm>
          <a:off x="395050" y="2042034"/>
          <a:ext cx="5530704" cy="3542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047" tIns="0" rIns="209047" bIns="0" numCol="1" spcCol="1270" anchor="ctr" anchorCtr="0">
          <a:noAutofit/>
        </a:bodyPr>
        <a:lstStyle/>
        <a:p>
          <a:pPr lvl="0" algn="l" defTabSz="889000">
            <a:lnSpc>
              <a:spcPct val="90000"/>
            </a:lnSpc>
            <a:spcBef>
              <a:spcPct val="0"/>
            </a:spcBef>
            <a:spcAft>
              <a:spcPct val="35000"/>
            </a:spcAft>
          </a:pPr>
          <a:r>
            <a:rPr lang="en-US" sz="2000" kern="1200" dirty="0" smtClean="0"/>
            <a:t>Weeks 3-5</a:t>
          </a:r>
          <a:endParaRPr lang="en-US" sz="2000" kern="1200" dirty="0"/>
        </a:p>
      </dsp:txBody>
      <dsp:txXfrm>
        <a:off x="412343" y="2059327"/>
        <a:ext cx="5496118"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8E0FE-AA9F-4DD6-AB4C-77E95958B508}">
      <dsp:nvSpPr>
        <dsp:cNvPr id="0" name=""/>
        <dsp:cNvSpPr/>
      </dsp:nvSpPr>
      <dsp:spPr>
        <a:xfrm>
          <a:off x="0" y="5388416"/>
          <a:ext cx="7435971" cy="8842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t>Continual or Habitual </a:t>
          </a:r>
          <a:r>
            <a:rPr lang="en-US" sz="1600" b="1" kern="1200" dirty="0" smtClean="0"/>
            <a:t>Occurrences</a:t>
          </a:r>
          <a:endParaRPr lang="en-US" sz="1000" kern="1200" dirty="0"/>
        </a:p>
      </dsp:txBody>
      <dsp:txXfrm>
        <a:off x="0" y="5388416"/>
        <a:ext cx="7435971" cy="477485"/>
      </dsp:txXfrm>
    </dsp:sp>
    <dsp:sp modelId="{7F0ADD5F-1167-4CA4-95FB-798B7DC80DC7}">
      <dsp:nvSpPr>
        <dsp:cNvPr id="0" name=""/>
        <dsp:cNvSpPr/>
      </dsp:nvSpPr>
      <dsp:spPr>
        <a:xfrm>
          <a:off x="907" y="5827879"/>
          <a:ext cx="1090342" cy="44742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dirty="0"/>
            <a:t>FACULTY</a:t>
          </a:r>
          <a:r>
            <a:rPr lang="en-US" sz="900" kern="1200" dirty="0"/>
            <a:t>: </a:t>
          </a:r>
          <a:r>
            <a:rPr lang="en-US" sz="900" kern="1200" dirty="0" smtClean="0"/>
            <a:t/>
          </a:r>
          <a:br>
            <a:rPr lang="en-US" sz="900" kern="1200" dirty="0" smtClean="0"/>
          </a:br>
          <a:r>
            <a:rPr lang="en-US" sz="900" kern="1200" dirty="0" smtClean="0"/>
            <a:t>submit</a:t>
          </a:r>
          <a:br>
            <a:rPr lang="en-US" sz="900" kern="1200" dirty="0" smtClean="0"/>
          </a:br>
          <a:r>
            <a:rPr lang="en-US" sz="900" b="1" i="1" kern="1200" dirty="0" smtClean="0">
              <a:solidFill>
                <a:srgbClr val="FF0066"/>
              </a:solidFill>
            </a:rPr>
            <a:t>ALERT </a:t>
          </a:r>
          <a:r>
            <a:rPr lang="en-US" sz="900" b="1" i="1" kern="1200" dirty="0">
              <a:solidFill>
                <a:srgbClr val="FF0066"/>
              </a:solidFill>
            </a:rPr>
            <a:t>#4</a:t>
          </a:r>
        </a:p>
      </dsp:txBody>
      <dsp:txXfrm>
        <a:off x="907" y="5827879"/>
        <a:ext cx="1090342" cy="447421"/>
      </dsp:txXfrm>
    </dsp:sp>
    <dsp:sp modelId="{0D7E0942-DB03-4F69-B24D-B0217CBE492F}">
      <dsp:nvSpPr>
        <dsp:cNvPr id="0" name=""/>
        <dsp:cNvSpPr/>
      </dsp:nvSpPr>
      <dsp:spPr>
        <a:xfrm>
          <a:off x="1091250" y="5827879"/>
          <a:ext cx="1090342" cy="447421"/>
        </a:xfrm>
        <a:prstGeom prst="rect">
          <a:avLst/>
        </a:prstGeom>
        <a:solidFill>
          <a:schemeClr val="accent2">
            <a:tint val="40000"/>
            <a:alpha val="90000"/>
            <a:hueOff val="-95771"/>
            <a:satOff val="1101"/>
            <a:lumOff val="152"/>
            <a:alphaOff val="0"/>
          </a:schemeClr>
        </a:solidFill>
        <a:ln w="12700" cap="flat" cmpd="sng" algn="ctr">
          <a:solidFill>
            <a:schemeClr val="accent2">
              <a:tint val="40000"/>
              <a:alpha val="90000"/>
              <a:hueOff val="-95771"/>
              <a:satOff val="1101"/>
              <a:lumOff val="1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n-US" sz="800" b="1" kern="1200" dirty="0">
              <a:solidFill>
                <a:srgbClr val="003A70"/>
              </a:solidFill>
            </a:rPr>
            <a:t>ADVISOR</a:t>
          </a:r>
          <a:r>
            <a:rPr lang="en-US" sz="800" kern="1200" dirty="0">
              <a:solidFill>
                <a:srgbClr val="003A70"/>
              </a:solidFill>
            </a:rPr>
            <a:t>: </a:t>
          </a:r>
          <a:r>
            <a:rPr lang="en-US" sz="800" kern="1200" dirty="0" smtClean="0">
              <a:solidFill>
                <a:srgbClr val="003A70"/>
              </a:solidFill>
            </a:rPr>
            <a:t>intrusive/intentional contact</a:t>
          </a:r>
          <a:endParaRPr lang="en-US" sz="800" kern="1200" dirty="0">
            <a:solidFill>
              <a:srgbClr val="003A70"/>
            </a:solidFill>
          </a:endParaRPr>
        </a:p>
      </dsp:txBody>
      <dsp:txXfrm>
        <a:off x="1091250" y="5827879"/>
        <a:ext cx="1090342" cy="447421"/>
      </dsp:txXfrm>
    </dsp:sp>
    <dsp:sp modelId="{421FAFE7-338B-445B-AE25-3F51CE895091}">
      <dsp:nvSpPr>
        <dsp:cNvPr id="0" name=""/>
        <dsp:cNvSpPr/>
      </dsp:nvSpPr>
      <dsp:spPr>
        <a:xfrm>
          <a:off x="2181593" y="5829363"/>
          <a:ext cx="991220" cy="444452"/>
        </a:xfrm>
        <a:prstGeom prst="rect">
          <a:avLst/>
        </a:prstGeom>
        <a:solidFill>
          <a:schemeClr val="accent2">
            <a:tint val="40000"/>
            <a:alpha val="90000"/>
            <a:hueOff val="-191542"/>
            <a:satOff val="2202"/>
            <a:lumOff val="304"/>
            <a:alphaOff val="0"/>
          </a:schemeClr>
        </a:solidFill>
        <a:ln w="12700" cap="flat" cmpd="sng" algn="ctr">
          <a:solidFill>
            <a:schemeClr val="accent2">
              <a:tint val="40000"/>
              <a:alpha val="90000"/>
              <a:hueOff val="-191542"/>
              <a:satOff val="2202"/>
              <a:lumOff val="3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n-US" sz="800" b="1" kern="1200" dirty="0"/>
            <a:t>CARE</a:t>
          </a:r>
          <a:r>
            <a:rPr lang="en-US" sz="800" kern="1200" dirty="0"/>
            <a:t>: </a:t>
          </a:r>
          <a:r>
            <a:rPr lang="en-US" sz="800" kern="1200" dirty="0" smtClean="0"/>
            <a:t>alerted, outreach to student</a:t>
          </a:r>
          <a:endParaRPr lang="en-US" sz="800" kern="1200" dirty="0">
            <a:solidFill>
              <a:sysClr val="windowText" lastClr="000000"/>
            </a:solidFill>
          </a:endParaRPr>
        </a:p>
      </dsp:txBody>
      <dsp:txXfrm>
        <a:off x="2181593" y="5829363"/>
        <a:ext cx="991220" cy="444452"/>
      </dsp:txXfrm>
    </dsp:sp>
    <dsp:sp modelId="{BEDFD5DF-A2F5-4A48-84BD-EAB0D2528888}">
      <dsp:nvSpPr>
        <dsp:cNvPr id="0" name=""/>
        <dsp:cNvSpPr/>
      </dsp:nvSpPr>
      <dsp:spPr>
        <a:xfrm>
          <a:off x="3172814" y="5827879"/>
          <a:ext cx="1090342" cy="447421"/>
        </a:xfrm>
        <a:prstGeom prst="rect">
          <a:avLst/>
        </a:prstGeom>
        <a:solidFill>
          <a:schemeClr val="accent2">
            <a:tint val="40000"/>
            <a:alpha val="90000"/>
            <a:hueOff val="-287313"/>
            <a:satOff val="3303"/>
            <a:lumOff val="455"/>
            <a:alphaOff val="0"/>
          </a:schemeClr>
        </a:solidFill>
        <a:ln w="12700" cap="flat" cmpd="sng" algn="ctr">
          <a:solidFill>
            <a:schemeClr val="accent2">
              <a:tint val="40000"/>
              <a:alpha val="90000"/>
              <a:hueOff val="-287313"/>
              <a:satOff val="3303"/>
              <a:lumOff val="4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en-US" sz="700" b="1" kern="1200" dirty="0"/>
            <a:t>FINANCIAL AID </a:t>
          </a:r>
          <a:r>
            <a:rPr lang="en-US" sz="700" b="0" kern="1200" dirty="0"/>
            <a:t>&amp; </a:t>
          </a:r>
          <a:r>
            <a:rPr lang="en-US" sz="700" b="1" kern="1200" dirty="0"/>
            <a:t>BUSINESS OFFICE</a:t>
          </a:r>
          <a:r>
            <a:rPr lang="en-US" sz="700" kern="1200" dirty="0"/>
            <a:t>: </a:t>
          </a:r>
          <a:r>
            <a:rPr lang="en-US" sz="700" kern="1200" dirty="0" smtClean="0"/>
            <a:t>alerted, contact student</a:t>
          </a:r>
          <a:endParaRPr lang="en-US" sz="700" kern="1200" dirty="0"/>
        </a:p>
      </dsp:txBody>
      <dsp:txXfrm>
        <a:off x="3172814" y="5827879"/>
        <a:ext cx="1090342" cy="447421"/>
      </dsp:txXfrm>
    </dsp:sp>
    <dsp:sp modelId="{781E7693-9A6B-4314-8875-1D84B1F6C161}">
      <dsp:nvSpPr>
        <dsp:cNvPr id="0" name=""/>
        <dsp:cNvSpPr/>
      </dsp:nvSpPr>
      <dsp:spPr>
        <a:xfrm>
          <a:off x="4263156" y="5827879"/>
          <a:ext cx="1090342" cy="447421"/>
        </a:xfrm>
        <a:prstGeom prst="rect">
          <a:avLst/>
        </a:prstGeom>
        <a:solidFill>
          <a:schemeClr val="accent2">
            <a:tint val="40000"/>
            <a:alpha val="90000"/>
            <a:hueOff val="-383084"/>
            <a:satOff val="4403"/>
            <a:lumOff val="607"/>
            <a:alphaOff val="0"/>
          </a:schemeClr>
        </a:solidFill>
        <a:ln w="12700" cap="flat" cmpd="sng" algn="ctr">
          <a:solidFill>
            <a:schemeClr val="accent2">
              <a:tint val="40000"/>
              <a:alpha val="90000"/>
              <a:hueOff val="-383084"/>
              <a:satOff val="4403"/>
              <a:lumOff val="6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n-US" sz="800" b="1" kern="1200" dirty="0" smtClean="0"/>
            <a:t>RES </a:t>
          </a:r>
          <a:r>
            <a:rPr lang="en-US" sz="800" b="1" kern="1200" dirty="0"/>
            <a:t>HALL</a:t>
          </a:r>
          <a:r>
            <a:rPr lang="en-US" sz="800" kern="1200" dirty="0"/>
            <a:t>: </a:t>
          </a:r>
          <a:r>
            <a:rPr lang="en-US" sz="800" kern="1200" dirty="0" smtClean="0"/>
            <a:t>alerted, contact student</a:t>
          </a:r>
          <a:endParaRPr lang="en-US" sz="800" kern="1200" dirty="0"/>
        </a:p>
      </dsp:txBody>
      <dsp:txXfrm>
        <a:off x="4263156" y="5827879"/>
        <a:ext cx="1090342" cy="447421"/>
      </dsp:txXfrm>
    </dsp:sp>
    <dsp:sp modelId="{34672F5A-E9E0-4FAD-A8B4-E45024192B3C}">
      <dsp:nvSpPr>
        <dsp:cNvPr id="0" name=""/>
        <dsp:cNvSpPr/>
      </dsp:nvSpPr>
      <dsp:spPr>
        <a:xfrm>
          <a:off x="5353499" y="5828526"/>
          <a:ext cx="991220" cy="446127"/>
        </a:xfrm>
        <a:prstGeom prst="rect">
          <a:avLst/>
        </a:prstGeom>
        <a:solidFill>
          <a:schemeClr val="accent2">
            <a:tint val="40000"/>
            <a:alpha val="90000"/>
            <a:hueOff val="-478855"/>
            <a:satOff val="5504"/>
            <a:lumOff val="759"/>
            <a:alphaOff val="0"/>
          </a:schemeClr>
        </a:solidFill>
        <a:ln w="12700" cap="flat" cmpd="sng" algn="ctr">
          <a:solidFill>
            <a:schemeClr val="accent2">
              <a:tint val="40000"/>
              <a:alpha val="90000"/>
              <a:hueOff val="-478855"/>
              <a:satOff val="5504"/>
              <a:lumOff val="7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lvl="0" algn="ctr" defTabSz="355600">
            <a:lnSpc>
              <a:spcPct val="90000"/>
            </a:lnSpc>
            <a:spcBef>
              <a:spcPct val="0"/>
            </a:spcBef>
            <a:spcAft>
              <a:spcPct val="35000"/>
            </a:spcAft>
          </a:pPr>
          <a:r>
            <a:rPr lang="en-US" sz="800" b="1" kern="1200" dirty="0" smtClean="0"/>
            <a:t>ATHLETICS</a:t>
          </a:r>
          <a:r>
            <a:rPr lang="en-US" sz="800" kern="1200" dirty="0"/>
            <a:t>: </a:t>
          </a:r>
          <a:r>
            <a:rPr lang="en-US" sz="800" kern="1200" dirty="0" smtClean="0"/>
            <a:t>alerted, contact student</a:t>
          </a:r>
          <a:endParaRPr lang="en-US" sz="800" kern="1200" dirty="0"/>
        </a:p>
      </dsp:txBody>
      <dsp:txXfrm>
        <a:off x="5353499" y="5828526"/>
        <a:ext cx="991220" cy="446127"/>
      </dsp:txXfrm>
    </dsp:sp>
    <dsp:sp modelId="{D2873C48-8B92-40DC-AC6D-9D66AE9DE379}">
      <dsp:nvSpPr>
        <dsp:cNvPr id="0" name=""/>
        <dsp:cNvSpPr/>
      </dsp:nvSpPr>
      <dsp:spPr>
        <a:xfrm>
          <a:off x="6344720" y="5827879"/>
          <a:ext cx="1090342" cy="447421"/>
        </a:xfrm>
        <a:prstGeom prst="rect">
          <a:avLst/>
        </a:prstGeom>
        <a:solidFill>
          <a:schemeClr val="accent2">
            <a:tint val="40000"/>
            <a:alpha val="90000"/>
            <a:hueOff val="-574626"/>
            <a:satOff val="6605"/>
            <a:lumOff val="911"/>
            <a:alphaOff val="0"/>
          </a:schemeClr>
        </a:solidFill>
        <a:ln w="12700" cap="flat" cmpd="sng" algn="ctr">
          <a:solidFill>
            <a:schemeClr val="accent2">
              <a:tint val="40000"/>
              <a:alpha val="90000"/>
              <a:hueOff val="-574626"/>
              <a:satOff val="6605"/>
              <a:lumOff val="91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u="none" kern="1200" dirty="0" smtClean="0">
              <a:solidFill>
                <a:srgbClr val="FF0066"/>
              </a:solidFill>
            </a:rPr>
            <a:t>JOINT MEETING</a:t>
          </a:r>
          <a:endParaRPr lang="en-US" sz="1200" u="none" kern="1200" dirty="0">
            <a:solidFill>
              <a:srgbClr val="FF0066"/>
            </a:solidFill>
          </a:endParaRPr>
        </a:p>
      </dsp:txBody>
      <dsp:txXfrm>
        <a:off x="6344720" y="5827879"/>
        <a:ext cx="1090342" cy="447421"/>
      </dsp:txXfrm>
    </dsp:sp>
    <dsp:sp modelId="{556231D9-5F37-4506-925A-776AA406DA9A}">
      <dsp:nvSpPr>
        <dsp:cNvPr id="0" name=""/>
        <dsp:cNvSpPr/>
      </dsp:nvSpPr>
      <dsp:spPr>
        <a:xfrm rot="10800000">
          <a:off x="0" y="4041730"/>
          <a:ext cx="7435971" cy="1359948"/>
        </a:xfrm>
        <a:prstGeom prst="upArrowCallout">
          <a:avLst/>
        </a:prstGeom>
        <a:solidFill>
          <a:schemeClr val="accent2">
            <a:hueOff val="-354375"/>
            <a:satOff val="0"/>
            <a:lumOff val="33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t>Fourth </a:t>
          </a:r>
          <a:r>
            <a:rPr lang="en-US" sz="1600" b="1" kern="1200" dirty="0" smtClean="0"/>
            <a:t>Occurrence</a:t>
          </a:r>
          <a:endParaRPr lang="en-US" sz="1000" kern="1200" dirty="0"/>
        </a:p>
      </dsp:txBody>
      <dsp:txXfrm rot="-10800000">
        <a:off x="0" y="4041730"/>
        <a:ext cx="7435971" cy="477342"/>
      </dsp:txXfrm>
    </dsp:sp>
    <dsp:sp modelId="{619D2258-7629-4299-80FD-EC8E31151957}">
      <dsp:nvSpPr>
        <dsp:cNvPr id="0" name=""/>
        <dsp:cNvSpPr/>
      </dsp:nvSpPr>
      <dsp:spPr>
        <a:xfrm>
          <a:off x="3630" y="4519072"/>
          <a:ext cx="1238118" cy="406624"/>
        </a:xfrm>
        <a:prstGeom prst="rect">
          <a:avLst/>
        </a:prstGeom>
        <a:solidFill>
          <a:schemeClr val="accent2">
            <a:tint val="40000"/>
            <a:alpha val="90000"/>
            <a:hueOff val="-670397"/>
            <a:satOff val="7706"/>
            <a:lumOff val="1062"/>
            <a:alphaOff val="0"/>
          </a:schemeClr>
        </a:solidFill>
        <a:ln w="12700" cap="flat" cmpd="sng" algn="ctr">
          <a:solidFill>
            <a:schemeClr val="accent2">
              <a:tint val="40000"/>
              <a:alpha val="90000"/>
              <a:hueOff val="-670397"/>
              <a:satOff val="7706"/>
              <a:lumOff val="10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dirty="0"/>
            <a:t>FACULTY</a:t>
          </a:r>
          <a:r>
            <a:rPr lang="en-US" sz="900" kern="1200" dirty="0"/>
            <a:t>: </a:t>
          </a:r>
          <a:r>
            <a:rPr lang="en-US" sz="900" kern="1200" dirty="0" smtClean="0"/>
            <a:t/>
          </a:r>
          <a:br>
            <a:rPr lang="en-US" sz="900" kern="1200" dirty="0" smtClean="0"/>
          </a:br>
          <a:r>
            <a:rPr lang="en-US" sz="900" kern="1200" dirty="0" smtClean="0"/>
            <a:t>submit</a:t>
          </a:r>
          <a:r>
            <a:rPr lang="en-US" sz="900" kern="1200" dirty="0"/>
            <a:t/>
          </a:r>
          <a:br>
            <a:rPr lang="en-US" sz="900" kern="1200" dirty="0"/>
          </a:br>
          <a:r>
            <a:rPr lang="en-US" sz="900" b="1" i="1" kern="1200" dirty="0">
              <a:solidFill>
                <a:srgbClr val="FF0066"/>
              </a:solidFill>
            </a:rPr>
            <a:t>ALERT #3</a:t>
          </a:r>
        </a:p>
      </dsp:txBody>
      <dsp:txXfrm>
        <a:off x="3630" y="4519072"/>
        <a:ext cx="1238118" cy="406624"/>
      </dsp:txXfrm>
    </dsp:sp>
    <dsp:sp modelId="{4ECC31A7-3F9A-483E-A5F0-8E0962EC082C}">
      <dsp:nvSpPr>
        <dsp:cNvPr id="0" name=""/>
        <dsp:cNvSpPr/>
      </dsp:nvSpPr>
      <dsp:spPr>
        <a:xfrm>
          <a:off x="1241749" y="4519072"/>
          <a:ext cx="1238118" cy="406624"/>
        </a:xfrm>
        <a:prstGeom prst="rect">
          <a:avLst/>
        </a:prstGeom>
        <a:solidFill>
          <a:schemeClr val="accent2">
            <a:tint val="40000"/>
            <a:alpha val="90000"/>
            <a:hueOff val="-766168"/>
            <a:satOff val="8807"/>
            <a:lumOff val="1214"/>
            <a:alphaOff val="0"/>
          </a:schemeClr>
        </a:solidFill>
        <a:ln w="12700" cap="flat" cmpd="sng" algn="ctr">
          <a:solidFill>
            <a:schemeClr val="accent2">
              <a:tint val="40000"/>
              <a:alpha val="90000"/>
              <a:hueOff val="-766168"/>
              <a:satOff val="8807"/>
              <a:lumOff val="12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dirty="0"/>
            <a:t>ADVISOR</a:t>
          </a:r>
          <a:r>
            <a:rPr lang="en-US" sz="900" kern="1200" dirty="0"/>
            <a:t>: intrusive/intentional </a:t>
          </a:r>
          <a:r>
            <a:rPr lang="en-US" sz="900" kern="1200" dirty="0" smtClean="0"/>
            <a:t>contact</a:t>
          </a:r>
          <a:endParaRPr lang="en-US" sz="900" kern="1200" dirty="0"/>
        </a:p>
      </dsp:txBody>
      <dsp:txXfrm>
        <a:off x="1241749" y="4519072"/>
        <a:ext cx="1238118" cy="406624"/>
      </dsp:txXfrm>
    </dsp:sp>
    <dsp:sp modelId="{F15C6042-AB06-488C-8DEA-9B35199DC573}">
      <dsp:nvSpPr>
        <dsp:cNvPr id="0" name=""/>
        <dsp:cNvSpPr/>
      </dsp:nvSpPr>
      <dsp:spPr>
        <a:xfrm>
          <a:off x="2479867" y="4519072"/>
          <a:ext cx="1238118" cy="406624"/>
        </a:xfrm>
        <a:prstGeom prst="rect">
          <a:avLst/>
        </a:prstGeom>
        <a:solidFill>
          <a:schemeClr val="accent2">
            <a:tint val="40000"/>
            <a:alpha val="90000"/>
            <a:hueOff val="-861939"/>
            <a:satOff val="9908"/>
            <a:lumOff val="1366"/>
            <a:alphaOff val="0"/>
          </a:schemeClr>
        </a:solidFill>
        <a:ln w="12700" cap="flat" cmpd="sng" algn="ctr">
          <a:solidFill>
            <a:schemeClr val="accent2">
              <a:tint val="40000"/>
              <a:alpha val="90000"/>
              <a:hueOff val="-861939"/>
              <a:satOff val="9908"/>
              <a:lumOff val="13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dirty="0">
              <a:solidFill>
                <a:srgbClr val="003A70"/>
              </a:solidFill>
            </a:rPr>
            <a:t>CARE</a:t>
          </a:r>
          <a:r>
            <a:rPr lang="en-US" sz="900" kern="1200" dirty="0">
              <a:solidFill>
                <a:srgbClr val="003A70"/>
              </a:solidFill>
            </a:rPr>
            <a:t>: </a:t>
          </a:r>
          <a:r>
            <a:rPr lang="en-US" sz="900" kern="1200" dirty="0" smtClean="0">
              <a:solidFill>
                <a:srgbClr val="003A70"/>
              </a:solidFill>
            </a:rPr>
            <a:t>alerted, outreach to student</a:t>
          </a:r>
          <a:endParaRPr lang="en-US" sz="900" kern="1200" dirty="0">
            <a:solidFill>
              <a:srgbClr val="003A70"/>
            </a:solidFill>
          </a:endParaRPr>
        </a:p>
      </dsp:txBody>
      <dsp:txXfrm>
        <a:off x="2479867" y="4519072"/>
        <a:ext cx="1238118" cy="406624"/>
      </dsp:txXfrm>
    </dsp:sp>
    <dsp:sp modelId="{0D05692E-C590-48CD-830B-0B9F4088E84C}">
      <dsp:nvSpPr>
        <dsp:cNvPr id="0" name=""/>
        <dsp:cNvSpPr/>
      </dsp:nvSpPr>
      <dsp:spPr>
        <a:xfrm>
          <a:off x="3717985" y="4519072"/>
          <a:ext cx="1238118" cy="406624"/>
        </a:xfrm>
        <a:prstGeom prst="rect">
          <a:avLst/>
        </a:prstGeom>
        <a:solidFill>
          <a:schemeClr val="accent2">
            <a:tint val="40000"/>
            <a:alpha val="90000"/>
            <a:hueOff val="-957710"/>
            <a:satOff val="11009"/>
            <a:lumOff val="1518"/>
            <a:alphaOff val="0"/>
          </a:schemeClr>
        </a:solidFill>
        <a:ln w="12700" cap="flat" cmpd="sng" algn="ctr">
          <a:solidFill>
            <a:schemeClr val="accent2">
              <a:tint val="40000"/>
              <a:alpha val="90000"/>
              <a:hueOff val="-957710"/>
              <a:satOff val="11009"/>
              <a:lumOff val="15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lvl="0" algn="ctr" defTabSz="311150">
            <a:lnSpc>
              <a:spcPct val="90000"/>
            </a:lnSpc>
            <a:spcBef>
              <a:spcPct val="0"/>
            </a:spcBef>
            <a:spcAft>
              <a:spcPct val="35000"/>
            </a:spcAft>
          </a:pPr>
          <a:r>
            <a:rPr lang="en-US" sz="700" b="1" kern="1200" dirty="0"/>
            <a:t>FINANCIAL AID </a:t>
          </a:r>
          <a:r>
            <a:rPr lang="en-US" sz="700" b="0" kern="1200" dirty="0"/>
            <a:t>&amp; </a:t>
          </a:r>
          <a:r>
            <a:rPr lang="en-US" sz="700" b="1" kern="1200" dirty="0"/>
            <a:t>BUSINESS OFFICE</a:t>
          </a:r>
          <a:r>
            <a:rPr lang="en-US" sz="700" b="0" kern="1200" dirty="0"/>
            <a:t>: </a:t>
          </a:r>
          <a:r>
            <a:rPr lang="en-US" sz="700" b="0" kern="1200" dirty="0" smtClean="0"/>
            <a:t>alerted, contact student</a:t>
          </a:r>
          <a:endParaRPr lang="en-US" sz="700" kern="1200" dirty="0">
            <a:solidFill>
              <a:sysClr val="windowText" lastClr="000000"/>
            </a:solidFill>
          </a:endParaRPr>
        </a:p>
      </dsp:txBody>
      <dsp:txXfrm>
        <a:off x="3717985" y="4519072"/>
        <a:ext cx="1238118" cy="406624"/>
      </dsp:txXfrm>
    </dsp:sp>
    <dsp:sp modelId="{A64B9711-B234-4042-A4BF-997587E01ADF}">
      <dsp:nvSpPr>
        <dsp:cNvPr id="0" name=""/>
        <dsp:cNvSpPr/>
      </dsp:nvSpPr>
      <dsp:spPr>
        <a:xfrm>
          <a:off x="4956103" y="4519072"/>
          <a:ext cx="1238118" cy="406624"/>
        </a:xfrm>
        <a:prstGeom prst="rect">
          <a:avLst/>
        </a:prstGeom>
        <a:solidFill>
          <a:schemeClr val="accent2">
            <a:tint val="40000"/>
            <a:alpha val="90000"/>
            <a:hueOff val="-1053482"/>
            <a:satOff val="12109"/>
            <a:lumOff val="1669"/>
            <a:alphaOff val="0"/>
          </a:schemeClr>
        </a:solidFill>
        <a:ln w="12700" cap="flat" cmpd="sng" algn="ctr">
          <a:solidFill>
            <a:schemeClr val="accent2">
              <a:tint val="40000"/>
              <a:alpha val="90000"/>
              <a:hueOff val="-1053482"/>
              <a:satOff val="12109"/>
              <a:lumOff val="16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dirty="0" smtClean="0"/>
            <a:t>RES </a:t>
          </a:r>
          <a:r>
            <a:rPr lang="en-US" sz="900" b="1" kern="1200" dirty="0"/>
            <a:t>HALL</a:t>
          </a:r>
          <a:r>
            <a:rPr lang="en-US" sz="900" kern="1200" dirty="0"/>
            <a:t>: </a:t>
          </a:r>
          <a:r>
            <a:rPr lang="en-US" sz="900" kern="1200" dirty="0" smtClean="0"/>
            <a:t>alerted, contact student</a:t>
          </a:r>
          <a:endParaRPr lang="en-US" sz="900" kern="1200" dirty="0"/>
        </a:p>
      </dsp:txBody>
      <dsp:txXfrm>
        <a:off x="4956103" y="4519072"/>
        <a:ext cx="1238118" cy="406624"/>
      </dsp:txXfrm>
    </dsp:sp>
    <dsp:sp modelId="{484DE9F6-3148-4069-A704-992A8B952346}">
      <dsp:nvSpPr>
        <dsp:cNvPr id="0" name=""/>
        <dsp:cNvSpPr/>
      </dsp:nvSpPr>
      <dsp:spPr>
        <a:xfrm>
          <a:off x="6194221" y="4519072"/>
          <a:ext cx="1238118" cy="406624"/>
        </a:xfrm>
        <a:prstGeom prst="rect">
          <a:avLst/>
        </a:prstGeom>
        <a:solidFill>
          <a:schemeClr val="accent2">
            <a:tint val="40000"/>
            <a:alpha val="90000"/>
            <a:hueOff val="-1149253"/>
            <a:satOff val="13210"/>
            <a:lumOff val="1821"/>
            <a:alphaOff val="0"/>
          </a:schemeClr>
        </a:solidFill>
        <a:ln w="12700" cap="flat" cmpd="sng" algn="ctr">
          <a:solidFill>
            <a:schemeClr val="accent2">
              <a:tint val="40000"/>
              <a:alpha val="90000"/>
              <a:hueOff val="-1149253"/>
              <a:satOff val="13210"/>
              <a:lumOff val="182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dirty="0" smtClean="0"/>
            <a:t>ATHLETICS</a:t>
          </a:r>
          <a:r>
            <a:rPr lang="en-US" sz="900" kern="1200" dirty="0"/>
            <a:t>: </a:t>
          </a:r>
          <a:r>
            <a:rPr lang="en-US" sz="900" kern="1200" dirty="0" smtClean="0"/>
            <a:t>alerted, contact student</a:t>
          </a:r>
          <a:endParaRPr lang="en-US" sz="900" kern="1200" dirty="0"/>
        </a:p>
      </dsp:txBody>
      <dsp:txXfrm>
        <a:off x="6194221" y="4519072"/>
        <a:ext cx="1238118" cy="406624"/>
      </dsp:txXfrm>
    </dsp:sp>
    <dsp:sp modelId="{A348FC67-6B58-4309-B15E-AD4493E8B7DF}">
      <dsp:nvSpPr>
        <dsp:cNvPr id="0" name=""/>
        <dsp:cNvSpPr/>
      </dsp:nvSpPr>
      <dsp:spPr>
        <a:xfrm rot="10800000">
          <a:off x="0" y="2695045"/>
          <a:ext cx="7435971" cy="1359948"/>
        </a:xfrm>
        <a:prstGeom prst="upArrowCallout">
          <a:avLst/>
        </a:prstGeom>
        <a:solidFill>
          <a:schemeClr val="accent2">
            <a:hueOff val="-708750"/>
            <a:satOff val="0"/>
            <a:lumOff val="6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t> </a:t>
          </a:r>
          <a:r>
            <a:rPr lang="en-US" sz="1600" b="1" kern="1200" dirty="0"/>
            <a:t>Third </a:t>
          </a:r>
          <a:r>
            <a:rPr lang="en-US" sz="1600" b="1" kern="1200" dirty="0" smtClean="0"/>
            <a:t>Occurrence</a:t>
          </a:r>
          <a:endParaRPr lang="en-US" sz="1000" kern="1200" dirty="0"/>
        </a:p>
      </dsp:txBody>
      <dsp:txXfrm rot="-10800000">
        <a:off x="0" y="2695045"/>
        <a:ext cx="7435971" cy="477342"/>
      </dsp:txXfrm>
    </dsp:sp>
    <dsp:sp modelId="{785E99B2-84A9-4ED0-99C5-081ABCA1492D}">
      <dsp:nvSpPr>
        <dsp:cNvPr id="0" name=""/>
        <dsp:cNvSpPr/>
      </dsp:nvSpPr>
      <dsp:spPr>
        <a:xfrm>
          <a:off x="3630" y="3172387"/>
          <a:ext cx="1238118" cy="406624"/>
        </a:xfrm>
        <a:prstGeom prst="rect">
          <a:avLst/>
        </a:prstGeom>
        <a:solidFill>
          <a:schemeClr val="accent2">
            <a:tint val="40000"/>
            <a:alpha val="90000"/>
            <a:hueOff val="-1245024"/>
            <a:satOff val="14311"/>
            <a:lumOff val="1973"/>
            <a:alphaOff val="0"/>
          </a:schemeClr>
        </a:solidFill>
        <a:ln w="12700" cap="flat" cmpd="sng" algn="ctr">
          <a:solidFill>
            <a:schemeClr val="accent2">
              <a:tint val="40000"/>
              <a:alpha val="90000"/>
              <a:hueOff val="-1245024"/>
              <a:satOff val="14311"/>
              <a:lumOff val="19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kern="1200" dirty="0"/>
            <a:t> </a:t>
          </a:r>
          <a:r>
            <a:rPr lang="en-US" sz="900" b="1" kern="1200" dirty="0"/>
            <a:t>FACULTY</a:t>
          </a:r>
          <a:r>
            <a:rPr lang="en-US" sz="900" kern="1200" dirty="0"/>
            <a:t>: </a:t>
          </a:r>
          <a:r>
            <a:rPr lang="en-US" sz="900" kern="1200" dirty="0" smtClean="0"/>
            <a:t/>
          </a:r>
          <a:br>
            <a:rPr lang="en-US" sz="900" kern="1200" dirty="0" smtClean="0"/>
          </a:br>
          <a:r>
            <a:rPr lang="en-US" sz="900" kern="1200" dirty="0" smtClean="0"/>
            <a:t>submit</a:t>
          </a:r>
          <a:r>
            <a:rPr lang="en-US" sz="900" kern="1200" dirty="0"/>
            <a:t/>
          </a:r>
          <a:br>
            <a:rPr lang="en-US" sz="900" kern="1200" dirty="0"/>
          </a:br>
          <a:r>
            <a:rPr lang="en-US" sz="900" b="1" i="1" kern="1200" dirty="0">
              <a:solidFill>
                <a:srgbClr val="FF0066"/>
              </a:solidFill>
            </a:rPr>
            <a:t>ALERT #2</a:t>
          </a:r>
        </a:p>
      </dsp:txBody>
      <dsp:txXfrm>
        <a:off x="3630" y="3172387"/>
        <a:ext cx="1238118" cy="406624"/>
      </dsp:txXfrm>
    </dsp:sp>
    <dsp:sp modelId="{8D5F9010-A383-40A4-905A-7D272E1E015B}">
      <dsp:nvSpPr>
        <dsp:cNvPr id="0" name=""/>
        <dsp:cNvSpPr/>
      </dsp:nvSpPr>
      <dsp:spPr>
        <a:xfrm>
          <a:off x="1241749" y="3172387"/>
          <a:ext cx="1238118" cy="406624"/>
        </a:xfrm>
        <a:prstGeom prst="rect">
          <a:avLst/>
        </a:prstGeom>
        <a:solidFill>
          <a:schemeClr val="accent2">
            <a:tint val="40000"/>
            <a:alpha val="90000"/>
            <a:hueOff val="-1340795"/>
            <a:satOff val="15412"/>
            <a:lumOff val="2125"/>
            <a:alphaOff val="0"/>
          </a:schemeClr>
        </a:solidFill>
        <a:ln w="12700" cap="flat" cmpd="sng" algn="ctr">
          <a:solidFill>
            <a:schemeClr val="accent2">
              <a:tint val="40000"/>
              <a:alpha val="90000"/>
              <a:hueOff val="-1340795"/>
              <a:satOff val="15412"/>
              <a:lumOff val="21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dirty="0"/>
            <a:t>ADVISOR</a:t>
          </a:r>
          <a:r>
            <a:rPr lang="en-US" sz="900" kern="1200" dirty="0"/>
            <a:t>: contact student by email or </a:t>
          </a:r>
          <a:r>
            <a:rPr lang="en-US" sz="900" kern="1200" dirty="0" smtClean="0"/>
            <a:t>phone</a:t>
          </a:r>
          <a:endParaRPr lang="en-US" sz="900" kern="1200" dirty="0"/>
        </a:p>
      </dsp:txBody>
      <dsp:txXfrm>
        <a:off x="1241749" y="3172387"/>
        <a:ext cx="1238118" cy="406624"/>
      </dsp:txXfrm>
    </dsp:sp>
    <dsp:sp modelId="{2FF27A1C-7691-4F3E-BCA7-37A4A4C21305}">
      <dsp:nvSpPr>
        <dsp:cNvPr id="0" name=""/>
        <dsp:cNvSpPr/>
      </dsp:nvSpPr>
      <dsp:spPr>
        <a:xfrm>
          <a:off x="2479867" y="3172387"/>
          <a:ext cx="1238118" cy="406624"/>
        </a:xfrm>
        <a:prstGeom prst="rect">
          <a:avLst/>
        </a:prstGeom>
        <a:solidFill>
          <a:schemeClr val="accent2">
            <a:tint val="40000"/>
            <a:alpha val="90000"/>
            <a:hueOff val="-1436566"/>
            <a:satOff val="16513"/>
            <a:lumOff val="2276"/>
            <a:alphaOff val="0"/>
          </a:schemeClr>
        </a:solidFill>
        <a:ln w="12700" cap="flat" cmpd="sng" algn="ctr">
          <a:solidFill>
            <a:schemeClr val="accent2">
              <a:tint val="40000"/>
              <a:alpha val="90000"/>
              <a:hueOff val="-1436566"/>
              <a:satOff val="16513"/>
              <a:lumOff val="22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dirty="0"/>
            <a:t>CARE</a:t>
          </a:r>
          <a:r>
            <a:rPr lang="en-US" sz="900" kern="1200" dirty="0"/>
            <a:t>: </a:t>
          </a:r>
          <a:r>
            <a:rPr lang="en-US" sz="900" kern="1200" dirty="0" smtClean="0"/>
            <a:t>alerted</a:t>
          </a:r>
          <a:endParaRPr lang="en-US" sz="900" kern="1200" dirty="0"/>
        </a:p>
      </dsp:txBody>
      <dsp:txXfrm>
        <a:off x="2479867" y="3172387"/>
        <a:ext cx="1238118" cy="406624"/>
      </dsp:txXfrm>
    </dsp:sp>
    <dsp:sp modelId="{DA3C9E19-1BA5-45ED-AC73-8C28081290B8}">
      <dsp:nvSpPr>
        <dsp:cNvPr id="0" name=""/>
        <dsp:cNvSpPr/>
      </dsp:nvSpPr>
      <dsp:spPr>
        <a:xfrm>
          <a:off x="3717985" y="3172387"/>
          <a:ext cx="1238118" cy="406624"/>
        </a:xfrm>
        <a:prstGeom prst="rect">
          <a:avLst/>
        </a:prstGeom>
        <a:solidFill>
          <a:schemeClr val="accent2">
            <a:tint val="40000"/>
            <a:alpha val="90000"/>
            <a:hueOff val="-1532337"/>
            <a:satOff val="17614"/>
            <a:lumOff val="2428"/>
            <a:alphaOff val="0"/>
          </a:schemeClr>
        </a:solidFill>
        <a:ln w="12700" cap="flat" cmpd="sng" algn="ctr">
          <a:solidFill>
            <a:schemeClr val="accent2">
              <a:tint val="40000"/>
              <a:alpha val="90000"/>
              <a:hueOff val="-1532337"/>
              <a:satOff val="17614"/>
              <a:lumOff val="24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dirty="0"/>
            <a:t>FINANCIAL AID </a:t>
          </a:r>
          <a:r>
            <a:rPr lang="en-US" sz="900" b="0" kern="1200" dirty="0"/>
            <a:t>&amp; </a:t>
          </a:r>
          <a:r>
            <a:rPr lang="en-US" sz="900" b="1" kern="1200" dirty="0"/>
            <a:t>BUSINESS OFFICE</a:t>
          </a:r>
          <a:r>
            <a:rPr lang="en-US" sz="900" b="0" kern="1200" dirty="0"/>
            <a:t>: </a:t>
          </a:r>
          <a:r>
            <a:rPr lang="en-US" sz="900" b="0" kern="1200" dirty="0" smtClean="0"/>
            <a:t>alerted</a:t>
          </a:r>
          <a:endParaRPr lang="en-US" sz="900" b="1" kern="1200" dirty="0"/>
        </a:p>
      </dsp:txBody>
      <dsp:txXfrm>
        <a:off x="3717985" y="3172387"/>
        <a:ext cx="1238118" cy="406624"/>
      </dsp:txXfrm>
    </dsp:sp>
    <dsp:sp modelId="{3FD17FA3-DE2C-4690-B17D-F33A29DC8E1C}">
      <dsp:nvSpPr>
        <dsp:cNvPr id="0" name=""/>
        <dsp:cNvSpPr/>
      </dsp:nvSpPr>
      <dsp:spPr>
        <a:xfrm>
          <a:off x="4956103" y="3172387"/>
          <a:ext cx="1238118" cy="406624"/>
        </a:xfrm>
        <a:prstGeom prst="rect">
          <a:avLst/>
        </a:prstGeom>
        <a:solidFill>
          <a:schemeClr val="accent2">
            <a:tint val="40000"/>
            <a:alpha val="90000"/>
            <a:hueOff val="-1628108"/>
            <a:satOff val="18715"/>
            <a:lumOff val="2580"/>
            <a:alphaOff val="0"/>
          </a:schemeClr>
        </a:solidFill>
        <a:ln w="12700" cap="flat" cmpd="sng" algn="ctr">
          <a:solidFill>
            <a:schemeClr val="accent2">
              <a:tint val="40000"/>
              <a:alpha val="90000"/>
              <a:hueOff val="-1628108"/>
              <a:satOff val="18715"/>
              <a:lumOff val="25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dirty="0" smtClean="0"/>
            <a:t>RES </a:t>
          </a:r>
          <a:r>
            <a:rPr lang="en-US" sz="900" b="1" kern="1200" dirty="0"/>
            <a:t>HALL</a:t>
          </a:r>
          <a:r>
            <a:rPr lang="en-US" sz="900" kern="1200" dirty="0"/>
            <a:t>: </a:t>
          </a:r>
          <a:r>
            <a:rPr lang="en-US" sz="900" kern="1200" dirty="0" smtClean="0"/>
            <a:t>alerted, contact student</a:t>
          </a:r>
          <a:endParaRPr lang="en-US" sz="900" kern="1200" dirty="0"/>
        </a:p>
      </dsp:txBody>
      <dsp:txXfrm>
        <a:off x="4956103" y="3172387"/>
        <a:ext cx="1238118" cy="406624"/>
      </dsp:txXfrm>
    </dsp:sp>
    <dsp:sp modelId="{D0DE5317-CF28-4EC1-861D-B3315E5CDFF0}">
      <dsp:nvSpPr>
        <dsp:cNvPr id="0" name=""/>
        <dsp:cNvSpPr/>
      </dsp:nvSpPr>
      <dsp:spPr>
        <a:xfrm>
          <a:off x="6194221" y="3172387"/>
          <a:ext cx="1238118" cy="406624"/>
        </a:xfrm>
        <a:prstGeom prst="rect">
          <a:avLst/>
        </a:prstGeom>
        <a:solidFill>
          <a:schemeClr val="accent2">
            <a:tint val="40000"/>
            <a:alpha val="90000"/>
            <a:hueOff val="-1723879"/>
            <a:satOff val="19815"/>
            <a:lumOff val="2732"/>
            <a:alphaOff val="0"/>
          </a:schemeClr>
        </a:solidFill>
        <a:ln w="12700" cap="flat" cmpd="sng" algn="ctr">
          <a:solidFill>
            <a:schemeClr val="accent2">
              <a:tint val="40000"/>
              <a:alpha val="90000"/>
              <a:hueOff val="-1723879"/>
              <a:satOff val="19815"/>
              <a:lumOff val="2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dirty="0" smtClean="0"/>
            <a:t>ATHLETICS</a:t>
          </a:r>
          <a:r>
            <a:rPr lang="en-US" sz="900" kern="1200" dirty="0"/>
            <a:t>: </a:t>
          </a:r>
          <a:r>
            <a:rPr lang="en-US" sz="900" kern="1200" dirty="0" smtClean="0"/>
            <a:t>alerted, contact student</a:t>
          </a:r>
          <a:endParaRPr lang="en-US" sz="900" kern="1200" dirty="0"/>
        </a:p>
      </dsp:txBody>
      <dsp:txXfrm>
        <a:off x="6194221" y="3172387"/>
        <a:ext cx="1238118" cy="406624"/>
      </dsp:txXfrm>
    </dsp:sp>
    <dsp:sp modelId="{2101185F-4E8C-4C9A-803E-20531119DA48}">
      <dsp:nvSpPr>
        <dsp:cNvPr id="0" name=""/>
        <dsp:cNvSpPr/>
      </dsp:nvSpPr>
      <dsp:spPr>
        <a:xfrm rot="10800000">
          <a:off x="0" y="1348359"/>
          <a:ext cx="7435971" cy="1359948"/>
        </a:xfrm>
        <a:prstGeom prst="upArrowCallout">
          <a:avLst/>
        </a:prstGeom>
        <a:solidFill>
          <a:schemeClr val="accent2">
            <a:hueOff val="-1063125"/>
            <a:satOff val="0"/>
            <a:lumOff val="101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t>Second </a:t>
          </a:r>
          <a:r>
            <a:rPr lang="en-US" sz="1600" b="1" kern="1200" dirty="0" smtClean="0"/>
            <a:t>Occurrence</a:t>
          </a:r>
          <a:endParaRPr lang="en-US" sz="1000" kern="1200" dirty="0"/>
        </a:p>
      </dsp:txBody>
      <dsp:txXfrm rot="-10800000">
        <a:off x="0" y="1348359"/>
        <a:ext cx="7435971" cy="477342"/>
      </dsp:txXfrm>
    </dsp:sp>
    <dsp:sp modelId="{7C6C98C9-5BF2-46A3-933A-C147CAE0DF68}">
      <dsp:nvSpPr>
        <dsp:cNvPr id="0" name=""/>
        <dsp:cNvSpPr/>
      </dsp:nvSpPr>
      <dsp:spPr>
        <a:xfrm>
          <a:off x="0" y="1825701"/>
          <a:ext cx="3717985" cy="406624"/>
        </a:xfrm>
        <a:prstGeom prst="rect">
          <a:avLst/>
        </a:prstGeom>
        <a:solidFill>
          <a:schemeClr val="accent2">
            <a:tint val="40000"/>
            <a:alpha val="90000"/>
            <a:hueOff val="-1819650"/>
            <a:satOff val="20916"/>
            <a:lumOff val="2883"/>
            <a:alphaOff val="0"/>
          </a:schemeClr>
        </a:solidFill>
        <a:ln w="12700" cap="flat" cmpd="sng" algn="ctr">
          <a:solidFill>
            <a:schemeClr val="accent2">
              <a:tint val="40000"/>
              <a:alpha val="90000"/>
              <a:hueOff val="-1819650"/>
              <a:satOff val="20916"/>
              <a:lumOff val="2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b="1" kern="1200" dirty="0"/>
            <a:t>FACULTY</a:t>
          </a:r>
          <a:r>
            <a:rPr lang="en-US" sz="900" kern="1200" dirty="0"/>
            <a:t>: </a:t>
          </a:r>
          <a:r>
            <a:rPr lang="en-US" sz="900" kern="1200" dirty="0" smtClean="0"/>
            <a:t>submit</a:t>
          </a:r>
          <a:r>
            <a:rPr lang="en-US" sz="900" kern="1200" dirty="0"/>
            <a:t/>
          </a:r>
          <a:br>
            <a:rPr lang="en-US" sz="900" kern="1200" dirty="0"/>
          </a:br>
          <a:r>
            <a:rPr lang="en-US" sz="900" b="1" i="1" kern="1200" dirty="0">
              <a:solidFill>
                <a:srgbClr val="FF0066"/>
              </a:solidFill>
            </a:rPr>
            <a:t>ALERT #1</a:t>
          </a:r>
        </a:p>
      </dsp:txBody>
      <dsp:txXfrm>
        <a:off x="0" y="1825701"/>
        <a:ext cx="3717985" cy="406624"/>
      </dsp:txXfrm>
    </dsp:sp>
    <dsp:sp modelId="{E7E8726B-4B9A-475C-BE33-079D572EE577}">
      <dsp:nvSpPr>
        <dsp:cNvPr id="0" name=""/>
        <dsp:cNvSpPr/>
      </dsp:nvSpPr>
      <dsp:spPr>
        <a:xfrm>
          <a:off x="3717985" y="1825701"/>
          <a:ext cx="3717985" cy="406624"/>
        </a:xfrm>
        <a:prstGeom prst="rect">
          <a:avLst/>
        </a:prstGeom>
        <a:solidFill>
          <a:schemeClr val="accent2">
            <a:tint val="40000"/>
            <a:alpha val="90000"/>
            <a:hueOff val="-1915421"/>
            <a:satOff val="22017"/>
            <a:lumOff val="3035"/>
            <a:alphaOff val="0"/>
          </a:schemeClr>
        </a:solidFill>
        <a:ln w="12700" cap="flat" cmpd="sng" algn="ctr">
          <a:solidFill>
            <a:schemeClr val="accent2">
              <a:tint val="40000"/>
              <a:alpha val="90000"/>
              <a:hueOff val="-1915421"/>
              <a:satOff val="22017"/>
              <a:lumOff val="30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a:t>ADVISOR</a:t>
          </a:r>
          <a:r>
            <a:rPr lang="en-US" sz="1000" kern="1200"/>
            <a:t>: contact student by email or phone</a:t>
          </a:r>
        </a:p>
      </dsp:txBody>
      <dsp:txXfrm>
        <a:off x="3717985" y="1825701"/>
        <a:ext cx="3717985" cy="406624"/>
      </dsp:txXfrm>
    </dsp:sp>
    <dsp:sp modelId="{78CF44F5-5547-4D57-86E6-2DD32FC701AA}">
      <dsp:nvSpPr>
        <dsp:cNvPr id="0" name=""/>
        <dsp:cNvSpPr/>
      </dsp:nvSpPr>
      <dsp:spPr>
        <a:xfrm rot="10800000">
          <a:off x="0" y="0"/>
          <a:ext cx="7435971" cy="1359948"/>
        </a:xfrm>
        <a:prstGeom prst="upArrowCallout">
          <a:avLst/>
        </a:prstGeom>
        <a:solidFill>
          <a:schemeClr val="accent2">
            <a:hueOff val="-1417500"/>
            <a:satOff val="0"/>
            <a:lumOff val="1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a:t>First </a:t>
          </a:r>
          <a:r>
            <a:rPr lang="en-US" sz="1600" b="1" kern="1200" dirty="0" smtClean="0"/>
            <a:t>Occurrence</a:t>
          </a:r>
          <a:endParaRPr lang="en-US" sz="1000" kern="1200" dirty="0">
            <a:solidFill>
              <a:schemeClr val="accent4">
                <a:lumMod val="40000"/>
                <a:lumOff val="60000"/>
              </a:schemeClr>
            </a:solidFill>
          </a:endParaRPr>
        </a:p>
      </dsp:txBody>
      <dsp:txXfrm rot="-10800000">
        <a:off x="0" y="0"/>
        <a:ext cx="7435971" cy="477342"/>
      </dsp:txXfrm>
    </dsp:sp>
    <dsp:sp modelId="{A105C560-5B55-432D-B856-87DC43784B6E}">
      <dsp:nvSpPr>
        <dsp:cNvPr id="0" name=""/>
        <dsp:cNvSpPr/>
      </dsp:nvSpPr>
      <dsp:spPr>
        <a:xfrm>
          <a:off x="0" y="479016"/>
          <a:ext cx="7435971" cy="406624"/>
        </a:xfrm>
        <a:prstGeom prst="rect">
          <a:avLst/>
        </a:prstGeom>
        <a:solidFill>
          <a:schemeClr val="accent2">
            <a:tint val="40000"/>
            <a:alpha val="90000"/>
            <a:hueOff val="-2011192"/>
            <a:satOff val="23118"/>
            <a:lumOff val="3187"/>
            <a:alphaOff val="0"/>
          </a:schemeClr>
        </a:solidFill>
        <a:ln w="12700" cap="flat" cmpd="sng" algn="ctr">
          <a:solidFill>
            <a:schemeClr val="accent2">
              <a:tint val="40000"/>
              <a:alpha val="90000"/>
              <a:hueOff val="-2011192"/>
              <a:satOff val="23118"/>
              <a:lumOff val="31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kern="1200" dirty="0"/>
            <a:t>FACULTY</a:t>
          </a:r>
          <a:r>
            <a:rPr lang="en-US" sz="1000" kern="1200" dirty="0"/>
            <a:t>: Contact student before next class (phone or email) to discuss issue </a:t>
          </a:r>
        </a:p>
      </dsp:txBody>
      <dsp:txXfrm>
        <a:off x="0" y="479016"/>
        <a:ext cx="7435971" cy="406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AA97D-96F3-405A-B30E-E9BB6E408B14}">
      <dsp:nvSpPr>
        <dsp:cNvPr id="0" name=""/>
        <dsp:cNvSpPr/>
      </dsp:nvSpPr>
      <dsp:spPr>
        <a:xfrm>
          <a:off x="0" y="341560"/>
          <a:ext cx="7901006" cy="16254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13206" tIns="249936" rIns="61320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Meet and greet activity</a:t>
          </a:r>
          <a:endParaRPr lang="en-US" sz="1200" kern="1200" dirty="0"/>
        </a:p>
        <a:p>
          <a:pPr marL="114300" lvl="1" indent="-114300" algn="l" defTabSz="533400">
            <a:lnSpc>
              <a:spcPct val="90000"/>
            </a:lnSpc>
            <a:spcBef>
              <a:spcPct val="0"/>
            </a:spcBef>
            <a:spcAft>
              <a:spcPct val="15000"/>
            </a:spcAft>
            <a:buChar char="••"/>
          </a:pPr>
          <a:r>
            <a:rPr lang="en-US" sz="1200" kern="1200" smtClean="0"/>
            <a:t>Schedule </a:t>
          </a:r>
          <a:r>
            <a:rPr lang="en-US" sz="1200" kern="1200" dirty="0" smtClean="0"/>
            <a:t>Adjustments</a:t>
          </a:r>
          <a:endParaRPr lang="en-US" sz="1200" kern="1200" dirty="0"/>
        </a:p>
        <a:p>
          <a:pPr marL="114300" lvl="1" indent="-114300" algn="l" defTabSz="533400">
            <a:lnSpc>
              <a:spcPct val="90000"/>
            </a:lnSpc>
            <a:spcBef>
              <a:spcPct val="0"/>
            </a:spcBef>
            <a:spcAft>
              <a:spcPct val="15000"/>
            </a:spcAft>
            <a:buChar char="••"/>
          </a:pPr>
          <a:r>
            <a:rPr lang="en-US" sz="1200" kern="1200" dirty="0" smtClean="0"/>
            <a:t>Visits to developmental and college level English, Math, and Reading courses</a:t>
          </a:r>
          <a:endParaRPr lang="en-US" sz="1200" kern="1200" dirty="0"/>
        </a:p>
        <a:p>
          <a:pPr marL="114300" lvl="1" indent="-114300" algn="l" defTabSz="533400">
            <a:lnSpc>
              <a:spcPct val="90000"/>
            </a:lnSpc>
            <a:spcBef>
              <a:spcPct val="0"/>
            </a:spcBef>
            <a:spcAft>
              <a:spcPct val="15000"/>
            </a:spcAft>
            <a:buChar char="••"/>
          </a:pPr>
          <a:r>
            <a:rPr lang="en-US" sz="1200" kern="1200" dirty="0" smtClean="0"/>
            <a:t>First Year Experience tours of AASC</a:t>
          </a:r>
          <a:endParaRPr lang="en-US" sz="1200" kern="1200" dirty="0"/>
        </a:p>
        <a:p>
          <a:pPr marL="114300" lvl="1" indent="-114300" algn="l" defTabSz="533400">
            <a:lnSpc>
              <a:spcPct val="90000"/>
            </a:lnSpc>
            <a:spcBef>
              <a:spcPct val="0"/>
            </a:spcBef>
            <a:spcAft>
              <a:spcPct val="15000"/>
            </a:spcAft>
            <a:buChar char="••"/>
          </a:pPr>
          <a:r>
            <a:rPr lang="en-US" sz="1200" kern="1200" dirty="0" smtClean="0"/>
            <a:t>Meet with advisees on Academic Probation</a:t>
          </a:r>
          <a:endParaRPr lang="en-US" sz="1200" kern="1200" dirty="0"/>
        </a:p>
        <a:p>
          <a:pPr marL="114300" lvl="1" indent="-114300" algn="l" defTabSz="533400">
            <a:lnSpc>
              <a:spcPct val="90000"/>
            </a:lnSpc>
            <a:spcBef>
              <a:spcPct val="0"/>
            </a:spcBef>
            <a:spcAft>
              <a:spcPct val="15000"/>
            </a:spcAft>
            <a:buChar char="••"/>
          </a:pPr>
          <a:r>
            <a:rPr lang="en-US" sz="1200" kern="1200" dirty="0" smtClean="0"/>
            <a:t>Meet with advisees that have had Financial Aid reinstatement</a:t>
          </a:r>
          <a:endParaRPr lang="en-US" sz="1200" kern="1200" dirty="0"/>
        </a:p>
      </dsp:txBody>
      <dsp:txXfrm>
        <a:off x="0" y="341560"/>
        <a:ext cx="7901006" cy="1625400"/>
      </dsp:txXfrm>
    </dsp:sp>
    <dsp:sp modelId="{3EDE99FB-A39F-48C5-ACFB-4A9BE54E65AC}">
      <dsp:nvSpPr>
        <dsp:cNvPr id="0" name=""/>
        <dsp:cNvSpPr/>
      </dsp:nvSpPr>
      <dsp:spPr>
        <a:xfrm>
          <a:off x="395050" y="174714"/>
          <a:ext cx="5530704" cy="3542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047" tIns="0" rIns="209047" bIns="0" numCol="1" spcCol="1270" anchor="ctr" anchorCtr="0">
          <a:noAutofit/>
        </a:bodyPr>
        <a:lstStyle/>
        <a:p>
          <a:pPr lvl="0" algn="l" defTabSz="889000">
            <a:lnSpc>
              <a:spcPct val="90000"/>
            </a:lnSpc>
            <a:spcBef>
              <a:spcPct val="0"/>
            </a:spcBef>
            <a:spcAft>
              <a:spcPct val="35000"/>
            </a:spcAft>
          </a:pPr>
          <a:r>
            <a:rPr lang="en-US" sz="2000" kern="1200" dirty="0" smtClean="0"/>
            <a:t>Weeks 1-2</a:t>
          </a:r>
          <a:endParaRPr lang="en-US" sz="2000" kern="1200" dirty="0"/>
        </a:p>
      </dsp:txBody>
      <dsp:txXfrm>
        <a:off x="412343" y="192007"/>
        <a:ext cx="5496118" cy="319654"/>
      </dsp:txXfrm>
    </dsp:sp>
    <dsp:sp modelId="{C9622259-72EA-4234-B053-1D8FB305038C}">
      <dsp:nvSpPr>
        <dsp:cNvPr id="0" name=""/>
        <dsp:cNvSpPr/>
      </dsp:nvSpPr>
      <dsp:spPr>
        <a:xfrm>
          <a:off x="0" y="2219154"/>
          <a:ext cx="7901006" cy="13986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13206" tIns="249936" rIns="61320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Introductions and check-in with all advisees</a:t>
          </a:r>
          <a:endParaRPr lang="en-US" sz="1200" kern="1200" dirty="0"/>
        </a:p>
        <a:p>
          <a:pPr marL="114300" lvl="1" indent="-114300" algn="l" defTabSz="533400">
            <a:lnSpc>
              <a:spcPct val="90000"/>
            </a:lnSpc>
            <a:spcBef>
              <a:spcPct val="0"/>
            </a:spcBef>
            <a:spcAft>
              <a:spcPct val="15000"/>
            </a:spcAft>
            <a:buChar char="••"/>
          </a:pPr>
          <a:r>
            <a:rPr lang="en-US" sz="1200" kern="1200" dirty="0" smtClean="0"/>
            <a:t>Meet with second semester advisees to discuss career and transfer goals</a:t>
          </a:r>
          <a:endParaRPr lang="en-US" sz="1200" kern="1200" dirty="0"/>
        </a:p>
        <a:p>
          <a:pPr marL="114300" lvl="1" indent="-114300" algn="l" defTabSz="533400">
            <a:lnSpc>
              <a:spcPct val="90000"/>
            </a:lnSpc>
            <a:spcBef>
              <a:spcPct val="0"/>
            </a:spcBef>
            <a:spcAft>
              <a:spcPct val="15000"/>
            </a:spcAft>
            <a:buChar char="••"/>
          </a:pPr>
          <a:r>
            <a:rPr lang="en-US" sz="1200" kern="1200" dirty="0" smtClean="0"/>
            <a:t>Administer study skills and motivational assessment to First Year Experience students</a:t>
          </a:r>
          <a:endParaRPr lang="en-US" sz="1200" kern="1200" dirty="0"/>
        </a:p>
        <a:p>
          <a:pPr marL="114300" lvl="1" indent="-114300" algn="l" defTabSz="533400">
            <a:lnSpc>
              <a:spcPct val="90000"/>
            </a:lnSpc>
            <a:spcBef>
              <a:spcPct val="0"/>
            </a:spcBef>
            <a:spcAft>
              <a:spcPct val="15000"/>
            </a:spcAft>
            <a:buChar char="••"/>
          </a:pPr>
          <a:r>
            <a:rPr lang="en-US" sz="1200" kern="1200" dirty="0" smtClean="0"/>
            <a:t>Meet with advisees on Academic Probation</a:t>
          </a:r>
          <a:endParaRPr lang="en-US" sz="1200" kern="1200" dirty="0"/>
        </a:p>
        <a:p>
          <a:pPr marL="114300" lvl="1" indent="-114300" algn="l" defTabSz="533400">
            <a:lnSpc>
              <a:spcPct val="90000"/>
            </a:lnSpc>
            <a:spcBef>
              <a:spcPct val="0"/>
            </a:spcBef>
            <a:spcAft>
              <a:spcPct val="15000"/>
            </a:spcAft>
            <a:buChar char="••"/>
          </a:pPr>
          <a:r>
            <a:rPr lang="en-US" sz="1200" kern="1200" dirty="0" smtClean="0"/>
            <a:t>Execute interventions for Early Academic Alerts</a:t>
          </a:r>
          <a:endParaRPr lang="en-US" sz="1200" kern="1200" dirty="0"/>
        </a:p>
      </dsp:txBody>
      <dsp:txXfrm>
        <a:off x="0" y="2219154"/>
        <a:ext cx="7901006" cy="1398600"/>
      </dsp:txXfrm>
    </dsp:sp>
    <dsp:sp modelId="{4B85DAB2-6DD8-49B7-975A-9615D84D32B5}">
      <dsp:nvSpPr>
        <dsp:cNvPr id="0" name=""/>
        <dsp:cNvSpPr/>
      </dsp:nvSpPr>
      <dsp:spPr>
        <a:xfrm>
          <a:off x="395050" y="2042034"/>
          <a:ext cx="5530704" cy="3542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047" tIns="0" rIns="209047" bIns="0" numCol="1" spcCol="1270" anchor="ctr" anchorCtr="0">
          <a:noAutofit/>
        </a:bodyPr>
        <a:lstStyle/>
        <a:p>
          <a:pPr lvl="0" algn="l" defTabSz="889000">
            <a:lnSpc>
              <a:spcPct val="90000"/>
            </a:lnSpc>
            <a:spcBef>
              <a:spcPct val="0"/>
            </a:spcBef>
            <a:spcAft>
              <a:spcPct val="35000"/>
            </a:spcAft>
          </a:pPr>
          <a:r>
            <a:rPr lang="en-US" sz="2000" kern="1200" dirty="0" smtClean="0"/>
            <a:t>Weeks 3-5</a:t>
          </a:r>
          <a:endParaRPr lang="en-US" sz="2000" kern="1200" dirty="0"/>
        </a:p>
      </dsp:txBody>
      <dsp:txXfrm>
        <a:off x="412343" y="2059327"/>
        <a:ext cx="5496118" cy="319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AA97D-96F3-405A-B30E-E9BB6E408B14}">
      <dsp:nvSpPr>
        <dsp:cNvPr id="0" name=""/>
        <dsp:cNvSpPr/>
      </dsp:nvSpPr>
      <dsp:spPr>
        <a:xfrm>
          <a:off x="0" y="425335"/>
          <a:ext cx="7901006" cy="3274425"/>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13206" tIns="687324" rIns="613206"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Be visible on campus, say hello to students, introduce yourself</a:t>
          </a:r>
          <a:endParaRPr lang="en-US" sz="1600" kern="1200" dirty="0"/>
        </a:p>
        <a:p>
          <a:pPr marL="171450" lvl="1" indent="-171450" algn="l" defTabSz="711200">
            <a:lnSpc>
              <a:spcPct val="90000"/>
            </a:lnSpc>
            <a:spcBef>
              <a:spcPct val="0"/>
            </a:spcBef>
            <a:spcAft>
              <a:spcPct val="15000"/>
            </a:spcAft>
            <a:buChar char="••"/>
          </a:pPr>
          <a:r>
            <a:rPr lang="en-US" sz="1600" kern="1200" dirty="0" smtClean="0"/>
            <a:t>Ensure office is clearly marked with your name, contact information, and office hours</a:t>
          </a:r>
          <a:endParaRPr lang="en-US" sz="1600" kern="1200" dirty="0"/>
        </a:p>
        <a:p>
          <a:pPr marL="171450" lvl="1" indent="-171450" algn="l" defTabSz="711200">
            <a:lnSpc>
              <a:spcPct val="90000"/>
            </a:lnSpc>
            <a:spcBef>
              <a:spcPct val="0"/>
            </a:spcBef>
            <a:spcAft>
              <a:spcPct val="15000"/>
            </a:spcAft>
            <a:buChar char="••"/>
          </a:pPr>
          <a:r>
            <a:rPr lang="en-US" sz="1600" kern="1200" dirty="0" smtClean="0"/>
            <a:t>Hold/announce open-door office hours</a:t>
          </a:r>
          <a:endParaRPr lang="en-US" sz="1600" kern="1200" dirty="0"/>
        </a:p>
        <a:p>
          <a:pPr marL="171450" lvl="1" indent="-171450" algn="l" defTabSz="711200">
            <a:lnSpc>
              <a:spcPct val="90000"/>
            </a:lnSpc>
            <a:spcBef>
              <a:spcPct val="0"/>
            </a:spcBef>
            <a:spcAft>
              <a:spcPct val="15000"/>
            </a:spcAft>
            <a:buChar char="••"/>
          </a:pPr>
          <a:r>
            <a:rPr lang="en-US" sz="1600" b="1" u="sng" kern="1200" dirty="0" smtClean="0"/>
            <a:t>Email</a:t>
          </a:r>
          <a:r>
            <a:rPr lang="en-US" sz="1600" kern="1200" dirty="0" smtClean="0"/>
            <a:t> introductory message to all advisees; invite advisees to come meet you</a:t>
          </a:r>
          <a:endParaRPr lang="en-US" sz="1600" kern="1200" dirty="0"/>
        </a:p>
        <a:p>
          <a:pPr marL="171450" lvl="1" indent="-171450" algn="l" defTabSz="711200">
            <a:lnSpc>
              <a:spcPct val="90000"/>
            </a:lnSpc>
            <a:spcBef>
              <a:spcPct val="0"/>
            </a:spcBef>
            <a:spcAft>
              <a:spcPct val="15000"/>
            </a:spcAft>
            <a:buChar char="••"/>
          </a:pPr>
          <a:r>
            <a:rPr lang="en-US" sz="1600" b="1" u="sng" kern="1200" dirty="0" smtClean="0"/>
            <a:t>Call</a:t>
          </a:r>
          <a:r>
            <a:rPr lang="en-US" sz="1600" kern="1200" dirty="0" smtClean="0"/>
            <a:t> upcoming graduate advisees to ensure they are enrolled in remaining program requirements</a:t>
          </a:r>
          <a:endParaRPr lang="en-US" sz="1600" kern="1200" dirty="0"/>
        </a:p>
        <a:p>
          <a:pPr marL="171450" lvl="1" indent="-171450" algn="l" defTabSz="711200">
            <a:lnSpc>
              <a:spcPct val="90000"/>
            </a:lnSpc>
            <a:spcBef>
              <a:spcPct val="0"/>
            </a:spcBef>
            <a:spcAft>
              <a:spcPct val="15000"/>
            </a:spcAft>
            <a:buChar char="••"/>
          </a:pPr>
          <a:r>
            <a:rPr lang="en-US" sz="1600" kern="1200" dirty="0" smtClean="0"/>
            <a:t>Respond to emails and return calls from advisees</a:t>
          </a:r>
          <a:endParaRPr lang="en-US" sz="1600" kern="1200" dirty="0"/>
        </a:p>
      </dsp:txBody>
      <dsp:txXfrm>
        <a:off x="0" y="425335"/>
        <a:ext cx="7901006" cy="3274425"/>
      </dsp:txXfrm>
    </dsp:sp>
    <dsp:sp modelId="{3EDE99FB-A39F-48C5-ACFB-4A9BE54E65AC}">
      <dsp:nvSpPr>
        <dsp:cNvPr id="0" name=""/>
        <dsp:cNvSpPr/>
      </dsp:nvSpPr>
      <dsp:spPr>
        <a:xfrm>
          <a:off x="395050" y="15481"/>
          <a:ext cx="6278289" cy="9741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9047" tIns="0" rIns="209047" bIns="0" numCol="1" spcCol="1270" anchor="ctr" anchorCtr="0">
          <a:noAutofit/>
        </a:bodyPr>
        <a:lstStyle/>
        <a:p>
          <a:pPr lvl="0" algn="l" defTabSz="1066800">
            <a:lnSpc>
              <a:spcPct val="90000"/>
            </a:lnSpc>
            <a:spcBef>
              <a:spcPct val="0"/>
            </a:spcBef>
            <a:spcAft>
              <a:spcPct val="35000"/>
            </a:spcAft>
          </a:pPr>
          <a:r>
            <a:rPr lang="en-US" sz="2400" b="1" kern="1200" dirty="0" smtClean="0"/>
            <a:t>Weeks 1-2</a:t>
          </a:r>
          <a:r>
            <a:rPr lang="en-US" sz="2400" kern="1200" dirty="0" smtClean="0"/>
            <a:t> (Orientation, classes begin, </a:t>
          </a:r>
          <a:br>
            <a:rPr lang="en-US" sz="2400" kern="1200" dirty="0" smtClean="0"/>
          </a:br>
          <a:r>
            <a:rPr lang="en-US" sz="2400" kern="1200" dirty="0" smtClean="0"/>
            <a:t>schedule adjustment period)</a:t>
          </a:r>
          <a:endParaRPr lang="en-US" sz="2400" kern="1200" dirty="0"/>
        </a:p>
      </dsp:txBody>
      <dsp:txXfrm>
        <a:off x="442605" y="63036"/>
        <a:ext cx="6183179"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DB027-D126-4B90-BD91-514EB0E4E4CA}" type="datetimeFigureOut">
              <a:rPr lang="en-US" smtClean="0"/>
              <a:t>9/16/2019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1A1D22-E983-4B9D-B424-C6580C00E90F}" type="slidenum">
              <a:rPr lang="en-US" smtClean="0"/>
              <a:t>‹#›</a:t>
            </a:fld>
            <a:endParaRPr lang="en-US"/>
          </a:p>
        </p:txBody>
      </p:sp>
    </p:spTree>
    <p:extLst>
      <p:ext uri="{BB962C8B-B14F-4D97-AF65-F5344CB8AC3E}">
        <p14:creationId xmlns:p14="http://schemas.microsoft.com/office/powerpoint/2010/main" val="10810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acada.ksu.edu/Default.aspx?tabid=205"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www.nacada.ksu.edu/Resources/Research-Related.aspx" TargetMode="External"/><Relationship Id="rId4" Type="http://schemas.openxmlformats.org/officeDocument/2006/relationships/hyperlink" Target="https://www.nacada.ksu.edu/Default.aspx?tabid=1045"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A1D22-E983-4B9D-B424-C6580C00E90F}" type="slidenum">
              <a:rPr lang="en-US" smtClean="0"/>
              <a:t>1</a:t>
            </a:fld>
            <a:endParaRPr lang="en-US"/>
          </a:p>
        </p:txBody>
      </p:sp>
    </p:spTree>
    <p:extLst>
      <p:ext uri="{BB962C8B-B14F-4D97-AF65-F5344CB8AC3E}">
        <p14:creationId xmlns:p14="http://schemas.microsoft.com/office/powerpoint/2010/main" val="3817452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Proactive Advising is the core of advisor’s work with students at my institution. The mission of academic, personal, career and transfer advising at my institution is to effectively assist students in the development of meaningful educational and life plans that are consistent with their aspirations, interest, skills, and work and life values and in the implementation of these plans through purposeful major selection, successful degree completion, smooth transferring to 4-year institutions, honest personal reflection, and relevant work and service learning experience. Since the start of the Advising &amp; Academic Success Center, and when I began my work as an advisor, students experience early and frequent Academic Advisor contact through personal outreach, academic interventions, and engagement activities per the AASC contact plan. The AASC is also heavily involved in the First Year Experience courses in which advisors utilize career planning tools, long-term academic planning strategies, study skills workshops, and general academic advising know-how. Academic advisors have specific checkpoints throughout the semester at which they meaningfully engage with students. This is outlined in a student contact plan; an example is shown here. Advisors track data on each student interaction for assessment purposes.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Anticipate needs and connect to appropriate resources and support</a:t>
            </a:r>
            <a:r>
              <a:rPr lang="en-US" sz="1200" kern="1200" baseline="0" dirty="0" smtClean="0">
                <a:solidFill>
                  <a:schemeClr val="tx1"/>
                </a:solidFill>
                <a:effectLst/>
                <a:latin typeface="+mn-lt"/>
                <a:ea typeface="+mn-ea"/>
                <a:cs typeface="+mn-cs"/>
              </a:rPr>
              <a:t> early. </a:t>
            </a:r>
            <a:endParaRPr lang="en-US" sz="1200" kern="1200" dirty="0" smtClean="0">
              <a:solidFill>
                <a:schemeClr val="tx1"/>
              </a:solidFill>
              <a:effectLst/>
              <a:latin typeface="+mn-lt"/>
              <a:ea typeface="+mn-ea"/>
              <a:cs typeface="+mn-cs"/>
            </a:endParaRPr>
          </a:p>
          <a:p>
            <a:endParaRPr lang="en-US" dirty="0" smtClean="0"/>
          </a:p>
          <a:p>
            <a:r>
              <a:rPr lang="en-US" b="1" dirty="0" smtClean="0">
                <a:solidFill>
                  <a:schemeClr val="accent2"/>
                </a:solidFill>
              </a:rPr>
              <a:t>In-term student contact plan (snippet)</a:t>
            </a:r>
          </a:p>
          <a:p>
            <a:endParaRPr lang="en-US" b="1" dirty="0" smtClean="0">
              <a:solidFill>
                <a:schemeClr val="accent2"/>
              </a:solidFill>
            </a:endParaRPr>
          </a:p>
          <a:p>
            <a:r>
              <a:rPr lang="en-US" b="1" dirty="0" smtClean="0">
                <a:solidFill>
                  <a:schemeClr val="accent2"/>
                </a:solidFill>
              </a:rPr>
              <a:t>Full plan extends through entire semester</a:t>
            </a:r>
          </a:p>
          <a:p>
            <a:endParaRPr lang="en-US" b="1" dirty="0" smtClean="0">
              <a:solidFill>
                <a:schemeClr val="accent2"/>
              </a:solidFill>
            </a:endParaRPr>
          </a:p>
          <a:p>
            <a:r>
              <a:rPr lang="en-US" b="1" dirty="0" smtClean="0">
                <a:solidFill>
                  <a:schemeClr val="accent2"/>
                </a:solidFill>
              </a:rPr>
              <a:t>Similar plan exists for new student onboarding</a:t>
            </a:r>
          </a:p>
          <a:p>
            <a:endParaRPr lang="en-US" dirty="0"/>
          </a:p>
        </p:txBody>
      </p:sp>
      <p:sp>
        <p:nvSpPr>
          <p:cNvPr id="4" name="Slide Number Placeholder 3"/>
          <p:cNvSpPr>
            <a:spLocks noGrp="1"/>
          </p:cNvSpPr>
          <p:nvPr>
            <p:ph type="sldNum" sz="quarter" idx="10"/>
          </p:nvPr>
        </p:nvSpPr>
        <p:spPr/>
        <p:txBody>
          <a:bodyPr/>
          <a:lstStyle/>
          <a:p>
            <a:fld id="{9E073997-1A57-4384-80D5-A483A41E3446}" type="slidenum">
              <a:rPr lang="en-US" smtClean="0"/>
              <a:t>13</a:t>
            </a:fld>
            <a:endParaRPr lang="en-US"/>
          </a:p>
        </p:txBody>
      </p:sp>
    </p:spTree>
    <p:extLst>
      <p:ext uri="{BB962C8B-B14F-4D97-AF65-F5344CB8AC3E}">
        <p14:creationId xmlns:p14="http://schemas.microsoft.com/office/powerpoint/2010/main" val="2585338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Often, these interventions include personal referrals to services available on and off campus. Sometimes, advisors need to include other individuals on-campus to assist the student, such as athletic coaches, residence hall staff, and financial aid. This holistic approach to student academic, social, and emotional support is keystone at our small </a:t>
            </a:r>
            <a:r>
              <a:rPr lang="en-US" sz="1200" kern="1200" dirty="0" err="1" smtClean="0">
                <a:solidFill>
                  <a:schemeClr val="tx1"/>
                </a:solidFill>
                <a:effectLst/>
                <a:latin typeface="+mn-lt"/>
                <a:ea typeface="+mn-ea"/>
                <a:cs typeface="+mn-cs"/>
              </a:rPr>
              <a:t>instution</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9E073997-1A57-4384-80D5-A483A41E3446}" type="slidenum">
              <a:rPr lang="en-US" smtClean="0"/>
              <a:t>15</a:t>
            </a:fld>
            <a:endParaRPr lang="en-US"/>
          </a:p>
        </p:txBody>
      </p:sp>
    </p:spTree>
    <p:extLst>
      <p:ext uri="{BB962C8B-B14F-4D97-AF65-F5344CB8AC3E}">
        <p14:creationId xmlns:p14="http://schemas.microsoft.com/office/powerpoint/2010/main" val="1307665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dirty="0" smtClean="0"/>
              <a:t>On average…</a:t>
            </a:r>
          </a:p>
          <a:p>
            <a:pPr marL="0" indent="0">
              <a:buNone/>
            </a:pPr>
            <a:endParaRPr lang="en-US" sz="800" dirty="0" smtClean="0"/>
          </a:p>
          <a:p>
            <a:r>
              <a:rPr lang="en-US" dirty="0" smtClean="0"/>
              <a:t>The percentage of the student body receiving an alert ranges from </a:t>
            </a:r>
            <a:r>
              <a:rPr lang="en-US" dirty="0" smtClean="0">
                <a:solidFill>
                  <a:schemeClr val="accent4">
                    <a:lumMod val="60000"/>
                    <a:lumOff val="40000"/>
                  </a:schemeClr>
                </a:solidFill>
              </a:rPr>
              <a:t>13% to 16% </a:t>
            </a:r>
            <a:r>
              <a:rPr lang="en-US" dirty="0" smtClean="0"/>
              <a:t>each semester</a:t>
            </a:r>
          </a:p>
          <a:p>
            <a:r>
              <a:rPr lang="en-US" dirty="0" smtClean="0">
                <a:solidFill>
                  <a:schemeClr val="accent4">
                    <a:lumMod val="60000"/>
                    <a:lumOff val="40000"/>
                  </a:schemeClr>
                </a:solidFill>
              </a:rPr>
              <a:t>87%</a:t>
            </a:r>
            <a:r>
              <a:rPr lang="en-US" dirty="0" smtClean="0"/>
              <a:t> of those students receive multiple alerts in the same semester</a:t>
            </a:r>
          </a:p>
          <a:p>
            <a:pPr marL="0" indent="0">
              <a:buNone/>
            </a:pPr>
            <a:r>
              <a:rPr lang="en-US" sz="1800" dirty="0" smtClean="0"/>
              <a:t>On average…</a:t>
            </a:r>
          </a:p>
          <a:p>
            <a:pPr marL="0" indent="0">
              <a:buNone/>
            </a:pPr>
            <a:endParaRPr lang="en-US" sz="800" dirty="0" smtClean="0"/>
          </a:p>
          <a:p>
            <a:r>
              <a:rPr lang="en-US" dirty="0" smtClean="0">
                <a:solidFill>
                  <a:schemeClr val="accent4">
                    <a:lumMod val="60000"/>
                    <a:lumOff val="40000"/>
                  </a:schemeClr>
                </a:solidFill>
              </a:rPr>
              <a:t>36.3%</a:t>
            </a:r>
            <a:r>
              <a:rPr lang="en-US" dirty="0" smtClean="0"/>
              <a:t> of alerted students show some measure of improvement during the alerted semester</a:t>
            </a:r>
          </a:p>
          <a:p>
            <a:r>
              <a:rPr lang="en-US" dirty="0" smtClean="0">
                <a:solidFill>
                  <a:schemeClr val="accent4">
                    <a:lumMod val="60000"/>
                    <a:lumOff val="40000"/>
                  </a:schemeClr>
                </a:solidFill>
              </a:rPr>
              <a:t>32.5% </a:t>
            </a:r>
            <a:r>
              <a:rPr lang="en-US" dirty="0" smtClean="0"/>
              <a:t>are assigned the status of good academic standing at the end of their alerted semester</a:t>
            </a:r>
          </a:p>
          <a:p>
            <a:r>
              <a:rPr lang="en-US" dirty="0" smtClean="0">
                <a:solidFill>
                  <a:schemeClr val="accent4">
                    <a:lumMod val="60000"/>
                    <a:lumOff val="40000"/>
                  </a:schemeClr>
                </a:solidFill>
              </a:rPr>
              <a:t>61.3%</a:t>
            </a:r>
            <a:r>
              <a:rPr lang="en-US" dirty="0" smtClean="0"/>
              <a:t> of alerted students are retained into the immediately following semester</a:t>
            </a:r>
          </a:p>
          <a:p>
            <a:pPr marL="0" indent="0">
              <a:buNone/>
            </a:pPr>
            <a:endParaRPr lang="en-US"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1A1D22-E983-4B9D-B424-C6580C00E9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154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SIX PHASES </a:t>
            </a:r>
          </a:p>
          <a:p>
            <a:r>
              <a:rPr lang="en-US" dirty="0" smtClean="0"/>
              <a:t>Disarm: Make a positive first impression with the student, build rapport, and create a safe, welcoming space. </a:t>
            </a:r>
          </a:p>
          <a:p>
            <a:r>
              <a:rPr lang="en-US" dirty="0" smtClean="0"/>
              <a:t>Discover: Ask positive open-ended questions that help advisers learn about students' strengths, skills, and abilities. </a:t>
            </a:r>
          </a:p>
          <a:p>
            <a:r>
              <a:rPr lang="en-US" dirty="0" smtClean="0"/>
              <a:t>Dream: Inquire about students' hopes and dreams for their futures. </a:t>
            </a:r>
          </a:p>
          <a:p>
            <a:r>
              <a:rPr lang="en-US" dirty="0" smtClean="0"/>
              <a:t>Design: Co-create a plan for making their dreams a reality. </a:t>
            </a:r>
          </a:p>
          <a:p>
            <a:r>
              <a:rPr lang="en-US" dirty="0" smtClean="0"/>
              <a:t>Deliver: The student delivers on the plan created during the Design phase and the adviser is available to encourage and support students. </a:t>
            </a:r>
          </a:p>
          <a:p>
            <a:r>
              <a:rPr lang="en-US" dirty="0" smtClean="0"/>
              <a:t>Don't Settle: Advisers and students determine to set their own internal bars of expectations high </a:t>
            </a:r>
            <a:endParaRPr lang="en-US" dirty="0"/>
          </a:p>
        </p:txBody>
      </p:sp>
      <p:sp>
        <p:nvSpPr>
          <p:cNvPr id="4" name="Slide Number Placeholder 3"/>
          <p:cNvSpPr>
            <a:spLocks noGrp="1"/>
          </p:cNvSpPr>
          <p:nvPr>
            <p:ph type="sldNum" sz="quarter" idx="10"/>
          </p:nvPr>
        </p:nvSpPr>
        <p:spPr/>
        <p:txBody>
          <a:bodyPr/>
          <a:lstStyle/>
          <a:p>
            <a:fld id="{DE1A1D22-E983-4B9D-B424-C6580C00E90F}" type="slidenum">
              <a:rPr lang="en-US" smtClean="0"/>
              <a:t>18</a:t>
            </a:fld>
            <a:endParaRPr lang="en-US"/>
          </a:p>
        </p:txBody>
      </p:sp>
    </p:spTree>
    <p:extLst>
      <p:ext uri="{BB962C8B-B14F-4D97-AF65-F5344CB8AC3E}">
        <p14:creationId xmlns:p14="http://schemas.microsoft.com/office/powerpoint/2010/main" val="3826653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DISCOVER YOUR ACADEMIC ADVISING PHILOSOPHY</a:t>
            </a:r>
          </a:p>
          <a:p>
            <a:pPr marL="0" indent="0">
              <a:buNone/>
            </a:pPr>
            <a:r>
              <a:rPr lang="en-US" dirty="0" smtClean="0"/>
              <a:t>Awareness of one’s own personal philosophy of academic advising provides a solid foundation for advising practice and enables the advisor to examine and improve their relationships with and the outcomes for students.</a:t>
            </a:r>
          </a:p>
          <a:p>
            <a:r>
              <a:rPr lang="en-US" dirty="0" smtClean="0"/>
              <a:t>Your conception of advising</a:t>
            </a:r>
          </a:p>
          <a:p>
            <a:pPr lvl="0"/>
            <a:r>
              <a:rPr lang="en-US" dirty="0" smtClean="0"/>
              <a:t>A description of how you advise</a:t>
            </a:r>
          </a:p>
          <a:p>
            <a:pPr lvl="0"/>
            <a:r>
              <a:rPr lang="en-US" dirty="0" smtClean="0"/>
              <a:t>The rationale for why you utilize this philosophy</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DE1A1D22-E983-4B9D-B424-C6580C00E90F}" type="slidenum">
              <a:rPr lang="en-US" smtClean="0"/>
              <a:t>19</a:t>
            </a:fld>
            <a:endParaRPr lang="en-US"/>
          </a:p>
        </p:txBody>
      </p:sp>
    </p:spTree>
    <p:extLst>
      <p:ext uri="{BB962C8B-B14F-4D97-AF65-F5344CB8AC3E}">
        <p14:creationId xmlns:p14="http://schemas.microsoft.com/office/powerpoint/2010/main" val="1379632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have maps? </a:t>
            </a:r>
          </a:p>
          <a:p>
            <a:r>
              <a:rPr lang="en-US" dirty="0" smtClean="0"/>
              <a:t>Do they make sense?</a:t>
            </a:r>
          </a:p>
          <a:p>
            <a:r>
              <a:rPr lang="en-US" dirty="0" smtClean="0"/>
              <a:t>Do advisors use them?</a:t>
            </a:r>
          </a:p>
          <a:p>
            <a:r>
              <a:rPr lang="en-US" dirty="0" smtClean="0"/>
              <a:t>Do students use them?</a:t>
            </a:r>
            <a:endParaRPr lang="en-US" dirty="0"/>
          </a:p>
        </p:txBody>
      </p:sp>
      <p:sp>
        <p:nvSpPr>
          <p:cNvPr id="4" name="Slide Number Placeholder 3"/>
          <p:cNvSpPr>
            <a:spLocks noGrp="1"/>
          </p:cNvSpPr>
          <p:nvPr>
            <p:ph type="sldNum" sz="quarter" idx="10"/>
          </p:nvPr>
        </p:nvSpPr>
        <p:spPr/>
        <p:txBody>
          <a:bodyPr/>
          <a:lstStyle/>
          <a:p>
            <a:fld id="{DE1A1D22-E983-4B9D-B424-C6580C00E90F}" type="slidenum">
              <a:rPr lang="en-US" smtClean="0"/>
              <a:t>20</a:t>
            </a:fld>
            <a:endParaRPr lang="en-US"/>
          </a:p>
        </p:txBody>
      </p:sp>
    </p:spTree>
    <p:extLst>
      <p:ext uri="{BB962C8B-B14F-4D97-AF65-F5344CB8AC3E}">
        <p14:creationId xmlns:p14="http://schemas.microsoft.com/office/powerpoint/2010/main" val="1645518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A1D22-E983-4B9D-B424-C6580C00E90F}" type="slidenum">
              <a:rPr lang="en-US" smtClean="0"/>
              <a:t>21</a:t>
            </a:fld>
            <a:endParaRPr lang="en-US"/>
          </a:p>
        </p:txBody>
      </p:sp>
    </p:spTree>
    <p:extLst>
      <p:ext uri="{BB962C8B-B14F-4D97-AF65-F5344CB8AC3E}">
        <p14:creationId xmlns:p14="http://schemas.microsoft.com/office/powerpoint/2010/main" val="53636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A1D22-E983-4B9D-B424-C6580C00E90F}" type="slidenum">
              <a:rPr lang="en-US" smtClean="0"/>
              <a:t>22</a:t>
            </a:fld>
            <a:endParaRPr lang="en-US"/>
          </a:p>
        </p:txBody>
      </p:sp>
    </p:spTree>
    <p:extLst>
      <p:ext uri="{BB962C8B-B14F-4D97-AF65-F5344CB8AC3E}">
        <p14:creationId xmlns:p14="http://schemas.microsoft.com/office/powerpoint/2010/main" val="688962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A1D22-E983-4B9D-B424-C6580C00E90F}" type="slidenum">
              <a:rPr lang="en-US" smtClean="0"/>
              <a:t>23</a:t>
            </a:fld>
            <a:endParaRPr lang="en-US"/>
          </a:p>
        </p:txBody>
      </p:sp>
    </p:spTree>
    <p:extLst>
      <p:ext uri="{BB962C8B-B14F-4D97-AF65-F5344CB8AC3E}">
        <p14:creationId xmlns:p14="http://schemas.microsoft.com/office/powerpoint/2010/main" val="370352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About 80% of parents</a:t>
            </a:r>
            <a:r>
              <a:rPr lang="en-US" baseline="0" dirty="0" smtClean="0"/>
              <a:t> will acknowledge the failing grade first. Start with the A and B grades. The answer to the F lies within the As. What if they were all Fs? Has the student lost his or her academic mojo? Reflect on the last time they were academically successful. </a:t>
            </a:r>
            <a:endParaRPr lang="en-US" dirty="0" smtClean="0"/>
          </a:p>
          <a:p>
            <a:endParaRPr lang="en-US" dirty="0"/>
          </a:p>
        </p:txBody>
      </p:sp>
      <p:sp>
        <p:nvSpPr>
          <p:cNvPr id="4" name="Slide Number Placeholder 3"/>
          <p:cNvSpPr>
            <a:spLocks noGrp="1"/>
          </p:cNvSpPr>
          <p:nvPr>
            <p:ph type="sldNum" sz="quarter" idx="10"/>
          </p:nvPr>
        </p:nvSpPr>
        <p:spPr/>
        <p:txBody>
          <a:bodyPr/>
          <a:lstStyle/>
          <a:p>
            <a:fld id="{DE1A1D22-E983-4B9D-B424-C6580C00E90F}" type="slidenum">
              <a:rPr lang="en-US" smtClean="0"/>
              <a:t>25</a:t>
            </a:fld>
            <a:endParaRPr lang="en-US"/>
          </a:p>
        </p:txBody>
      </p:sp>
    </p:spTree>
    <p:extLst>
      <p:ext uri="{BB962C8B-B14F-4D97-AF65-F5344CB8AC3E}">
        <p14:creationId xmlns:p14="http://schemas.microsoft.com/office/powerpoint/2010/main" val="755606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smtClean="0">
                <a:solidFill>
                  <a:schemeClr val="tx1"/>
                </a:solidFill>
                <a:effectLst/>
                <a:latin typeface="+mn-lt"/>
                <a:ea typeface="+mn-ea"/>
                <a:cs typeface="+mn-cs"/>
              </a:rPr>
              <a:t>Centralized</a:t>
            </a:r>
            <a:r>
              <a:rPr lang="en-US" sz="1200" b="0" i="0" kern="1200" dirty="0" smtClean="0">
                <a:solidFill>
                  <a:schemeClr val="tx1"/>
                </a:solidFill>
                <a:effectLst/>
                <a:latin typeface="+mn-lt"/>
                <a:ea typeface="+mn-ea"/>
                <a:cs typeface="+mn-cs"/>
              </a:rPr>
              <a:t>: where professional and faculty advisors are housed in one academic or administrative unit. Self Contained Model,</a:t>
            </a:r>
            <a:r>
              <a:rPr lang="en-US" sz="1200" b="0" i="0" kern="1200" baseline="0" dirty="0" smtClean="0">
                <a:solidFill>
                  <a:schemeClr val="tx1"/>
                </a:solidFill>
                <a:effectLst/>
                <a:latin typeface="+mn-lt"/>
                <a:ea typeface="+mn-ea"/>
                <a:cs typeface="+mn-cs"/>
              </a:rPr>
              <a:t> frequently used at 2-year, professional advisors only</a:t>
            </a:r>
            <a:endParaRPr lang="en-US" sz="1200" b="0"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Decentralized</a:t>
            </a:r>
            <a:r>
              <a:rPr lang="en-US" sz="1200" b="0" i="0" kern="1200" dirty="0" smtClean="0">
                <a:solidFill>
                  <a:schemeClr val="tx1"/>
                </a:solidFill>
                <a:effectLst/>
                <a:latin typeface="+mn-lt"/>
                <a:ea typeface="+mn-ea"/>
                <a:cs typeface="+mn-cs"/>
              </a:rPr>
              <a:t>: professional or faculty advisors are located in their respective academic departments. Faculty only model, frequently</a:t>
            </a:r>
            <a:r>
              <a:rPr lang="en-US" sz="1200" b="0" i="0" kern="1200" baseline="0" dirty="0" smtClean="0">
                <a:solidFill>
                  <a:schemeClr val="tx1"/>
                </a:solidFill>
                <a:effectLst/>
                <a:latin typeface="+mn-lt"/>
                <a:ea typeface="+mn-ea"/>
                <a:cs typeface="+mn-cs"/>
              </a:rPr>
              <a:t> used at private institutions.</a:t>
            </a:r>
            <a:endParaRPr lang="en-US" sz="1200" b="0" i="0" kern="1200" dirty="0" smtClean="0">
              <a:solidFill>
                <a:schemeClr val="tx1"/>
              </a:solidFill>
              <a:effectLst/>
              <a:latin typeface="+mn-lt"/>
              <a:ea typeface="+mn-ea"/>
              <a:cs typeface="+mn-cs"/>
            </a:endParaRPr>
          </a:p>
          <a:p>
            <a:pPr fontAlgn="base"/>
            <a:r>
              <a:rPr lang="en-US" sz="1200" b="1" i="0" kern="1200" dirty="0" smtClean="0">
                <a:solidFill>
                  <a:schemeClr val="tx1"/>
                </a:solidFill>
                <a:effectLst/>
                <a:latin typeface="+mn-lt"/>
                <a:ea typeface="+mn-ea"/>
                <a:cs typeface="+mn-cs"/>
              </a:rPr>
              <a:t>Shared</a:t>
            </a:r>
            <a:r>
              <a:rPr lang="en-US" sz="1200" b="0" i="0" kern="1200" dirty="0" smtClean="0">
                <a:solidFill>
                  <a:schemeClr val="tx1"/>
                </a:solidFill>
                <a:effectLst/>
                <a:latin typeface="+mn-lt"/>
                <a:ea typeface="+mn-ea"/>
                <a:cs typeface="+mn-cs"/>
              </a:rPr>
              <a:t>: where some advisors meet with students in a central administrative unit (i.e., an advising center), while others advise students in the academic department of their major discipline. </a:t>
            </a:r>
            <a:r>
              <a:rPr lang="en-US" sz="1200" b="1" i="0" kern="1200" dirty="0" smtClean="0">
                <a:solidFill>
                  <a:schemeClr val="tx1"/>
                </a:solidFill>
                <a:effectLst/>
                <a:latin typeface="+mn-lt"/>
                <a:ea typeface="+mn-ea"/>
                <a:cs typeface="+mn-cs"/>
              </a:rPr>
              <a:t>Supplementary model</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centralized unit supports program advising. Split model, faculty and advising center for specific subsets, dominant at 4-year public.</a:t>
            </a:r>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Variables</a:t>
            </a:r>
            <a:r>
              <a:rPr lang="en-US" sz="1200" b="0" i="0" kern="1200" baseline="0" dirty="0" smtClean="0">
                <a:solidFill>
                  <a:schemeClr val="tx1"/>
                </a:solidFill>
                <a:effectLst/>
                <a:latin typeface="+mn-lt"/>
                <a:ea typeface="+mn-ea"/>
                <a:cs typeface="+mn-cs"/>
              </a:rPr>
              <a:t> to consider when choosing a model:</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Enrollment</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Administrative structure of the institution</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Faculty interest and willingness</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Academic policies, curriculum, and degree programs</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Institutions mission</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Composition of student body</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Culture of institution</a:t>
            </a:r>
          </a:p>
          <a:p>
            <a:pPr marL="171450" indent="-171450" fontAlgn="base">
              <a:buFont typeface="Arial" panose="020B0604020202020204" pitchFamily="34" charset="0"/>
              <a:buChar char="•"/>
            </a:pPr>
            <a:endParaRPr lang="en-US" sz="1200" b="0" i="0" kern="1200" baseline="0" dirty="0" smtClean="0">
              <a:solidFill>
                <a:schemeClr val="tx1"/>
              </a:solidFill>
              <a:effectLst/>
              <a:latin typeface="+mn-lt"/>
              <a:ea typeface="+mn-ea"/>
              <a:cs typeface="+mn-cs"/>
            </a:endParaRPr>
          </a:p>
          <a:p>
            <a:pPr marL="0" indent="0" fontAlgn="base">
              <a:buFont typeface="Arial" panose="020B0604020202020204" pitchFamily="34" charset="0"/>
              <a:buNone/>
            </a:pPr>
            <a:r>
              <a:rPr lang="en-US" sz="1200" b="0" i="0" kern="1200" baseline="0" dirty="0" smtClean="0">
                <a:solidFill>
                  <a:schemeClr val="tx1"/>
                </a:solidFill>
                <a:effectLst/>
                <a:latin typeface="+mn-lt"/>
                <a:ea typeface="+mn-ea"/>
                <a:cs typeface="+mn-cs"/>
              </a:rPr>
              <a:t>How to determine effectiveness:</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Are advisors accessible</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Are resources available to support structure</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Are reporting structures clear</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Is it clear to students</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Do advisors understand structure</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Promote communication</a:t>
            </a:r>
          </a:p>
          <a:p>
            <a:pPr marL="171450" indent="-171450" fontAlgn="base">
              <a:buFont typeface="Arial" panose="020B0604020202020204" pitchFamily="34" charset="0"/>
              <a:buChar char="•"/>
            </a:pPr>
            <a:r>
              <a:rPr lang="en-US" sz="1200" b="0" i="0" kern="1200" baseline="0" dirty="0" smtClean="0">
                <a:solidFill>
                  <a:schemeClr val="tx1"/>
                </a:solidFill>
                <a:effectLst/>
                <a:latin typeface="+mn-lt"/>
                <a:ea typeface="+mn-ea"/>
                <a:cs typeface="+mn-cs"/>
              </a:rPr>
              <a:t>Conducive to sharing information</a:t>
            </a:r>
          </a:p>
          <a:p>
            <a:pPr marL="171450" indent="-171450" fontAlgn="base">
              <a:buFont typeface="Arial" panose="020B0604020202020204" pitchFamily="34" charset="0"/>
              <a:buChar char="•"/>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1A1D22-E983-4B9D-B424-C6580C00E90F}" type="slidenum">
              <a:rPr lang="en-US" smtClean="0"/>
              <a:t>5</a:t>
            </a:fld>
            <a:endParaRPr lang="en-US"/>
          </a:p>
        </p:txBody>
      </p:sp>
    </p:spTree>
    <p:extLst>
      <p:ext uri="{BB962C8B-B14F-4D97-AF65-F5344CB8AC3E}">
        <p14:creationId xmlns:p14="http://schemas.microsoft.com/office/powerpoint/2010/main" val="634545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message example</a:t>
            </a:r>
            <a:r>
              <a:rPr lang="en-US" smtClean="0"/>
              <a:t>: ABC…what'</a:t>
            </a:r>
            <a:endParaRPr lang="en-US" dirty="0"/>
          </a:p>
        </p:txBody>
      </p:sp>
      <p:sp>
        <p:nvSpPr>
          <p:cNvPr id="4" name="Slide Number Placeholder 3"/>
          <p:cNvSpPr>
            <a:spLocks noGrp="1"/>
          </p:cNvSpPr>
          <p:nvPr>
            <p:ph type="sldNum" sz="quarter" idx="10"/>
          </p:nvPr>
        </p:nvSpPr>
        <p:spPr/>
        <p:txBody>
          <a:bodyPr/>
          <a:lstStyle/>
          <a:p>
            <a:fld id="{DE1A1D22-E983-4B9D-B424-C6580C00E90F}" type="slidenum">
              <a:rPr lang="en-US" smtClean="0"/>
              <a:t>26</a:t>
            </a:fld>
            <a:endParaRPr lang="en-US"/>
          </a:p>
        </p:txBody>
      </p:sp>
    </p:spTree>
    <p:extLst>
      <p:ext uri="{BB962C8B-B14F-4D97-AF65-F5344CB8AC3E}">
        <p14:creationId xmlns:p14="http://schemas.microsoft.com/office/powerpoint/2010/main" val="260564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A1D22-E983-4B9D-B424-C6580C00E90F}" type="slidenum">
              <a:rPr lang="en-US" smtClean="0"/>
              <a:t>27</a:t>
            </a:fld>
            <a:endParaRPr lang="en-US"/>
          </a:p>
        </p:txBody>
      </p:sp>
    </p:spTree>
    <p:extLst>
      <p:ext uri="{BB962C8B-B14F-4D97-AF65-F5344CB8AC3E}">
        <p14:creationId xmlns:p14="http://schemas.microsoft.com/office/powerpoint/2010/main" val="1644291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A1D22-E983-4B9D-B424-C6580C00E90F}" type="slidenum">
              <a:rPr lang="en-US" smtClean="0"/>
              <a:t>28</a:t>
            </a:fld>
            <a:endParaRPr lang="en-US"/>
          </a:p>
        </p:txBody>
      </p:sp>
    </p:spTree>
    <p:extLst>
      <p:ext uri="{BB962C8B-B14F-4D97-AF65-F5344CB8AC3E}">
        <p14:creationId xmlns:p14="http://schemas.microsoft.com/office/powerpoint/2010/main" val="4065607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and distribute a resource toolkit</a:t>
            </a:r>
            <a:r>
              <a:rPr lang="en-US" baseline="0" dirty="0" smtClean="0"/>
              <a:t> to all advisors</a:t>
            </a:r>
            <a:endParaRPr lang="en-US" dirty="0"/>
          </a:p>
        </p:txBody>
      </p:sp>
      <p:sp>
        <p:nvSpPr>
          <p:cNvPr id="4" name="Slide Number Placeholder 3"/>
          <p:cNvSpPr>
            <a:spLocks noGrp="1"/>
          </p:cNvSpPr>
          <p:nvPr>
            <p:ph type="sldNum" sz="quarter" idx="10"/>
          </p:nvPr>
        </p:nvSpPr>
        <p:spPr/>
        <p:txBody>
          <a:bodyPr/>
          <a:lstStyle/>
          <a:p>
            <a:fld id="{DE1A1D22-E983-4B9D-B424-C6580C00E90F}" type="slidenum">
              <a:rPr lang="en-US" smtClean="0"/>
              <a:t>29</a:t>
            </a:fld>
            <a:endParaRPr lang="en-US"/>
          </a:p>
        </p:txBody>
      </p:sp>
    </p:spTree>
    <p:extLst>
      <p:ext uri="{BB962C8B-B14F-4D97-AF65-F5344CB8AC3E}">
        <p14:creationId xmlns:p14="http://schemas.microsoft.com/office/powerpoint/2010/main" val="2194977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smtClean="0">
                <a:solidFill>
                  <a:schemeClr val="tx1"/>
                </a:solidFill>
                <a:effectLst/>
                <a:latin typeface="+mn-lt"/>
                <a:ea typeface="+mn-ea"/>
                <a:cs typeface="+mn-cs"/>
              </a:rPr>
              <a:t>NACADA is an association of professional advisors, counselors, faculty, administrators, and students working to enhance the educational development of students.</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NACADA promotes and supports quality academic advising in institutions of higher education to enhance the educational development of students. NACADA provides a forum for discussion, debate, and the exchange of ideas pertaining to academic advising through numerous activities and publications. NACADA also serves as an advocate for effective academic advising by providing a</a:t>
            </a:r>
            <a:r>
              <a:rPr lang="en-US" sz="1200" b="1" i="0"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hlinkClick r:id="rId3"/>
              </a:rPr>
              <a:t>Consulting and Speaker Service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a:t>
            </a:r>
            <a:r>
              <a:rPr lang="en-US" sz="1200" b="1" i="0" u="none" strike="noStrike" kern="1200" dirty="0" err="1" smtClean="0">
                <a:solidFill>
                  <a:schemeClr val="tx1"/>
                </a:solidFill>
                <a:effectLst/>
                <a:latin typeface="+mn-lt"/>
                <a:ea typeface="+mn-ea"/>
                <a:cs typeface="+mn-cs"/>
                <a:hlinkClick r:id="rId4"/>
              </a:rPr>
              <a:t>Awards</a:t>
            </a:r>
            <a:r>
              <a:rPr lang="en-US" sz="1200" b="1" i="0" u="none" strike="noStrike" kern="1200" dirty="0" smtClean="0">
                <a:solidFill>
                  <a:schemeClr val="tx1"/>
                </a:solidFill>
                <a:effectLst/>
                <a:latin typeface="+mn-lt"/>
                <a:ea typeface="+mn-ea"/>
                <a:cs typeface="+mn-cs"/>
                <a:hlinkClick r:id="rId4"/>
              </a:rPr>
              <a:t> Program</a:t>
            </a:r>
            <a:r>
              <a:rPr lang="en-US" sz="1200" b="0" i="0" kern="1200" dirty="0" smtClean="0">
                <a:solidFill>
                  <a:schemeClr val="tx1"/>
                </a:solidFill>
                <a:effectLst/>
                <a:latin typeface="+mn-lt"/>
                <a:ea typeface="+mn-ea"/>
                <a:cs typeface="+mn-cs"/>
              </a:rPr>
              <a:t>, and funding for </a:t>
            </a:r>
            <a:r>
              <a:rPr lang="en-US" sz="1200" b="1" i="0" u="none" strike="noStrike" kern="1200" dirty="0" smtClean="0">
                <a:solidFill>
                  <a:schemeClr val="tx1"/>
                </a:solidFill>
                <a:effectLst/>
                <a:latin typeface="+mn-lt"/>
                <a:ea typeface="+mn-ea"/>
                <a:cs typeface="+mn-cs"/>
                <a:hlinkClick r:id="rId5"/>
              </a:rPr>
              <a:t>Research</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related to academic advising.</a:t>
            </a:r>
          </a:p>
          <a:p>
            <a:pPr fontAlgn="base"/>
            <a:r>
              <a:rPr lang="en-US" sz="1200" b="0" i="0" kern="1200" dirty="0" smtClean="0">
                <a:solidFill>
                  <a:schemeClr val="tx1"/>
                </a:solidFill>
                <a:effectLst/>
                <a:latin typeface="+mn-lt"/>
                <a:ea typeface="+mn-ea"/>
                <a:cs typeface="+mn-cs"/>
              </a:rPr>
              <a:t>NACADA evolved from the first National Conference on Academic Advising in 1977 and has over 12,000 members representing all 50 United States, Puerto Rico, Canada, and several other international countries. Members represent higher education institutions across the spectrum of Carnegie classifications and include professional advisors/counselors, faculty, administrators and students whose responsibilities include academic advising.</a:t>
            </a:r>
          </a:p>
          <a:p>
            <a:pPr fontAlgn="base"/>
            <a:r>
              <a:rPr lang="en-US" sz="1200" b="0" i="0" kern="1200" dirty="0" smtClean="0">
                <a:solidFill>
                  <a:schemeClr val="tx1"/>
                </a:solidFill>
                <a:effectLst/>
                <a:latin typeface="+mn-lt"/>
                <a:ea typeface="+mn-ea"/>
                <a:cs typeface="+mn-cs"/>
              </a:rPr>
              <a:t>NACADA functions with volunteer leadership with support from the NACADA Executive Office. Members have full voting rights and elect the national board of directors as well as other leaders within the organization. NACADA is designated by the IRS as a 501(c)3 non-profit educational association incorporated in Kansas.</a:t>
            </a:r>
          </a:p>
          <a:p>
            <a:endParaRPr lang="en-US" dirty="0"/>
          </a:p>
        </p:txBody>
      </p:sp>
      <p:sp>
        <p:nvSpPr>
          <p:cNvPr id="4" name="Slide Number Placeholder 3"/>
          <p:cNvSpPr>
            <a:spLocks noGrp="1"/>
          </p:cNvSpPr>
          <p:nvPr>
            <p:ph type="sldNum" sz="quarter" idx="10"/>
          </p:nvPr>
        </p:nvSpPr>
        <p:spPr/>
        <p:txBody>
          <a:bodyPr/>
          <a:lstStyle/>
          <a:p>
            <a:fld id="{DE1A1D22-E983-4B9D-B424-C6580C00E90F}" type="slidenum">
              <a:rPr lang="en-US" smtClean="0"/>
              <a:t>30</a:t>
            </a:fld>
            <a:endParaRPr lang="en-US"/>
          </a:p>
        </p:txBody>
      </p:sp>
    </p:spTree>
    <p:extLst>
      <p:ext uri="{BB962C8B-B14F-4D97-AF65-F5344CB8AC3E}">
        <p14:creationId xmlns:p14="http://schemas.microsoft.com/office/powerpoint/2010/main" val="1965344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A1D22-E983-4B9D-B424-C6580C00E90F}" type="slidenum">
              <a:rPr lang="en-US" smtClean="0"/>
              <a:t>31</a:t>
            </a:fld>
            <a:endParaRPr lang="en-US"/>
          </a:p>
        </p:txBody>
      </p:sp>
    </p:spTree>
    <p:extLst>
      <p:ext uri="{BB962C8B-B14F-4D97-AF65-F5344CB8AC3E}">
        <p14:creationId xmlns:p14="http://schemas.microsoft.com/office/powerpoint/2010/main" val="1828689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A1D22-E983-4B9D-B424-C6580C00E90F}" type="slidenum">
              <a:rPr lang="en-US" smtClean="0"/>
              <a:t>6</a:t>
            </a:fld>
            <a:endParaRPr lang="en-US"/>
          </a:p>
        </p:txBody>
      </p:sp>
    </p:spTree>
    <p:extLst>
      <p:ext uri="{BB962C8B-B14F-4D97-AF65-F5344CB8AC3E}">
        <p14:creationId xmlns:p14="http://schemas.microsoft.com/office/powerpoint/2010/main" val="288444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1A1D22-E983-4B9D-B424-C6580C00E9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374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E1A1D22-E983-4B9D-B424-C6580C00E90F}" type="slidenum">
              <a:rPr lang="en-US" smtClean="0"/>
              <a:t>8</a:t>
            </a:fld>
            <a:endParaRPr lang="en-US"/>
          </a:p>
        </p:txBody>
      </p:sp>
    </p:spTree>
    <p:extLst>
      <p:ext uri="{BB962C8B-B14F-4D97-AF65-F5344CB8AC3E}">
        <p14:creationId xmlns:p14="http://schemas.microsoft.com/office/powerpoint/2010/main" val="555559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Community College</a:t>
            </a:r>
            <a:r>
              <a:rPr lang="en-US" baseline="0" dirty="0" smtClean="0"/>
              <a:t> Survey of Student Engagement to evaluate student satisfaction, importance, and frequency of use pre and post AASC</a:t>
            </a:r>
          </a:p>
          <a:p>
            <a:pPr marL="171450" indent="-171450">
              <a:buFont typeface="Arial" panose="020B0604020202020204" pitchFamily="34" charset="0"/>
              <a:buChar char="•"/>
            </a:pPr>
            <a:r>
              <a:rPr lang="en-US" baseline="0" dirty="0" smtClean="0"/>
              <a:t>27% increase in average responses pre to post of students very satisfied with academic advising and planning services</a:t>
            </a:r>
          </a:p>
          <a:p>
            <a:pPr marL="171450" indent="-171450">
              <a:buFont typeface="Arial" panose="020B0604020202020204" pitchFamily="34" charset="0"/>
              <a:buChar char="•"/>
            </a:pPr>
            <a:r>
              <a:rPr lang="en-US" baseline="0" dirty="0" smtClean="0"/>
              <a:t>Consistently 3-5% points above the average of small colleges and 8-10% points above the average for all colleges</a:t>
            </a:r>
          </a:p>
          <a:p>
            <a:pPr marL="171450" indent="-171450">
              <a:buFont typeface="Arial" panose="020B0604020202020204" pitchFamily="34" charset="0"/>
              <a:buChar char="•"/>
            </a:pPr>
            <a:r>
              <a:rPr lang="en-US" baseline="0" dirty="0" smtClean="0"/>
              <a:t>28% increase in average responses pre to post of students very satisfied with career counseling services</a:t>
            </a:r>
          </a:p>
          <a:p>
            <a:pPr marL="171450" indent="-171450">
              <a:buFont typeface="Arial" panose="020B0604020202020204" pitchFamily="34" charset="0"/>
              <a:buChar char="•"/>
            </a:pPr>
            <a:r>
              <a:rPr lang="en-US" baseline="0" dirty="0" smtClean="0"/>
              <a:t>Rating of importance and frequency of use statistics also trend upward from pre to post </a:t>
            </a:r>
          </a:p>
          <a:p>
            <a:pPr marL="171450" indent="-171450">
              <a:buFont typeface="Arial" panose="020B0604020202020204" pitchFamily="34" charset="0"/>
              <a:buChar char="•"/>
            </a:pPr>
            <a:r>
              <a:rPr lang="en-US" baseline="0" dirty="0" smtClean="0"/>
              <a:t>Survey also assesses support services (tutoring) if services are integrated</a:t>
            </a:r>
            <a:endParaRPr lang="en-US" dirty="0"/>
          </a:p>
        </p:txBody>
      </p:sp>
      <p:sp>
        <p:nvSpPr>
          <p:cNvPr id="4" name="Slide Number Placeholder 3"/>
          <p:cNvSpPr>
            <a:spLocks noGrp="1"/>
          </p:cNvSpPr>
          <p:nvPr>
            <p:ph type="sldNum" sz="quarter" idx="10"/>
          </p:nvPr>
        </p:nvSpPr>
        <p:spPr/>
        <p:txBody>
          <a:bodyPr/>
          <a:lstStyle/>
          <a:p>
            <a:fld id="{DE1A1D22-E983-4B9D-B424-C6580C00E90F}" type="slidenum">
              <a:rPr lang="en-US" smtClean="0"/>
              <a:t>9</a:t>
            </a:fld>
            <a:endParaRPr lang="en-US"/>
          </a:p>
        </p:txBody>
      </p:sp>
    </p:spTree>
    <p:extLst>
      <p:ext uri="{BB962C8B-B14F-4D97-AF65-F5344CB8AC3E}">
        <p14:creationId xmlns:p14="http://schemas.microsoft.com/office/powerpoint/2010/main" val="5965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Implementation</a:t>
            </a:r>
          </a:p>
          <a:p>
            <a:pPr lvl="1"/>
            <a:r>
              <a:rPr lang="en-US" dirty="0" smtClean="0"/>
              <a:t>27% increase in student satisfaction with Academic Advising (CCSSE)</a:t>
            </a:r>
          </a:p>
          <a:p>
            <a:pPr lvl="1"/>
            <a:r>
              <a:rPr lang="en-US" dirty="0" smtClean="0"/>
              <a:t>23.8% increase in tutoring use</a:t>
            </a:r>
          </a:p>
          <a:p>
            <a:pPr lvl="1"/>
            <a:r>
              <a:rPr lang="en-US" dirty="0" smtClean="0"/>
              <a:t>92.4% increase in tutoring time spent</a:t>
            </a:r>
          </a:p>
          <a:p>
            <a:pPr lvl="1"/>
            <a:r>
              <a:rPr lang="en-US" dirty="0" smtClean="0"/>
              <a:t>200% increase in advising use</a:t>
            </a:r>
          </a:p>
          <a:p>
            <a:pPr lvl="1"/>
            <a:r>
              <a:rPr lang="en-US" dirty="0" smtClean="0"/>
              <a:t>300% increase in advising visit frequency</a:t>
            </a:r>
          </a:p>
          <a:p>
            <a:pPr marL="0" indent="0">
              <a:buNone/>
            </a:pPr>
            <a:r>
              <a:rPr lang="en-US" dirty="0" smtClean="0"/>
              <a:t>Student Outcomes</a:t>
            </a:r>
          </a:p>
          <a:p>
            <a:pPr lvl="1"/>
            <a:r>
              <a:rPr lang="en-US" dirty="0" smtClean="0"/>
              <a:t>2.1% reduction in student midterm deficiencies (all students)</a:t>
            </a:r>
          </a:p>
          <a:p>
            <a:pPr lvl="1"/>
            <a:r>
              <a:rPr lang="en-US" dirty="0" smtClean="0"/>
              <a:t>9.6% reduction in resident student midterm deficiencies, REVERSING AN INCREASING TREND</a:t>
            </a:r>
          </a:p>
          <a:p>
            <a:pPr lvl="1"/>
            <a:r>
              <a:rPr lang="en-US" dirty="0" smtClean="0"/>
              <a:t>5.46% reduction in academic difficulty status (pre to post AASC averages)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1% reduction in academic dismissal status (pre to post AASC averages)</a:t>
            </a:r>
          </a:p>
          <a:p>
            <a:pPr lvl="1"/>
            <a:r>
              <a:rPr lang="en-US" dirty="0" smtClean="0"/>
              <a:t>LOWEST</a:t>
            </a:r>
            <a:r>
              <a:rPr lang="en-US" baseline="0" dirty="0" smtClean="0"/>
              <a:t> IN 14 YEARS</a:t>
            </a:r>
            <a:endParaRPr lang="en-US" dirty="0" smtClean="0"/>
          </a:p>
          <a:p>
            <a:endParaRPr lang="en-US" dirty="0" smtClean="0"/>
          </a:p>
          <a:p>
            <a:r>
              <a:rPr lang="en-US" dirty="0" smtClean="0"/>
              <a:t>2% increase in fall to spring retention</a:t>
            </a:r>
          </a:p>
          <a:p>
            <a:r>
              <a:rPr lang="en-US" dirty="0" smtClean="0"/>
              <a:t>8% increase in fall to fall retention</a:t>
            </a:r>
          </a:p>
          <a:p>
            <a:r>
              <a:rPr lang="en-US" dirty="0" smtClean="0"/>
              <a:t>Ripple effect</a:t>
            </a:r>
          </a:p>
          <a:p>
            <a:pPr marL="0" indent="0" algn="l">
              <a:buNone/>
            </a:pPr>
            <a:r>
              <a:rPr lang="en-US" sz="2000" dirty="0" smtClean="0"/>
              <a:t>5% increase in </a:t>
            </a:r>
            <a:r>
              <a:rPr lang="en-US" sz="2000" b="1" dirty="0" smtClean="0">
                <a:solidFill>
                  <a:srgbClr val="00A5B5"/>
                </a:solidFill>
                <a:effectLst>
                  <a:outerShdw blurRad="38100" dist="38100" dir="2700000" algn="tl">
                    <a:srgbClr val="000000">
                      <a:alpha val="43137"/>
                    </a:srgbClr>
                  </a:outerShdw>
                </a:effectLst>
              </a:rPr>
              <a:t>GRATUATION RATES </a:t>
            </a:r>
            <a:r>
              <a:rPr lang="en-US" sz="2000" dirty="0" smtClean="0"/>
              <a:t>since the launch of the AASC!!!</a:t>
            </a:r>
          </a:p>
          <a:p>
            <a:pPr marL="0" indent="0">
              <a:buNone/>
            </a:pPr>
            <a:endParaRPr lang="en-US"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1A1D22-E983-4B9D-B424-C6580C00E90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900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Prescriptive</a:t>
            </a:r>
            <a:r>
              <a:rPr lang="en-US" baseline="0" dirty="0" smtClean="0"/>
              <a:t> - </a:t>
            </a:r>
            <a:r>
              <a:rPr lang="en-US" sz="1200" b="0" i="0" kern="1200" dirty="0" smtClean="0">
                <a:solidFill>
                  <a:schemeClr val="tx1"/>
                </a:solidFill>
                <a:effectLst/>
                <a:latin typeface="+mn-lt"/>
                <a:ea typeface="+mn-ea"/>
                <a:cs typeface="+mn-cs"/>
              </a:rPr>
              <a:t>Prescriptive advising, based on the</a:t>
            </a:r>
            <a:r>
              <a:rPr lang="en-US" sz="1200" b="0" i="0" kern="1200" baseline="0" dirty="0" smtClean="0">
                <a:solidFill>
                  <a:schemeClr val="tx1"/>
                </a:solidFill>
                <a:effectLst/>
                <a:latin typeface="+mn-lt"/>
                <a:ea typeface="+mn-ea"/>
                <a:cs typeface="+mn-cs"/>
              </a:rPr>
              <a:t> work of Crookston,</a:t>
            </a:r>
            <a:r>
              <a:rPr lang="en-US" sz="1200" b="0" i="0" kern="1200" dirty="0" smtClean="0">
                <a:solidFill>
                  <a:schemeClr val="tx1"/>
                </a:solidFill>
                <a:effectLst/>
                <a:latin typeface="+mn-lt"/>
                <a:ea typeface="+mn-ea"/>
                <a:cs typeface="+mn-cs"/>
              </a:rPr>
              <a:t> represents a traditional relationship based on authority between the academic advisor and the student. Doctor/patient relationship. Approach</a:t>
            </a:r>
            <a:r>
              <a:rPr lang="en-US" sz="1200" b="0" i="0" kern="1200" baseline="0" dirty="0" smtClean="0">
                <a:solidFill>
                  <a:schemeClr val="tx1"/>
                </a:solidFill>
                <a:effectLst/>
                <a:latin typeface="+mn-lt"/>
                <a:ea typeface="+mn-ea"/>
                <a:cs typeface="+mn-cs"/>
              </a:rPr>
              <a:t> doesn’t encourage student to develop a sense of responsibility. </a:t>
            </a:r>
          </a:p>
          <a:p>
            <a:endParaRPr lang="en-US" sz="1200" b="0" i="0" kern="1200" dirty="0" smtClean="0">
              <a:solidFill>
                <a:schemeClr val="tx1"/>
              </a:solidFill>
              <a:effectLst/>
              <a:latin typeface="+mn-lt"/>
              <a:ea typeface="+mn-ea"/>
              <a:cs typeface="+mn-cs"/>
            </a:endParaRPr>
          </a:p>
          <a:p>
            <a:r>
              <a:rPr lang="en-US" b="1" dirty="0" smtClean="0"/>
              <a:t>Developmental</a:t>
            </a:r>
            <a:r>
              <a:rPr lang="en-US" dirty="0" smtClean="0"/>
              <a:t> – Crookston, </a:t>
            </a:r>
            <a:r>
              <a:rPr lang="en-US" sz="1200" b="0" i="0" kern="1200" dirty="0" smtClean="0">
                <a:solidFill>
                  <a:schemeClr val="tx1"/>
                </a:solidFill>
                <a:effectLst/>
                <a:latin typeface="+mn-lt"/>
                <a:ea typeface="+mn-ea"/>
                <a:cs typeface="+mn-cs"/>
              </a:rPr>
              <a:t>three of </a:t>
            </a:r>
            <a:r>
              <a:rPr lang="en-US" sz="1200" b="0" i="0" kern="1200" dirty="0" err="1" smtClean="0">
                <a:solidFill>
                  <a:schemeClr val="tx1"/>
                </a:solidFill>
                <a:effectLst/>
                <a:latin typeface="+mn-lt"/>
                <a:ea typeface="+mn-ea"/>
                <a:cs typeface="+mn-cs"/>
              </a:rPr>
              <a:t>Chickering's</a:t>
            </a:r>
            <a:r>
              <a:rPr lang="en-US" sz="1200" b="0" i="0" kern="1200" dirty="0" smtClean="0">
                <a:solidFill>
                  <a:schemeClr val="tx1"/>
                </a:solidFill>
                <a:effectLst/>
                <a:latin typeface="+mn-lt"/>
                <a:ea typeface="+mn-ea"/>
                <a:cs typeface="+mn-cs"/>
              </a:rPr>
              <a:t> developmental vectors in particular: developing competence, developing autonomy, and developing purpose.</a:t>
            </a:r>
            <a:r>
              <a:rPr lang="en-US" sz="1200" b="0" i="0" kern="1200" baseline="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O'Banion's</a:t>
            </a:r>
            <a:r>
              <a:rPr lang="en-US" sz="1200" b="0" i="0" kern="1200" dirty="0" smtClean="0">
                <a:solidFill>
                  <a:schemeClr val="tx1"/>
                </a:solidFill>
                <a:effectLst/>
                <a:latin typeface="+mn-lt"/>
                <a:ea typeface="+mn-ea"/>
                <a:cs typeface="+mn-cs"/>
              </a:rPr>
              <a:t> five steps in the dimensions of the advising process: '(1) exploration of life goals, (2) exploration of vocational goals, (3) program choice, (4) course choice, and (5) scheduling courses</a:t>
            </a:r>
            <a:endParaRPr lang="en-US" dirty="0" smtClean="0"/>
          </a:p>
          <a:p>
            <a:endParaRPr lang="en-US" dirty="0" smtClean="0"/>
          </a:p>
          <a:p>
            <a:r>
              <a:rPr lang="en-US" b="1" dirty="0" smtClean="0"/>
              <a:t>Learning-Centered</a:t>
            </a:r>
            <a:r>
              <a:rPr lang="en-US" dirty="0" smtClean="0"/>
              <a:t> - </a:t>
            </a:r>
            <a:r>
              <a:rPr lang="en-US" sz="1200" b="0" i="0" kern="1200" dirty="0" smtClean="0">
                <a:solidFill>
                  <a:schemeClr val="tx1"/>
                </a:solidFill>
                <a:effectLst/>
                <a:latin typeface="+mn-lt"/>
                <a:ea typeface="+mn-ea"/>
                <a:cs typeface="+mn-cs"/>
              </a:rPr>
              <a:t>Based on Crookston's belief in 'advising as teaching', this approach places the teaching aspect of academic advising at the forefront</a:t>
            </a:r>
          </a:p>
          <a:p>
            <a:endParaRPr lang="en-US" dirty="0" smtClean="0"/>
          </a:p>
          <a:p>
            <a:pPr fontAlgn="base"/>
            <a:r>
              <a:rPr lang="en-US" b="1" dirty="0" smtClean="0"/>
              <a:t>Strengths-Based</a:t>
            </a:r>
            <a:r>
              <a:rPr lang="en-US" dirty="0" smtClean="0"/>
              <a:t> - </a:t>
            </a:r>
            <a:r>
              <a:rPr lang="en-US" sz="1200" b="0" i="0" kern="1200" dirty="0" smtClean="0">
                <a:solidFill>
                  <a:schemeClr val="tx1"/>
                </a:solidFill>
                <a:effectLst/>
                <a:latin typeface="+mn-lt"/>
                <a:ea typeface="+mn-ea"/>
                <a:cs typeface="+mn-cs"/>
              </a:rPr>
              <a:t>Schreiner and Anderson, rather than focusing on remediating individuals' 'deficits' and weaknesses or problems, strength-based advising</a:t>
            </a:r>
            <a:r>
              <a:rPr lang="en-US" sz="1200" b="0" i="0" kern="1200" baseline="0" dirty="0" smtClean="0">
                <a:solidFill>
                  <a:schemeClr val="tx1"/>
                </a:solidFill>
                <a:effectLst/>
                <a:latin typeface="+mn-lt"/>
                <a:ea typeface="+mn-ea"/>
                <a:cs typeface="+mn-cs"/>
              </a:rPr>
              <a:t> s</a:t>
            </a:r>
            <a:r>
              <a:rPr lang="en-US" sz="1200" b="0" i="0" kern="1200" dirty="0" smtClean="0">
                <a:solidFill>
                  <a:schemeClr val="tx1"/>
                </a:solidFill>
                <a:effectLst/>
                <a:latin typeface="+mn-lt"/>
                <a:ea typeface="+mn-ea"/>
                <a:cs typeface="+mn-cs"/>
              </a:rPr>
              <a:t>hifts the focus of the advising sessions from areas of need to areas of talent and engagement</a:t>
            </a:r>
          </a:p>
          <a:p>
            <a:endParaRPr lang="en-US" dirty="0" smtClean="0"/>
          </a:p>
          <a:p>
            <a:r>
              <a:rPr lang="en-US" b="1" dirty="0" smtClean="0"/>
              <a:t>Appreciative </a:t>
            </a:r>
            <a:r>
              <a:rPr lang="en-US" dirty="0" smtClean="0"/>
              <a:t>– Based on appreciative</a:t>
            </a:r>
            <a:r>
              <a:rPr lang="en-US" baseline="0" dirty="0" smtClean="0"/>
              <a:t> inquiry, </a:t>
            </a:r>
            <a:r>
              <a:rPr lang="en-US" dirty="0" smtClean="0"/>
              <a:t>Appreciative Advising is the intentional collaborative practice of asking positive, open-ended questions that help student optimize their educational experiences and achieve their dreams, goals, and potentials</a:t>
            </a:r>
          </a:p>
          <a:p>
            <a:endParaRPr lang="en-US" dirty="0" smtClean="0"/>
          </a:p>
          <a:p>
            <a:pPr fontAlgn="base"/>
            <a:r>
              <a:rPr lang="en-US" b="1" dirty="0" smtClean="0"/>
              <a:t>Intrusive/Proactive</a:t>
            </a:r>
            <a:r>
              <a:rPr lang="en-US" dirty="0" smtClean="0"/>
              <a:t> – At risk groups, </a:t>
            </a:r>
            <a:r>
              <a:rPr lang="en-US" sz="1200" b="0" i="0" kern="1200" dirty="0" smtClean="0">
                <a:solidFill>
                  <a:schemeClr val="tx1"/>
                </a:solidFill>
                <a:effectLst/>
                <a:latin typeface="+mn-lt"/>
                <a:ea typeface="+mn-ea"/>
                <a:cs typeface="+mn-cs"/>
              </a:rPr>
              <a:t>since many under-prepared first-year students are unlikely to seek academic and personal assistance of their own volition, intrusive advising is an effective method in which the advisors and the institution take the initiative in providing support services to help these students succeed. Proactive Advising involves:</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deliberate intervention to enhance student motivation,</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using strategies to show interest and involvement with students,</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intensive advising designed to increase the probability of student success,</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working to educate students on all options, and</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approaching students before situations develop.</a:t>
            </a:r>
          </a:p>
          <a:p>
            <a:pPr marL="0" indent="0" fontAlgn="base">
              <a:buFont typeface="Arial" panose="020B0604020202020204" pitchFamily="34" charset="0"/>
              <a:buNone/>
            </a:pPr>
            <a:r>
              <a:rPr lang="en-US" sz="1200" b="0" i="0" kern="1200" dirty="0" smtClean="0">
                <a:solidFill>
                  <a:schemeClr val="tx1"/>
                </a:solidFill>
                <a:effectLst/>
                <a:latin typeface="+mn-lt"/>
                <a:ea typeface="+mn-ea"/>
                <a:cs typeface="+mn-cs"/>
              </a:rPr>
              <a:t>Caring</a:t>
            </a:r>
            <a:r>
              <a:rPr lang="en-US" sz="1200" b="0" i="0" kern="1200" baseline="0" dirty="0" smtClean="0">
                <a:solidFill>
                  <a:schemeClr val="tx1"/>
                </a:solidFill>
                <a:effectLst/>
                <a:latin typeface="+mn-lt"/>
                <a:ea typeface="+mn-ea"/>
                <a:cs typeface="+mn-cs"/>
              </a:rPr>
              <a:t> relationship that leads to increased academic motivation and persistence</a:t>
            </a:r>
            <a:endParaRPr lang="en-US" dirty="0" smtClean="0"/>
          </a:p>
          <a:p>
            <a:endParaRPr lang="en-US" dirty="0" smtClean="0"/>
          </a:p>
          <a:p>
            <a:r>
              <a:rPr lang="en-US" b="1" dirty="0" smtClean="0"/>
              <a:t>Social-Constructivist</a:t>
            </a:r>
            <a:r>
              <a:rPr lang="en-US" dirty="0" smtClean="0"/>
              <a:t> - </a:t>
            </a:r>
            <a:r>
              <a:rPr lang="en-US" sz="1200" b="0" i="0" kern="1200" dirty="0" smtClean="0">
                <a:solidFill>
                  <a:schemeClr val="tx1"/>
                </a:solidFill>
                <a:effectLst/>
                <a:latin typeface="+mn-lt"/>
                <a:ea typeface="+mn-ea"/>
                <a:cs typeface="+mn-cs"/>
              </a:rPr>
              <a:t>Many non-Western cultures, which tend to value 'community over self and personal relationships over individual achievement‘. These students may require a different advising approach which enables them to interact collaboratively and cooperatively.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E1A1D22-E983-4B9D-B424-C6580C00E90F}" type="slidenum">
              <a:rPr lang="en-US" smtClean="0"/>
              <a:t>11</a:t>
            </a:fld>
            <a:endParaRPr lang="en-US"/>
          </a:p>
        </p:txBody>
      </p:sp>
    </p:spTree>
    <p:extLst>
      <p:ext uri="{BB962C8B-B14F-4D97-AF65-F5344CB8AC3E}">
        <p14:creationId xmlns:p14="http://schemas.microsoft.com/office/powerpoint/2010/main" val="1464555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Proactive Advising Defined “Earl (1988) describes Proactive Advising as a deliberate, structured student intervention at the first indication of academic difficulty in order to motivate the student to seek help. Proactive Advising uses the good qualities of prescriptive advising (experience, awareness of student needs and structured programs) and of developmental advising (relationship to a student’s total needs).” –Varney, 2012 Purpose: To help students persist to graduation </a:t>
            </a:r>
            <a:endParaRPr lang="en-US" dirty="0"/>
          </a:p>
        </p:txBody>
      </p:sp>
      <p:sp>
        <p:nvSpPr>
          <p:cNvPr id="4" name="Slide Number Placeholder 3"/>
          <p:cNvSpPr>
            <a:spLocks noGrp="1"/>
          </p:cNvSpPr>
          <p:nvPr>
            <p:ph type="sldNum" sz="quarter" idx="10"/>
          </p:nvPr>
        </p:nvSpPr>
        <p:spPr/>
        <p:txBody>
          <a:bodyPr/>
          <a:lstStyle/>
          <a:p>
            <a:fld id="{DE1A1D22-E983-4B9D-B424-C6580C00E90F}" type="slidenum">
              <a:rPr lang="en-US" smtClean="0"/>
              <a:t>12</a:t>
            </a:fld>
            <a:endParaRPr lang="en-US"/>
          </a:p>
        </p:txBody>
      </p:sp>
    </p:spTree>
    <p:extLst>
      <p:ext uri="{BB962C8B-B14F-4D97-AF65-F5344CB8AC3E}">
        <p14:creationId xmlns:p14="http://schemas.microsoft.com/office/powerpoint/2010/main" val="1992230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9808" y="247650"/>
            <a:ext cx="9689592" cy="3081338"/>
          </a:xfrm>
        </p:spPr>
        <p:txBody>
          <a:bodyPr anchor="b"/>
          <a:lstStyle>
            <a:lvl1pPr algn="l">
              <a:defRPr sz="6000" spc="0">
                <a:effectLst/>
                <a:latin typeface="Anton" panose="00000500000000000000" pitchFamily="2"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49808" y="4031566"/>
            <a:ext cx="96895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Rectangle 1"/>
          <p:cNvSpPr/>
          <p:nvPr/>
        </p:nvSpPr>
        <p:spPr>
          <a:xfrm>
            <a:off x="841248" y="3512672"/>
            <a:ext cx="3215601" cy="298831"/>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8365" t="15266" r="31179" b="39277"/>
          <a:stretch/>
        </p:blipFill>
        <p:spPr>
          <a:xfrm>
            <a:off x="6492240" y="2651760"/>
            <a:ext cx="5760720" cy="420624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7162" y="4816128"/>
            <a:ext cx="2994837" cy="1753706"/>
          </a:xfrm>
          <a:prstGeom prst="rect">
            <a:avLst/>
          </a:prstGeom>
        </p:spPr>
      </p:pic>
    </p:spTree>
    <p:extLst>
      <p:ext uri="{BB962C8B-B14F-4D97-AF65-F5344CB8AC3E}">
        <p14:creationId xmlns:p14="http://schemas.microsoft.com/office/powerpoint/2010/main" val="4250162599"/>
      </p:ext>
    </p:extLst>
  </p:cSld>
  <p:clrMapOvr>
    <a:masterClrMapping/>
  </p:clrMapOvr>
  <p:transition spd="med">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749808" y="2057399"/>
            <a:ext cx="10689716" cy="3905251"/>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stStyle>
          <a:p>
            <a:endParaRPr lang="en-US" dirty="0"/>
          </a:p>
        </p:txBody>
      </p:sp>
      <p:sp>
        <p:nvSpPr>
          <p:cNvPr id="8" name="Title 3"/>
          <p:cNvSpPr>
            <a:spLocks noGrp="1"/>
          </p:cNvSpPr>
          <p:nvPr>
            <p:ph type="title"/>
          </p:nvPr>
        </p:nvSpPr>
        <p:spPr>
          <a:xfrm>
            <a:off x="749807" y="637322"/>
            <a:ext cx="10689717" cy="993775"/>
          </a:xfrm>
        </p:spPr>
        <p:txBody>
          <a:bodyPr anchor="b">
            <a:normAutofit/>
          </a:bodyPr>
          <a:lstStyle>
            <a:lvl1pPr>
              <a:defRPr sz="5400"/>
            </a:lvl1pPr>
          </a:lstStyle>
          <a:p>
            <a:endParaRPr lang="en-US" dirty="0"/>
          </a:p>
        </p:txBody>
      </p:sp>
      <p:sp>
        <p:nvSpPr>
          <p:cNvPr id="9" name="Rectangle 1"/>
          <p:cNvSpPr/>
          <p:nvPr/>
        </p:nvSpPr>
        <p:spPr>
          <a:xfrm>
            <a:off x="841249" y="1660772"/>
            <a:ext cx="2168652" cy="201536"/>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799" y="6103210"/>
            <a:ext cx="3657600" cy="544049"/>
          </a:xfrm>
          <a:prstGeom prst="rect">
            <a:avLst/>
          </a:prstGeom>
        </p:spPr>
      </p:pic>
    </p:spTree>
    <p:extLst>
      <p:ext uri="{BB962C8B-B14F-4D97-AF65-F5344CB8AC3E}">
        <p14:creationId xmlns:p14="http://schemas.microsoft.com/office/powerpoint/2010/main" val="1645765801"/>
      </p:ext>
    </p:extLst>
  </p:cSld>
  <p:clrMapOvr>
    <a:masterClrMapping/>
  </p:clrMapOvr>
  <p:transition spd="med">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with graphic">
    <p:spTree>
      <p:nvGrpSpPr>
        <p:cNvPr id="1" name=""/>
        <p:cNvGrpSpPr/>
        <p:nvPr/>
      </p:nvGrpSpPr>
      <p:grpSpPr>
        <a:xfrm>
          <a:off x="0" y="0"/>
          <a:ext cx="0" cy="0"/>
          <a:chOff x="0" y="0"/>
          <a:chExt cx="0" cy="0"/>
        </a:xfrm>
      </p:grpSpPr>
      <p:sp>
        <p:nvSpPr>
          <p:cNvPr id="8" name="Title 3"/>
          <p:cNvSpPr>
            <a:spLocks noGrp="1"/>
          </p:cNvSpPr>
          <p:nvPr>
            <p:ph type="title"/>
          </p:nvPr>
        </p:nvSpPr>
        <p:spPr>
          <a:xfrm>
            <a:off x="749807" y="637322"/>
            <a:ext cx="10689717" cy="993775"/>
          </a:xfrm>
        </p:spPr>
        <p:txBody>
          <a:bodyPr anchor="b">
            <a:normAutofit/>
          </a:bodyPr>
          <a:lstStyle>
            <a:lvl1pPr>
              <a:defRPr sz="5400"/>
            </a:lvl1pPr>
          </a:lstStyle>
          <a:p>
            <a:endParaRPr lang="en-US" dirty="0"/>
          </a:p>
        </p:txBody>
      </p:sp>
      <p:sp>
        <p:nvSpPr>
          <p:cNvPr id="9" name="Rectangle 1"/>
          <p:cNvSpPr/>
          <p:nvPr/>
        </p:nvSpPr>
        <p:spPr>
          <a:xfrm>
            <a:off x="841249" y="1660772"/>
            <a:ext cx="2168652" cy="201536"/>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hart Placeholder 11"/>
          <p:cNvSpPr>
            <a:spLocks noGrp="1"/>
          </p:cNvSpPr>
          <p:nvPr>
            <p:ph type="chart" sz="quarter" idx="12" hasCustomPrompt="1"/>
          </p:nvPr>
        </p:nvSpPr>
        <p:spPr>
          <a:xfrm>
            <a:off x="749806" y="2057400"/>
            <a:ext cx="10689717" cy="3905250"/>
          </a:xfrm>
          <a:prstGeom prst="rect">
            <a:avLst/>
          </a:prstGeom>
        </p:spPr>
        <p:txBody>
          <a:bodyPr>
            <a:normAutofit/>
          </a:bodyPr>
          <a:lstStyle>
            <a:lvl1pPr marL="0" indent="0">
              <a:buNone/>
              <a:defRPr sz="2400" b="0" i="1" baseline="0">
                <a:solidFill>
                  <a:schemeClr val="bg1"/>
                </a:solidFill>
                <a:latin typeface="Open Sans Light"/>
                <a:cs typeface="Open Sans Light"/>
              </a:defRPr>
            </a:lvl1pPr>
          </a:lstStyle>
          <a:p>
            <a:r>
              <a:rPr lang="en-US" dirty="0" smtClean="0"/>
              <a:t>Graphics can go here – </a:t>
            </a:r>
            <a:br>
              <a:rPr lang="en-US" dirty="0" smtClean="0"/>
            </a:br>
            <a:r>
              <a:rPr lang="en-US" dirty="0" smtClean="0"/>
              <a:t>replace this box with your image or chart</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799" y="6103210"/>
            <a:ext cx="3657600" cy="544049"/>
          </a:xfrm>
          <a:prstGeom prst="rect">
            <a:avLst/>
          </a:prstGeom>
        </p:spPr>
      </p:pic>
    </p:spTree>
    <p:extLst>
      <p:ext uri="{BB962C8B-B14F-4D97-AF65-F5344CB8AC3E}">
        <p14:creationId xmlns:p14="http://schemas.microsoft.com/office/powerpoint/2010/main" val="3154494433"/>
      </p:ext>
    </p:extLst>
  </p:cSld>
  <p:clrMapOvr>
    <a:masterClrMapping/>
  </p:clrMapOvr>
  <p:transition spd="med">
    <p:pull/>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9808" y="247650"/>
            <a:ext cx="9689592" cy="3081338"/>
          </a:xfrm>
        </p:spPr>
        <p:txBody>
          <a:bodyPr anchor="b"/>
          <a:lstStyle>
            <a:lvl1pPr algn="l">
              <a:defRPr sz="6000" spc="0">
                <a:effectLst/>
                <a:latin typeface="Anton" panose="00000500000000000000" pitchFamily="2"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49808" y="4031566"/>
            <a:ext cx="96895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1" name="Rectangle 1"/>
          <p:cNvSpPr/>
          <p:nvPr/>
        </p:nvSpPr>
        <p:spPr>
          <a:xfrm>
            <a:off x="841248" y="3512672"/>
            <a:ext cx="3215601" cy="298831"/>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8365" t="15266" r="31179" b="39277"/>
          <a:stretch/>
        </p:blipFill>
        <p:spPr>
          <a:xfrm>
            <a:off x="6492240" y="2651760"/>
            <a:ext cx="5760720" cy="420624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7162" y="4816128"/>
            <a:ext cx="2994838" cy="1753706"/>
          </a:xfrm>
          <a:prstGeom prst="rect">
            <a:avLst/>
          </a:prstGeom>
        </p:spPr>
      </p:pic>
    </p:spTree>
    <p:extLst>
      <p:ext uri="{BB962C8B-B14F-4D97-AF65-F5344CB8AC3E}">
        <p14:creationId xmlns:p14="http://schemas.microsoft.com/office/powerpoint/2010/main" val="33969923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49808" y="246888"/>
            <a:ext cx="10689717" cy="3081338"/>
          </a:xfrm>
        </p:spPr>
        <p:txBody>
          <a:bodyPr anchor="b"/>
          <a:lstStyle>
            <a:lvl1pPr algn="l">
              <a:defRPr sz="6000" spc="0">
                <a:effectLst/>
                <a:latin typeface="Anton" panose="00000500000000000000" pitchFamily="2" charset="0"/>
              </a:defRPr>
            </a:lvl1pPr>
          </a:lstStyle>
          <a:p>
            <a:r>
              <a:rPr lang="en-US" dirty="0" smtClean="0"/>
              <a:t>Click to edit master title style</a:t>
            </a:r>
            <a:endParaRPr lang="en-US" dirty="0"/>
          </a:p>
        </p:txBody>
      </p:sp>
      <p:sp>
        <p:nvSpPr>
          <p:cNvPr id="8" name="Rectangle 1"/>
          <p:cNvSpPr/>
          <p:nvPr/>
        </p:nvSpPr>
        <p:spPr>
          <a:xfrm>
            <a:off x="841248" y="3512672"/>
            <a:ext cx="3215601" cy="298831"/>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8365" t="15266" r="31179" b="39277"/>
          <a:stretch/>
        </p:blipFill>
        <p:spPr>
          <a:xfrm>
            <a:off x="6892290" y="2861310"/>
            <a:ext cx="5760720" cy="420624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7162" y="4816128"/>
            <a:ext cx="2994838" cy="1753706"/>
          </a:xfrm>
          <a:prstGeom prst="rect">
            <a:avLst/>
          </a:prstGeom>
        </p:spPr>
      </p:pic>
    </p:spTree>
    <p:extLst>
      <p:ext uri="{BB962C8B-B14F-4D97-AF65-F5344CB8AC3E}">
        <p14:creationId xmlns:p14="http://schemas.microsoft.com/office/powerpoint/2010/main" val="113432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subhea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749808" y="2807979"/>
            <a:ext cx="10689716" cy="3154672"/>
          </a:xfrm>
        </p:spPr>
        <p:txBody>
          <a:bodyPr/>
          <a:lstStyle>
            <a:lvl1pPr>
              <a:defRPr b="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vl2pPr>
            <a:lvl3pPr>
              <a:defRPr/>
            </a:lvl3pPr>
            <a:lvl4pPr marL="1371600" indent="0">
              <a:buNone/>
              <a:defRPr/>
            </a:lvl4pPr>
            <a:lvl5pPr marL="1828800" indent="0">
              <a:buNone/>
              <a:defRPr/>
            </a:lvl5pPr>
          </a:lstStyle>
          <a:p>
            <a:endParaRPr lang="en-US" dirty="0" smtClean="0"/>
          </a:p>
        </p:txBody>
      </p:sp>
      <p:sp>
        <p:nvSpPr>
          <p:cNvPr id="8" name="Title 3"/>
          <p:cNvSpPr>
            <a:spLocks noGrp="1"/>
          </p:cNvSpPr>
          <p:nvPr>
            <p:ph type="title"/>
          </p:nvPr>
        </p:nvSpPr>
        <p:spPr>
          <a:xfrm>
            <a:off x="749807" y="637322"/>
            <a:ext cx="10689717" cy="993775"/>
          </a:xfrm>
        </p:spPr>
        <p:txBody>
          <a:bodyPr anchor="b">
            <a:normAutofit/>
          </a:bodyPr>
          <a:lstStyle>
            <a:lvl1pPr>
              <a:defRPr sz="5400"/>
            </a:lvl1pPr>
          </a:lstStyle>
          <a:p>
            <a:endParaRPr lang="en-US" dirty="0"/>
          </a:p>
        </p:txBody>
      </p:sp>
      <p:sp>
        <p:nvSpPr>
          <p:cNvPr id="9" name="Rectangle 1"/>
          <p:cNvSpPr/>
          <p:nvPr/>
        </p:nvSpPr>
        <p:spPr>
          <a:xfrm>
            <a:off x="841249" y="1660772"/>
            <a:ext cx="2168652" cy="201536"/>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p:cNvSpPr>
            <a:spLocks noGrp="1"/>
          </p:cNvSpPr>
          <p:nvPr>
            <p:ph type="subTitle" idx="1" hasCustomPrompt="1"/>
          </p:nvPr>
        </p:nvSpPr>
        <p:spPr>
          <a:xfrm>
            <a:off x="749807" y="1891983"/>
            <a:ext cx="10689717" cy="915996"/>
          </a:xfrm>
        </p:spPr>
        <p:txBody>
          <a:bodyPr anchor="ctr">
            <a:normAutofit/>
          </a:bodyPr>
          <a:lstStyle>
            <a:lvl1pPr marL="0" indent="0" algn="l">
              <a:buNone/>
              <a:defRPr sz="3200">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799" y="6103210"/>
            <a:ext cx="3657601" cy="544049"/>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8365" t="15266" r="31179" b="39277"/>
          <a:stretch/>
        </p:blipFill>
        <p:spPr>
          <a:xfrm>
            <a:off x="8861232" y="4381500"/>
            <a:ext cx="3391728" cy="2476500"/>
          </a:xfrm>
          <a:prstGeom prst="rect">
            <a:avLst/>
          </a:prstGeom>
        </p:spPr>
      </p:pic>
    </p:spTree>
    <p:extLst>
      <p:ext uri="{BB962C8B-B14F-4D97-AF65-F5344CB8AC3E}">
        <p14:creationId xmlns:p14="http://schemas.microsoft.com/office/powerpoint/2010/main" val="135229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749808" y="2057399"/>
            <a:ext cx="10689716" cy="3905251"/>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stStyle>
          <a:p>
            <a:endParaRPr lang="en-US" dirty="0"/>
          </a:p>
        </p:txBody>
      </p:sp>
      <p:sp>
        <p:nvSpPr>
          <p:cNvPr id="8" name="Title 3"/>
          <p:cNvSpPr>
            <a:spLocks noGrp="1"/>
          </p:cNvSpPr>
          <p:nvPr>
            <p:ph type="title"/>
          </p:nvPr>
        </p:nvSpPr>
        <p:spPr>
          <a:xfrm>
            <a:off x="749807" y="637322"/>
            <a:ext cx="10689717" cy="993775"/>
          </a:xfrm>
        </p:spPr>
        <p:txBody>
          <a:bodyPr anchor="b">
            <a:normAutofit/>
          </a:bodyPr>
          <a:lstStyle>
            <a:lvl1pPr>
              <a:defRPr sz="5400"/>
            </a:lvl1pPr>
          </a:lstStyle>
          <a:p>
            <a:endParaRPr lang="en-US" dirty="0"/>
          </a:p>
        </p:txBody>
      </p:sp>
      <p:sp>
        <p:nvSpPr>
          <p:cNvPr id="9" name="Rectangle 1"/>
          <p:cNvSpPr/>
          <p:nvPr/>
        </p:nvSpPr>
        <p:spPr>
          <a:xfrm>
            <a:off x="841249" y="1660772"/>
            <a:ext cx="2168652" cy="201536"/>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799" y="6103210"/>
            <a:ext cx="3657601" cy="544049"/>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8365" t="15266" r="31179" b="39277"/>
          <a:stretch/>
        </p:blipFill>
        <p:spPr>
          <a:xfrm>
            <a:off x="8861232" y="4381500"/>
            <a:ext cx="3391728" cy="2476500"/>
          </a:xfrm>
          <a:prstGeom prst="rect">
            <a:avLst/>
          </a:prstGeom>
        </p:spPr>
      </p:pic>
    </p:spTree>
    <p:extLst>
      <p:ext uri="{BB962C8B-B14F-4D97-AF65-F5344CB8AC3E}">
        <p14:creationId xmlns:p14="http://schemas.microsoft.com/office/powerpoint/2010/main" val="291213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
    <p:spTree>
      <p:nvGrpSpPr>
        <p:cNvPr id="1" name=""/>
        <p:cNvGrpSpPr/>
        <p:nvPr/>
      </p:nvGrpSpPr>
      <p:grpSpPr>
        <a:xfrm>
          <a:off x="0" y="0"/>
          <a:ext cx="0" cy="0"/>
          <a:chOff x="0" y="0"/>
          <a:chExt cx="0" cy="0"/>
        </a:xfrm>
      </p:grpSpPr>
      <p:sp>
        <p:nvSpPr>
          <p:cNvPr id="8" name="Title 3"/>
          <p:cNvSpPr>
            <a:spLocks noGrp="1"/>
          </p:cNvSpPr>
          <p:nvPr>
            <p:ph type="title"/>
          </p:nvPr>
        </p:nvSpPr>
        <p:spPr>
          <a:xfrm>
            <a:off x="749807" y="637322"/>
            <a:ext cx="10689717" cy="993775"/>
          </a:xfrm>
        </p:spPr>
        <p:txBody>
          <a:bodyPr anchor="b">
            <a:normAutofit/>
          </a:bodyPr>
          <a:lstStyle>
            <a:lvl1pPr>
              <a:defRPr sz="5400"/>
            </a:lvl1pPr>
          </a:lstStyle>
          <a:p>
            <a:endParaRPr lang="en-US" dirty="0"/>
          </a:p>
        </p:txBody>
      </p:sp>
      <p:sp>
        <p:nvSpPr>
          <p:cNvPr id="9" name="Rectangle 1"/>
          <p:cNvSpPr/>
          <p:nvPr/>
        </p:nvSpPr>
        <p:spPr>
          <a:xfrm>
            <a:off x="841249" y="1660772"/>
            <a:ext cx="2168652" cy="201536"/>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799" y="6103210"/>
            <a:ext cx="3657601" cy="544049"/>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8365" t="15266" r="31179" b="39277"/>
          <a:stretch/>
        </p:blipFill>
        <p:spPr>
          <a:xfrm>
            <a:off x="8861232" y="4381500"/>
            <a:ext cx="3391728" cy="2476500"/>
          </a:xfrm>
          <a:prstGeom prst="rect">
            <a:avLst/>
          </a:prstGeom>
        </p:spPr>
      </p:pic>
      <p:sp>
        <p:nvSpPr>
          <p:cNvPr id="11" name="Chart Placeholder 11"/>
          <p:cNvSpPr>
            <a:spLocks noGrp="1"/>
          </p:cNvSpPr>
          <p:nvPr>
            <p:ph type="chart" sz="quarter" idx="12" hasCustomPrompt="1"/>
          </p:nvPr>
        </p:nvSpPr>
        <p:spPr>
          <a:xfrm>
            <a:off x="749806" y="2057400"/>
            <a:ext cx="10689717" cy="3905250"/>
          </a:xfrm>
          <a:prstGeom prst="rect">
            <a:avLst/>
          </a:prstGeom>
        </p:spPr>
        <p:txBody>
          <a:bodyPr>
            <a:normAutofit/>
          </a:bodyPr>
          <a:lstStyle>
            <a:lvl1pPr marL="0" indent="0">
              <a:buNone/>
              <a:defRPr sz="2400" b="0" i="1" baseline="0">
                <a:solidFill>
                  <a:schemeClr val="bg1"/>
                </a:solidFill>
                <a:latin typeface="Open Sans Light"/>
                <a:cs typeface="Open Sans Light"/>
              </a:defRPr>
            </a:lvl1pPr>
          </a:lstStyle>
          <a:p>
            <a:r>
              <a:rPr lang="en-US" dirty="0" smtClean="0"/>
              <a:t>Graphics can go here – </a:t>
            </a:r>
            <a:br>
              <a:rPr lang="en-US" dirty="0" smtClean="0"/>
            </a:br>
            <a:r>
              <a:rPr lang="en-US" dirty="0" smtClean="0"/>
              <a:t>replace this box with your image or chart</a:t>
            </a:r>
            <a:endParaRPr lang="en-US" dirty="0"/>
          </a:p>
        </p:txBody>
      </p:sp>
    </p:spTree>
    <p:extLst>
      <p:ext uri="{BB962C8B-B14F-4D97-AF65-F5344CB8AC3E}">
        <p14:creationId xmlns:p14="http://schemas.microsoft.com/office/powerpoint/2010/main" val="388740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0570-4864-41C2-A48E-96358CD8F4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200C2B-A568-46E2-948E-2C78F2038AD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CD8FA9-3584-43DE-9CFC-99AAE4038901}"/>
              </a:ext>
            </a:extLst>
          </p:cNvPr>
          <p:cNvSpPr>
            <a:spLocks noGrp="1"/>
          </p:cNvSpPr>
          <p:nvPr>
            <p:ph type="dt" sz="half" idx="10"/>
          </p:nvPr>
        </p:nvSpPr>
        <p:spPr/>
        <p:txBody>
          <a:bodyPr/>
          <a:lstStyle/>
          <a:p>
            <a:fld id="{0F4D2E81-78C8-4265-9D65-48A80574BFBE}" type="datetimeFigureOut">
              <a:rPr lang="en-US" smtClean="0"/>
              <a:t>9/16/2019</a:t>
            </a:fld>
            <a:endParaRPr lang="en-US"/>
          </a:p>
        </p:txBody>
      </p:sp>
      <p:sp>
        <p:nvSpPr>
          <p:cNvPr id="5" name="Footer Placeholder 4">
            <a:extLst>
              <a:ext uri="{FF2B5EF4-FFF2-40B4-BE49-F238E27FC236}">
                <a16:creationId xmlns:a16="http://schemas.microsoft.com/office/drawing/2014/main" id="{FAD54567-E1AB-4FDE-AAAD-60758152A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20C33A-21CB-46F3-87E0-DDCC94DC1A59}"/>
              </a:ext>
            </a:extLst>
          </p:cNvPr>
          <p:cNvSpPr>
            <a:spLocks noGrp="1"/>
          </p:cNvSpPr>
          <p:nvPr>
            <p:ph type="sldNum" sz="quarter" idx="12"/>
          </p:nvPr>
        </p:nvSpPr>
        <p:spPr/>
        <p:txBody>
          <a:bodyPr/>
          <a:lstStyle/>
          <a:p>
            <a:fld id="{3EA7B3CF-0721-46E8-959E-BEC59AF597FC}" type="slidenum">
              <a:rPr lang="en-US" smtClean="0"/>
              <a:t>‹#›</a:t>
            </a:fld>
            <a:endParaRPr lang="en-US"/>
          </a:p>
        </p:txBody>
      </p:sp>
    </p:spTree>
    <p:extLst>
      <p:ext uri="{BB962C8B-B14F-4D97-AF65-F5344CB8AC3E}">
        <p14:creationId xmlns:p14="http://schemas.microsoft.com/office/powerpoint/2010/main" val="4090510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FA91-8352-478F-9525-86E898A269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A08C25-F58C-48F9-98E5-969838EC3B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1ED82-21C7-4E39-B137-CB5C51D26BEF}"/>
              </a:ext>
            </a:extLst>
          </p:cNvPr>
          <p:cNvSpPr>
            <a:spLocks noGrp="1"/>
          </p:cNvSpPr>
          <p:nvPr>
            <p:ph type="dt" sz="half" idx="10"/>
          </p:nvPr>
        </p:nvSpPr>
        <p:spPr/>
        <p:txBody>
          <a:bodyPr/>
          <a:lstStyle/>
          <a:p>
            <a:fld id="{0F4D2E81-78C8-4265-9D65-48A80574BFBE}" type="datetimeFigureOut">
              <a:rPr lang="en-US" smtClean="0"/>
              <a:t>9/16/2019</a:t>
            </a:fld>
            <a:endParaRPr lang="en-US"/>
          </a:p>
        </p:txBody>
      </p:sp>
      <p:sp>
        <p:nvSpPr>
          <p:cNvPr id="5" name="Footer Placeholder 4">
            <a:extLst>
              <a:ext uri="{FF2B5EF4-FFF2-40B4-BE49-F238E27FC236}">
                <a16:creationId xmlns:a16="http://schemas.microsoft.com/office/drawing/2014/main" id="{21CEE230-3FE8-43E2-8DC4-18C98821E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2DA14-D467-44B1-898E-6357110E044D}"/>
              </a:ext>
            </a:extLst>
          </p:cNvPr>
          <p:cNvSpPr>
            <a:spLocks noGrp="1"/>
          </p:cNvSpPr>
          <p:nvPr>
            <p:ph type="sldNum" sz="quarter" idx="12"/>
          </p:nvPr>
        </p:nvSpPr>
        <p:spPr/>
        <p:txBody>
          <a:bodyPr/>
          <a:lstStyle/>
          <a:p>
            <a:fld id="{3EA7B3CF-0721-46E8-959E-BEC59AF597FC}" type="slidenum">
              <a:rPr lang="en-US" smtClean="0"/>
              <a:t>‹#›</a:t>
            </a:fld>
            <a:endParaRPr lang="en-US"/>
          </a:p>
        </p:txBody>
      </p:sp>
    </p:spTree>
    <p:extLst>
      <p:ext uri="{BB962C8B-B14F-4D97-AF65-F5344CB8AC3E}">
        <p14:creationId xmlns:p14="http://schemas.microsoft.com/office/powerpoint/2010/main" val="2342928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7660-6BFD-445B-BBB4-503C239BE0AB}"/>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6A71B5-91C7-4A2B-8928-178C05B58198}"/>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466B30-40FE-4AA2-8F66-B215BF29A1E2}"/>
              </a:ext>
            </a:extLst>
          </p:cNvPr>
          <p:cNvSpPr>
            <a:spLocks noGrp="1"/>
          </p:cNvSpPr>
          <p:nvPr>
            <p:ph type="dt" sz="half" idx="10"/>
          </p:nvPr>
        </p:nvSpPr>
        <p:spPr/>
        <p:txBody>
          <a:bodyPr/>
          <a:lstStyle/>
          <a:p>
            <a:fld id="{0F4D2E81-78C8-4265-9D65-48A80574BFBE}" type="datetimeFigureOut">
              <a:rPr lang="en-US" smtClean="0"/>
              <a:t>9/16/2019</a:t>
            </a:fld>
            <a:endParaRPr lang="en-US"/>
          </a:p>
        </p:txBody>
      </p:sp>
      <p:sp>
        <p:nvSpPr>
          <p:cNvPr id="5" name="Footer Placeholder 4">
            <a:extLst>
              <a:ext uri="{FF2B5EF4-FFF2-40B4-BE49-F238E27FC236}">
                <a16:creationId xmlns:a16="http://schemas.microsoft.com/office/drawing/2014/main" id="{D7E721C2-D37D-4919-9E05-4D0AC22EE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C7809-1FB4-4523-A293-63AD95328E13}"/>
              </a:ext>
            </a:extLst>
          </p:cNvPr>
          <p:cNvSpPr>
            <a:spLocks noGrp="1"/>
          </p:cNvSpPr>
          <p:nvPr>
            <p:ph type="sldNum" sz="quarter" idx="12"/>
          </p:nvPr>
        </p:nvSpPr>
        <p:spPr/>
        <p:txBody>
          <a:bodyPr/>
          <a:lstStyle/>
          <a:p>
            <a:fld id="{3EA7B3CF-0721-46E8-959E-BEC59AF597FC}" type="slidenum">
              <a:rPr lang="en-US" smtClean="0"/>
              <a:t>‹#›</a:t>
            </a:fld>
            <a:endParaRPr lang="en-US"/>
          </a:p>
        </p:txBody>
      </p:sp>
    </p:spTree>
    <p:extLst>
      <p:ext uri="{BB962C8B-B14F-4D97-AF65-F5344CB8AC3E}">
        <p14:creationId xmlns:p14="http://schemas.microsoft.com/office/powerpoint/2010/main" val="1160364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49808" y="246888"/>
            <a:ext cx="10689717" cy="3081338"/>
          </a:xfrm>
        </p:spPr>
        <p:txBody>
          <a:bodyPr anchor="b"/>
          <a:lstStyle>
            <a:lvl1pPr algn="l">
              <a:defRPr sz="6000" spc="0">
                <a:effectLst/>
                <a:latin typeface="Anton" panose="00000500000000000000" pitchFamily="2" charset="0"/>
              </a:defRPr>
            </a:lvl1pPr>
          </a:lstStyle>
          <a:p>
            <a:r>
              <a:rPr lang="en-US" dirty="0" smtClean="0"/>
              <a:t>Click to edit master title style</a:t>
            </a:r>
            <a:endParaRPr lang="en-US" dirty="0"/>
          </a:p>
        </p:txBody>
      </p:sp>
      <p:sp>
        <p:nvSpPr>
          <p:cNvPr id="8" name="Rectangle 1"/>
          <p:cNvSpPr/>
          <p:nvPr/>
        </p:nvSpPr>
        <p:spPr>
          <a:xfrm>
            <a:off x="841248" y="3512672"/>
            <a:ext cx="3215601" cy="298831"/>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8365" t="15266" r="31179" b="39277"/>
          <a:stretch/>
        </p:blipFill>
        <p:spPr>
          <a:xfrm>
            <a:off x="6816090" y="2937510"/>
            <a:ext cx="5760720" cy="420624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7162" y="4816128"/>
            <a:ext cx="2994837" cy="1753706"/>
          </a:xfrm>
          <a:prstGeom prst="rect">
            <a:avLst/>
          </a:prstGeom>
        </p:spPr>
      </p:pic>
    </p:spTree>
    <p:extLst>
      <p:ext uri="{BB962C8B-B14F-4D97-AF65-F5344CB8AC3E}">
        <p14:creationId xmlns:p14="http://schemas.microsoft.com/office/powerpoint/2010/main" val="27157121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F5F29-BBC1-41F6-83B2-6B6953BB0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7523E2-CB52-40CE-BE8E-F0CCECC2B58A}"/>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2A76B1-031B-47C7-95E4-5731C915099F}"/>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427CA5-DDD2-4905-88F7-8562CB5BE17F}"/>
              </a:ext>
            </a:extLst>
          </p:cNvPr>
          <p:cNvSpPr>
            <a:spLocks noGrp="1"/>
          </p:cNvSpPr>
          <p:nvPr>
            <p:ph type="dt" sz="half" idx="10"/>
          </p:nvPr>
        </p:nvSpPr>
        <p:spPr/>
        <p:txBody>
          <a:bodyPr/>
          <a:lstStyle/>
          <a:p>
            <a:fld id="{0F4D2E81-78C8-4265-9D65-48A80574BFBE}" type="datetimeFigureOut">
              <a:rPr lang="en-US" smtClean="0"/>
              <a:t>9/16/2019</a:t>
            </a:fld>
            <a:endParaRPr lang="en-US"/>
          </a:p>
        </p:txBody>
      </p:sp>
      <p:sp>
        <p:nvSpPr>
          <p:cNvPr id="6" name="Footer Placeholder 5">
            <a:extLst>
              <a:ext uri="{FF2B5EF4-FFF2-40B4-BE49-F238E27FC236}">
                <a16:creationId xmlns:a16="http://schemas.microsoft.com/office/drawing/2014/main" id="{1773F97D-7619-4F0C-8D9E-1397BFF93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E12375-6816-4B81-AC62-1E387E6C8EEE}"/>
              </a:ext>
            </a:extLst>
          </p:cNvPr>
          <p:cNvSpPr>
            <a:spLocks noGrp="1"/>
          </p:cNvSpPr>
          <p:nvPr>
            <p:ph type="sldNum" sz="quarter" idx="12"/>
          </p:nvPr>
        </p:nvSpPr>
        <p:spPr/>
        <p:txBody>
          <a:bodyPr/>
          <a:lstStyle/>
          <a:p>
            <a:fld id="{3EA7B3CF-0721-46E8-959E-BEC59AF597FC}" type="slidenum">
              <a:rPr lang="en-US" smtClean="0"/>
              <a:t>‹#›</a:t>
            </a:fld>
            <a:endParaRPr lang="en-US"/>
          </a:p>
        </p:txBody>
      </p:sp>
    </p:spTree>
    <p:extLst>
      <p:ext uri="{BB962C8B-B14F-4D97-AF65-F5344CB8AC3E}">
        <p14:creationId xmlns:p14="http://schemas.microsoft.com/office/powerpoint/2010/main" val="1021991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245F-3992-420A-9647-CADE0A2C1F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714CA2-8D4E-4065-A5A6-0EDC1E927AA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0DE762-D56D-4130-8D2E-FA2CBA054607}"/>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3AC5DB-F477-4715-AD8C-C9FB91E7D5A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10824-B335-49F0-A76A-C3C1D181468A}"/>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AABC91-DF67-402B-BF9E-CC7B9312683A}"/>
              </a:ext>
            </a:extLst>
          </p:cNvPr>
          <p:cNvSpPr>
            <a:spLocks noGrp="1"/>
          </p:cNvSpPr>
          <p:nvPr>
            <p:ph type="dt" sz="half" idx="10"/>
          </p:nvPr>
        </p:nvSpPr>
        <p:spPr/>
        <p:txBody>
          <a:bodyPr/>
          <a:lstStyle/>
          <a:p>
            <a:fld id="{0F4D2E81-78C8-4265-9D65-48A80574BFBE}" type="datetimeFigureOut">
              <a:rPr lang="en-US" smtClean="0"/>
              <a:t>9/16/2019</a:t>
            </a:fld>
            <a:endParaRPr lang="en-US"/>
          </a:p>
        </p:txBody>
      </p:sp>
      <p:sp>
        <p:nvSpPr>
          <p:cNvPr id="8" name="Footer Placeholder 7">
            <a:extLst>
              <a:ext uri="{FF2B5EF4-FFF2-40B4-BE49-F238E27FC236}">
                <a16:creationId xmlns:a16="http://schemas.microsoft.com/office/drawing/2014/main" id="{05A6D879-1385-421E-9CCF-3FD06DAA0D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5B08E7-A32C-434B-A088-71F753BAE9E4}"/>
              </a:ext>
            </a:extLst>
          </p:cNvPr>
          <p:cNvSpPr>
            <a:spLocks noGrp="1"/>
          </p:cNvSpPr>
          <p:nvPr>
            <p:ph type="sldNum" sz="quarter" idx="12"/>
          </p:nvPr>
        </p:nvSpPr>
        <p:spPr/>
        <p:txBody>
          <a:bodyPr/>
          <a:lstStyle/>
          <a:p>
            <a:fld id="{3EA7B3CF-0721-46E8-959E-BEC59AF597FC}" type="slidenum">
              <a:rPr lang="en-US" smtClean="0"/>
              <a:t>‹#›</a:t>
            </a:fld>
            <a:endParaRPr lang="en-US"/>
          </a:p>
        </p:txBody>
      </p:sp>
    </p:spTree>
    <p:extLst>
      <p:ext uri="{BB962C8B-B14F-4D97-AF65-F5344CB8AC3E}">
        <p14:creationId xmlns:p14="http://schemas.microsoft.com/office/powerpoint/2010/main" val="61275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CF11C-E0E7-4684-9D68-8FF5740B96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AF38B2-9EFB-4A06-BC81-FEA0645655CF}"/>
              </a:ext>
            </a:extLst>
          </p:cNvPr>
          <p:cNvSpPr>
            <a:spLocks noGrp="1"/>
          </p:cNvSpPr>
          <p:nvPr>
            <p:ph type="dt" sz="half" idx="10"/>
          </p:nvPr>
        </p:nvSpPr>
        <p:spPr/>
        <p:txBody>
          <a:bodyPr/>
          <a:lstStyle/>
          <a:p>
            <a:fld id="{0F4D2E81-78C8-4265-9D65-48A80574BFBE}" type="datetimeFigureOut">
              <a:rPr lang="en-US" smtClean="0"/>
              <a:t>9/16/2019</a:t>
            </a:fld>
            <a:endParaRPr lang="en-US"/>
          </a:p>
        </p:txBody>
      </p:sp>
      <p:sp>
        <p:nvSpPr>
          <p:cNvPr id="4" name="Footer Placeholder 3">
            <a:extLst>
              <a:ext uri="{FF2B5EF4-FFF2-40B4-BE49-F238E27FC236}">
                <a16:creationId xmlns:a16="http://schemas.microsoft.com/office/drawing/2014/main" id="{9D1C513E-292B-4216-BC98-DBFFC7080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2349FA-A992-492A-AB49-D0152AEA27EA}"/>
              </a:ext>
            </a:extLst>
          </p:cNvPr>
          <p:cNvSpPr>
            <a:spLocks noGrp="1"/>
          </p:cNvSpPr>
          <p:nvPr>
            <p:ph type="sldNum" sz="quarter" idx="12"/>
          </p:nvPr>
        </p:nvSpPr>
        <p:spPr/>
        <p:txBody>
          <a:bodyPr/>
          <a:lstStyle/>
          <a:p>
            <a:fld id="{3EA7B3CF-0721-46E8-959E-BEC59AF597FC}" type="slidenum">
              <a:rPr lang="en-US" smtClean="0"/>
              <a:t>‹#›</a:t>
            </a:fld>
            <a:endParaRPr lang="en-US"/>
          </a:p>
        </p:txBody>
      </p:sp>
    </p:spTree>
    <p:extLst>
      <p:ext uri="{BB962C8B-B14F-4D97-AF65-F5344CB8AC3E}">
        <p14:creationId xmlns:p14="http://schemas.microsoft.com/office/powerpoint/2010/main" val="3268865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EAA1F-F5B7-4D7E-8E45-77401DE23C00}"/>
              </a:ext>
            </a:extLst>
          </p:cNvPr>
          <p:cNvSpPr>
            <a:spLocks noGrp="1"/>
          </p:cNvSpPr>
          <p:nvPr>
            <p:ph type="dt" sz="half" idx="10"/>
          </p:nvPr>
        </p:nvSpPr>
        <p:spPr/>
        <p:txBody>
          <a:bodyPr/>
          <a:lstStyle/>
          <a:p>
            <a:fld id="{0F4D2E81-78C8-4265-9D65-48A80574BFBE}" type="datetimeFigureOut">
              <a:rPr lang="en-US" smtClean="0"/>
              <a:t>9/16/2019</a:t>
            </a:fld>
            <a:endParaRPr lang="en-US"/>
          </a:p>
        </p:txBody>
      </p:sp>
      <p:sp>
        <p:nvSpPr>
          <p:cNvPr id="3" name="Footer Placeholder 2">
            <a:extLst>
              <a:ext uri="{FF2B5EF4-FFF2-40B4-BE49-F238E27FC236}">
                <a16:creationId xmlns:a16="http://schemas.microsoft.com/office/drawing/2014/main" id="{45A09BFD-C3E6-4F8D-87F1-E24A3BD3AE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769CFA-3A78-47E8-A01B-AE17BE0727C9}"/>
              </a:ext>
            </a:extLst>
          </p:cNvPr>
          <p:cNvSpPr>
            <a:spLocks noGrp="1"/>
          </p:cNvSpPr>
          <p:nvPr>
            <p:ph type="sldNum" sz="quarter" idx="12"/>
          </p:nvPr>
        </p:nvSpPr>
        <p:spPr/>
        <p:txBody>
          <a:bodyPr/>
          <a:lstStyle/>
          <a:p>
            <a:fld id="{3EA7B3CF-0721-46E8-959E-BEC59AF597FC}" type="slidenum">
              <a:rPr lang="en-US" smtClean="0"/>
              <a:t>‹#›</a:t>
            </a:fld>
            <a:endParaRPr lang="en-US"/>
          </a:p>
        </p:txBody>
      </p:sp>
    </p:spTree>
    <p:extLst>
      <p:ext uri="{BB962C8B-B14F-4D97-AF65-F5344CB8AC3E}">
        <p14:creationId xmlns:p14="http://schemas.microsoft.com/office/powerpoint/2010/main" val="1678726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BD201-B9A3-4F6C-A31E-C46BC6C0AF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0F62D2-CD36-42B7-B479-53A37662C14E}"/>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1604EF-9802-432C-B828-0BB6885C549A}"/>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CE434-7154-4A19-B56F-246CF98C5E88}"/>
              </a:ext>
            </a:extLst>
          </p:cNvPr>
          <p:cNvSpPr>
            <a:spLocks noGrp="1"/>
          </p:cNvSpPr>
          <p:nvPr>
            <p:ph type="dt" sz="half" idx="10"/>
          </p:nvPr>
        </p:nvSpPr>
        <p:spPr/>
        <p:txBody>
          <a:bodyPr/>
          <a:lstStyle/>
          <a:p>
            <a:fld id="{0F4D2E81-78C8-4265-9D65-48A80574BFBE}" type="datetimeFigureOut">
              <a:rPr lang="en-US" smtClean="0"/>
              <a:t>9/16/2019</a:t>
            </a:fld>
            <a:endParaRPr lang="en-US"/>
          </a:p>
        </p:txBody>
      </p:sp>
      <p:sp>
        <p:nvSpPr>
          <p:cNvPr id="6" name="Footer Placeholder 5">
            <a:extLst>
              <a:ext uri="{FF2B5EF4-FFF2-40B4-BE49-F238E27FC236}">
                <a16:creationId xmlns:a16="http://schemas.microsoft.com/office/drawing/2014/main" id="{51FD2386-980F-4DB0-AA17-614F29762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7B5982-E871-43B3-92ED-44600664036B}"/>
              </a:ext>
            </a:extLst>
          </p:cNvPr>
          <p:cNvSpPr>
            <a:spLocks noGrp="1"/>
          </p:cNvSpPr>
          <p:nvPr>
            <p:ph type="sldNum" sz="quarter" idx="12"/>
          </p:nvPr>
        </p:nvSpPr>
        <p:spPr/>
        <p:txBody>
          <a:bodyPr/>
          <a:lstStyle/>
          <a:p>
            <a:fld id="{3EA7B3CF-0721-46E8-959E-BEC59AF597FC}" type="slidenum">
              <a:rPr lang="en-US" smtClean="0"/>
              <a:t>‹#›</a:t>
            </a:fld>
            <a:endParaRPr lang="en-US"/>
          </a:p>
        </p:txBody>
      </p:sp>
    </p:spTree>
    <p:extLst>
      <p:ext uri="{BB962C8B-B14F-4D97-AF65-F5344CB8AC3E}">
        <p14:creationId xmlns:p14="http://schemas.microsoft.com/office/powerpoint/2010/main" val="1728147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B103A-2C95-4C02-81B9-0CCCFE0134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F5311F-C467-4603-957A-27C08E7E5D3A}"/>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CFD24547-6BB1-4BA8-920E-CE32CF675FC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A709EB-D21B-4874-87C2-204BB7AEFF0C}"/>
              </a:ext>
            </a:extLst>
          </p:cNvPr>
          <p:cNvSpPr>
            <a:spLocks noGrp="1"/>
          </p:cNvSpPr>
          <p:nvPr>
            <p:ph type="dt" sz="half" idx="10"/>
          </p:nvPr>
        </p:nvSpPr>
        <p:spPr/>
        <p:txBody>
          <a:bodyPr/>
          <a:lstStyle/>
          <a:p>
            <a:fld id="{0F4D2E81-78C8-4265-9D65-48A80574BFBE}" type="datetimeFigureOut">
              <a:rPr lang="en-US" smtClean="0"/>
              <a:t>9/16/2019</a:t>
            </a:fld>
            <a:endParaRPr lang="en-US"/>
          </a:p>
        </p:txBody>
      </p:sp>
      <p:sp>
        <p:nvSpPr>
          <p:cNvPr id="6" name="Footer Placeholder 5">
            <a:extLst>
              <a:ext uri="{FF2B5EF4-FFF2-40B4-BE49-F238E27FC236}">
                <a16:creationId xmlns:a16="http://schemas.microsoft.com/office/drawing/2014/main" id="{F63D6D72-A15D-44F5-AE78-7F10A9C94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2C0AB6-015B-4FE1-907F-B4343179F759}"/>
              </a:ext>
            </a:extLst>
          </p:cNvPr>
          <p:cNvSpPr>
            <a:spLocks noGrp="1"/>
          </p:cNvSpPr>
          <p:nvPr>
            <p:ph type="sldNum" sz="quarter" idx="12"/>
          </p:nvPr>
        </p:nvSpPr>
        <p:spPr/>
        <p:txBody>
          <a:bodyPr/>
          <a:lstStyle/>
          <a:p>
            <a:fld id="{3EA7B3CF-0721-46E8-959E-BEC59AF597FC}" type="slidenum">
              <a:rPr lang="en-US" smtClean="0"/>
              <a:t>‹#›</a:t>
            </a:fld>
            <a:endParaRPr lang="en-US"/>
          </a:p>
        </p:txBody>
      </p:sp>
    </p:spTree>
    <p:extLst>
      <p:ext uri="{BB962C8B-B14F-4D97-AF65-F5344CB8AC3E}">
        <p14:creationId xmlns:p14="http://schemas.microsoft.com/office/powerpoint/2010/main" val="3608706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18DE-1630-4D27-9BC3-E8A756BC1A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CC75E5-090D-4A10-BB2F-C9DA5AD346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4CB60-D3C2-4248-88F8-735545361873}"/>
              </a:ext>
            </a:extLst>
          </p:cNvPr>
          <p:cNvSpPr>
            <a:spLocks noGrp="1"/>
          </p:cNvSpPr>
          <p:nvPr>
            <p:ph type="dt" sz="half" idx="10"/>
          </p:nvPr>
        </p:nvSpPr>
        <p:spPr/>
        <p:txBody>
          <a:bodyPr/>
          <a:lstStyle/>
          <a:p>
            <a:fld id="{0F4D2E81-78C8-4265-9D65-48A80574BFBE}" type="datetimeFigureOut">
              <a:rPr lang="en-US" smtClean="0"/>
              <a:t>9/16/2019</a:t>
            </a:fld>
            <a:endParaRPr lang="en-US"/>
          </a:p>
        </p:txBody>
      </p:sp>
      <p:sp>
        <p:nvSpPr>
          <p:cNvPr id="5" name="Footer Placeholder 4">
            <a:extLst>
              <a:ext uri="{FF2B5EF4-FFF2-40B4-BE49-F238E27FC236}">
                <a16:creationId xmlns:a16="http://schemas.microsoft.com/office/drawing/2014/main" id="{4901D49B-BD45-4DDC-BCFA-807B839BE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A86DF-1F8A-4F6D-8CCC-3F79A5A97696}"/>
              </a:ext>
            </a:extLst>
          </p:cNvPr>
          <p:cNvSpPr>
            <a:spLocks noGrp="1"/>
          </p:cNvSpPr>
          <p:nvPr>
            <p:ph type="sldNum" sz="quarter" idx="12"/>
          </p:nvPr>
        </p:nvSpPr>
        <p:spPr/>
        <p:txBody>
          <a:bodyPr/>
          <a:lstStyle/>
          <a:p>
            <a:fld id="{3EA7B3CF-0721-46E8-959E-BEC59AF597FC}" type="slidenum">
              <a:rPr lang="en-US" smtClean="0"/>
              <a:t>‹#›</a:t>
            </a:fld>
            <a:endParaRPr lang="en-US"/>
          </a:p>
        </p:txBody>
      </p:sp>
    </p:spTree>
    <p:extLst>
      <p:ext uri="{BB962C8B-B14F-4D97-AF65-F5344CB8AC3E}">
        <p14:creationId xmlns:p14="http://schemas.microsoft.com/office/powerpoint/2010/main" val="823122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0EA689-DA65-48F1-A152-1542C1EFA98F}"/>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374D63-4ABD-4113-B73D-2112D9D7DFC7}"/>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29865-76C9-4397-8B7C-FB20292F32A3}"/>
              </a:ext>
            </a:extLst>
          </p:cNvPr>
          <p:cNvSpPr>
            <a:spLocks noGrp="1"/>
          </p:cNvSpPr>
          <p:nvPr>
            <p:ph type="dt" sz="half" idx="10"/>
          </p:nvPr>
        </p:nvSpPr>
        <p:spPr/>
        <p:txBody>
          <a:bodyPr/>
          <a:lstStyle/>
          <a:p>
            <a:fld id="{0F4D2E81-78C8-4265-9D65-48A80574BFBE}" type="datetimeFigureOut">
              <a:rPr lang="en-US" smtClean="0"/>
              <a:t>9/16/2019</a:t>
            </a:fld>
            <a:endParaRPr lang="en-US"/>
          </a:p>
        </p:txBody>
      </p:sp>
      <p:sp>
        <p:nvSpPr>
          <p:cNvPr id="5" name="Footer Placeholder 4">
            <a:extLst>
              <a:ext uri="{FF2B5EF4-FFF2-40B4-BE49-F238E27FC236}">
                <a16:creationId xmlns:a16="http://schemas.microsoft.com/office/drawing/2014/main" id="{C0B51BBB-6F77-49D7-9EBB-84BD687FE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49EAF-255B-47A9-98D0-CE17F57767DC}"/>
              </a:ext>
            </a:extLst>
          </p:cNvPr>
          <p:cNvSpPr>
            <a:spLocks noGrp="1"/>
          </p:cNvSpPr>
          <p:nvPr>
            <p:ph type="sldNum" sz="quarter" idx="12"/>
          </p:nvPr>
        </p:nvSpPr>
        <p:spPr/>
        <p:txBody>
          <a:bodyPr/>
          <a:lstStyle/>
          <a:p>
            <a:fld id="{3EA7B3CF-0721-46E8-959E-BEC59AF597FC}" type="slidenum">
              <a:rPr lang="en-US" smtClean="0"/>
              <a:t>‹#›</a:t>
            </a:fld>
            <a:endParaRPr lang="en-US"/>
          </a:p>
        </p:txBody>
      </p:sp>
    </p:spTree>
    <p:extLst>
      <p:ext uri="{BB962C8B-B14F-4D97-AF65-F5344CB8AC3E}">
        <p14:creationId xmlns:p14="http://schemas.microsoft.com/office/powerpoint/2010/main" val="172976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with subheader">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749808" y="2807979"/>
            <a:ext cx="10689716" cy="3154672"/>
          </a:xfrm>
        </p:spPr>
        <p:txBody>
          <a:bodyPr/>
          <a:lstStyle>
            <a:lvl1pPr>
              <a:defRPr b="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vl2pPr>
            <a:lvl3pPr>
              <a:defRPr/>
            </a:lvl3pPr>
            <a:lvl4pPr marL="1371600" indent="0">
              <a:buNone/>
              <a:defRPr/>
            </a:lvl4pPr>
            <a:lvl5pPr marL="1828800" indent="0">
              <a:buNone/>
              <a:defRPr/>
            </a:lvl5pPr>
          </a:lstStyle>
          <a:p>
            <a:pPr lvl="0"/>
            <a:r>
              <a:rPr lang="en-US" smtClean="0"/>
              <a:t>Edit Master text styles</a:t>
            </a:r>
          </a:p>
        </p:txBody>
      </p:sp>
      <p:sp>
        <p:nvSpPr>
          <p:cNvPr id="8" name="Title 3"/>
          <p:cNvSpPr>
            <a:spLocks noGrp="1"/>
          </p:cNvSpPr>
          <p:nvPr>
            <p:ph type="title"/>
          </p:nvPr>
        </p:nvSpPr>
        <p:spPr>
          <a:xfrm>
            <a:off x="749807" y="637322"/>
            <a:ext cx="10689717" cy="993775"/>
          </a:xfrm>
        </p:spPr>
        <p:txBody>
          <a:bodyPr anchor="b">
            <a:normAutofit/>
          </a:bodyPr>
          <a:lstStyle>
            <a:lvl1pPr>
              <a:defRPr sz="5400"/>
            </a:lvl1pPr>
          </a:lstStyle>
          <a:p>
            <a:r>
              <a:rPr lang="en-US" smtClean="0"/>
              <a:t>Click to edit Master title style</a:t>
            </a:r>
            <a:endParaRPr lang="en-US" dirty="0"/>
          </a:p>
        </p:txBody>
      </p:sp>
      <p:sp>
        <p:nvSpPr>
          <p:cNvPr id="9" name="Rectangle 1"/>
          <p:cNvSpPr/>
          <p:nvPr/>
        </p:nvSpPr>
        <p:spPr>
          <a:xfrm>
            <a:off x="841249" y="1660772"/>
            <a:ext cx="2168652" cy="201536"/>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p:cNvSpPr>
            <a:spLocks noGrp="1"/>
          </p:cNvSpPr>
          <p:nvPr>
            <p:ph type="subTitle" idx="1" hasCustomPrompt="1"/>
          </p:nvPr>
        </p:nvSpPr>
        <p:spPr>
          <a:xfrm>
            <a:off x="749807" y="1891983"/>
            <a:ext cx="10689717" cy="915996"/>
          </a:xfrm>
        </p:spPr>
        <p:txBody>
          <a:bodyPr anchor="ctr">
            <a:normAutofit/>
          </a:bodyPr>
          <a:lstStyle>
            <a:lvl1pPr marL="0" indent="0" algn="l">
              <a:buNone/>
              <a:defRPr sz="3200">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799" y="6103210"/>
            <a:ext cx="3657601" cy="544049"/>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8365" t="15266" r="31179" b="39277"/>
          <a:stretch/>
        </p:blipFill>
        <p:spPr>
          <a:xfrm>
            <a:off x="8861232" y="4381500"/>
            <a:ext cx="3391728" cy="2476500"/>
          </a:xfrm>
          <a:prstGeom prst="rect">
            <a:avLst/>
          </a:prstGeom>
        </p:spPr>
      </p:pic>
    </p:spTree>
    <p:extLst>
      <p:ext uri="{BB962C8B-B14F-4D97-AF65-F5344CB8AC3E}">
        <p14:creationId xmlns:p14="http://schemas.microsoft.com/office/powerpoint/2010/main" val="3167851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749808" y="2057399"/>
            <a:ext cx="10689716" cy="3905251"/>
          </a:xfrm>
        </p:spPr>
        <p:txBody>
          <a:bodyPr/>
          <a:lstStyle>
            <a:lvl1pPr>
              <a:defRPr>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en-US" smtClean="0"/>
              <a:t>Edit Master text styles</a:t>
            </a:r>
          </a:p>
        </p:txBody>
      </p:sp>
      <p:sp>
        <p:nvSpPr>
          <p:cNvPr id="8" name="Title 3"/>
          <p:cNvSpPr>
            <a:spLocks noGrp="1"/>
          </p:cNvSpPr>
          <p:nvPr>
            <p:ph type="title"/>
          </p:nvPr>
        </p:nvSpPr>
        <p:spPr>
          <a:xfrm>
            <a:off x="749807" y="637322"/>
            <a:ext cx="10689717" cy="993775"/>
          </a:xfrm>
        </p:spPr>
        <p:txBody>
          <a:bodyPr anchor="b">
            <a:normAutofit/>
          </a:bodyPr>
          <a:lstStyle>
            <a:lvl1pPr>
              <a:defRPr sz="5400"/>
            </a:lvl1pPr>
          </a:lstStyle>
          <a:p>
            <a:r>
              <a:rPr lang="en-US" smtClean="0"/>
              <a:t>Click to edit Master title style</a:t>
            </a:r>
            <a:endParaRPr lang="en-US" dirty="0"/>
          </a:p>
        </p:txBody>
      </p:sp>
      <p:sp>
        <p:nvSpPr>
          <p:cNvPr id="9" name="Rectangle 1"/>
          <p:cNvSpPr/>
          <p:nvPr/>
        </p:nvSpPr>
        <p:spPr>
          <a:xfrm>
            <a:off x="841249" y="1660772"/>
            <a:ext cx="2168652" cy="201536"/>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799" y="6103210"/>
            <a:ext cx="3657601" cy="544049"/>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8365" t="15266" r="31179" b="39277"/>
          <a:stretch/>
        </p:blipFill>
        <p:spPr>
          <a:xfrm>
            <a:off x="8861232" y="4381500"/>
            <a:ext cx="3391728" cy="2476500"/>
          </a:xfrm>
          <a:prstGeom prst="rect">
            <a:avLst/>
          </a:prstGeom>
        </p:spPr>
      </p:pic>
    </p:spTree>
    <p:extLst>
      <p:ext uri="{BB962C8B-B14F-4D97-AF65-F5344CB8AC3E}">
        <p14:creationId xmlns:p14="http://schemas.microsoft.com/office/powerpoint/2010/main" val="34098218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with image">
    <p:spTree>
      <p:nvGrpSpPr>
        <p:cNvPr id="1" name=""/>
        <p:cNvGrpSpPr/>
        <p:nvPr/>
      </p:nvGrpSpPr>
      <p:grpSpPr>
        <a:xfrm>
          <a:off x="0" y="0"/>
          <a:ext cx="0" cy="0"/>
          <a:chOff x="0" y="0"/>
          <a:chExt cx="0" cy="0"/>
        </a:xfrm>
      </p:grpSpPr>
      <p:sp>
        <p:nvSpPr>
          <p:cNvPr id="8" name="Title 3"/>
          <p:cNvSpPr>
            <a:spLocks noGrp="1"/>
          </p:cNvSpPr>
          <p:nvPr>
            <p:ph type="title"/>
          </p:nvPr>
        </p:nvSpPr>
        <p:spPr>
          <a:xfrm>
            <a:off x="749807" y="637322"/>
            <a:ext cx="10689717" cy="993775"/>
          </a:xfrm>
        </p:spPr>
        <p:txBody>
          <a:bodyPr anchor="b">
            <a:normAutofit/>
          </a:bodyPr>
          <a:lstStyle>
            <a:lvl1pPr>
              <a:defRPr sz="5400"/>
            </a:lvl1pPr>
          </a:lstStyle>
          <a:p>
            <a:r>
              <a:rPr lang="en-US" smtClean="0"/>
              <a:t>Click to edit Master title style</a:t>
            </a:r>
            <a:endParaRPr lang="en-US" dirty="0"/>
          </a:p>
        </p:txBody>
      </p:sp>
      <p:sp>
        <p:nvSpPr>
          <p:cNvPr id="9" name="Rectangle 1"/>
          <p:cNvSpPr/>
          <p:nvPr/>
        </p:nvSpPr>
        <p:spPr>
          <a:xfrm>
            <a:off x="841249" y="1660772"/>
            <a:ext cx="2168652" cy="201536"/>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799" y="6103210"/>
            <a:ext cx="3657601" cy="544049"/>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8365" t="15266" r="31179" b="39277"/>
          <a:stretch/>
        </p:blipFill>
        <p:spPr>
          <a:xfrm>
            <a:off x="8861232" y="4381500"/>
            <a:ext cx="3391728" cy="2476500"/>
          </a:xfrm>
          <a:prstGeom prst="rect">
            <a:avLst/>
          </a:prstGeom>
        </p:spPr>
      </p:pic>
      <p:sp>
        <p:nvSpPr>
          <p:cNvPr id="11" name="Chart Placeholder 11"/>
          <p:cNvSpPr>
            <a:spLocks noGrp="1"/>
          </p:cNvSpPr>
          <p:nvPr>
            <p:ph type="chart" sz="quarter" idx="12" hasCustomPrompt="1"/>
          </p:nvPr>
        </p:nvSpPr>
        <p:spPr>
          <a:xfrm>
            <a:off x="749806" y="2057400"/>
            <a:ext cx="10689717" cy="3905250"/>
          </a:xfrm>
          <a:prstGeom prst="rect">
            <a:avLst/>
          </a:prstGeom>
        </p:spPr>
        <p:txBody>
          <a:bodyPr>
            <a:normAutofit/>
          </a:bodyPr>
          <a:lstStyle>
            <a:lvl1pPr marL="0" indent="0">
              <a:buNone/>
              <a:defRPr sz="2400" b="0" i="1" baseline="0">
                <a:solidFill>
                  <a:schemeClr val="bg1"/>
                </a:solidFill>
                <a:latin typeface="Open Sans Light"/>
                <a:cs typeface="Open Sans Light"/>
              </a:defRPr>
            </a:lvl1pPr>
          </a:lstStyle>
          <a:p>
            <a:r>
              <a:rPr lang="en-US" dirty="0" smtClean="0"/>
              <a:t>Graphics can go here – </a:t>
            </a:r>
            <a:br>
              <a:rPr lang="en-US" dirty="0" smtClean="0"/>
            </a:br>
            <a:r>
              <a:rPr lang="en-US" dirty="0" smtClean="0"/>
              <a:t>replace this box with your image or chart</a:t>
            </a:r>
            <a:endParaRPr lang="en-US" dirty="0"/>
          </a:p>
        </p:txBody>
      </p:sp>
    </p:spTree>
    <p:extLst>
      <p:ext uri="{BB962C8B-B14F-4D97-AF65-F5344CB8AC3E}">
        <p14:creationId xmlns:p14="http://schemas.microsoft.com/office/powerpoint/2010/main" val="13462962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D32E9-40AC-43F2-A725-AC291DDCFDB0}" type="datetimeFigureOut">
              <a:rPr lang="en-US" smtClean="0">
                <a:solidFill>
                  <a:prstClr val="black">
                    <a:tint val="75000"/>
                  </a:prstClr>
                </a:solidFill>
              </a:rPr>
              <a:pPr/>
              <a:t>9/16/2019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C39168-9B4F-4D7A-AB42-7B14237B6B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343702"/>
      </p:ext>
    </p:extLst>
  </p:cSld>
  <p:clrMapOvr>
    <a:masterClrMapping/>
  </p:clrMapOvr>
  <p:transition spd="med">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49808" y="247650"/>
            <a:ext cx="9689592" cy="3081338"/>
          </a:xfrm>
        </p:spPr>
        <p:txBody>
          <a:bodyPr anchor="b"/>
          <a:lstStyle>
            <a:lvl1pPr algn="l">
              <a:defRPr sz="6000" spc="0">
                <a:effectLst/>
                <a:latin typeface="Anton" panose="00000500000000000000" pitchFamily="2"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49808" y="4031566"/>
            <a:ext cx="96895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1" name="Rectangle 1"/>
          <p:cNvSpPr/>
          <p:nvPr/>
        </p:nvSpPr>
        <p:spPr>
          <a:xfrm>
            <a:off x="841248" y="3512672"/>
            <a:ext cx="3215601" cy="298831"/>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7162" y="4816128"/>
            <a:ext cx="2994837" cy="1753705"/>
          </a:xfrm>
          <a:prstGeom prst="rect">
            <a:avLst/>
          </a:prstGeom>
        </p:spPr>
      </p:pic>
    </p:spTree>
    <p:extLst>
      <p:ext uri="{BB962C8B-B14F-4D97-AF65-F5344CB8AC3E}">
        <p14:creationId xmlns:p14="http://schemas.microsoft.com/office/powerpoint/2010/main" val="2851350169"/>
      </p:ext>
    </p:extLst>
  </p:cSld>
  <p:clrMapOvr>
    <a:masterClrMapping/>
  </p:clrMapOvr>
  <p:transition spd="med">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49808" y="246888"/>
            <a:ext cx="10689717" cy="3081338"/>
          </a:xfrm>
        </p:spPr>
        <p:txBody>
          <a:bodyPr anchor="b"/>
          <a:lstStyle>
            <a:lvl1pPr algn="l">
              <a:defRPr sz="6000" spc="0">
                <a:effectLst/>
                <a:latin typeface="Anton" panose="00000500000000000000" pitchFamily="2" charset="0"/>
              </a:defRPr>
            </a:lvl1pPr>
          </a:lstStyle>
          <a:p>
            <a:r>
              <a:rPr lang="en-US" dirty="0" smtClean="0"/>
              <a:t>Click to edit master title style</a:t>
            </a:r>
            <a:endParaRPr lang="en-US" dirty="0"/>
          </a:p>
        </p:txBody>
      </p:sp>
      <p:sp>
        <p:nvSpPr>
          <p:cNvPr id="8" name="Rectangle 1"/>
          <p:cNvSpPr/>
          <p:nvPr/>
        </p:nvSpPr>
        <p:spPr>
          <a:xfrm>
            <a:off x="841248" y="3512672"/>
            <a:ext cx="3215601" cy="298831"/>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DB6"/>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7162" y="4816128"/>
            <a:ext cx="2994837" cy="1753705"/>
          </a:xfrm>
          <a:prstGeom prst="rect">
            <a:avLst/>
          </a:prstGeom>
        </p:spPr>
      </p:pic>
    </p:spTree>
    <p:extLst>
      <p:ext uri="{BB962C8B-B14F-4D97-AF65-F5344CB8AC3E}">
        <p14:creationId xmlns:p14="http://schemas.microsoft.com/office/powerpoint/2010/main" val="4254421259"/>
      </p:ext>
    </p:extLst>
  </p:cSld>
  <p:clrMapOvr>
    <a:masterClrMapping/>
  </p:clrMapOvr>
  <p:transition spd="med">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with subheader">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749808" y="2807979"/>
            <a:ext cx="10689716" cy="3154672"/>
          </a:xfrm>
        </p:spPr>
        <p:txBody>
          <a:bodyPr/>
          <a:lstStyle>
            <a:lvl1pPr>
              <a:defRPr b="0">
                <a:latin typeface="Open Sans SemiBold" panose="020B0706030804020204" pitchFamily="34" charset="0"/>
                <a:ea typeface="Open Sans SemiBold" panose="020B0706030804020204" pitchFamily="34" charset="0"/>
                <a:cs typeface="Open Sans SemiBold" panose="020B0706030804020204" pitchFamily="34" charset="0"/>
              </a:defRPr>
            </a:lvl1pPr>
            <a:lvl2pPr>
              <a:defRPr/>
            </a:lvl2pPr>
            <a:lvl3pPr>
              <a:defRPr/>
            </a:lvl3pPr>
            <a:lvl4pPr marL="1371600" indent="0">
              <a:buNone/>
              <a:defRPr/>
            </a:lvl4pPr>
            <a:lvl5pPr marL="1828800" indent="0">
              <a:buNone/>
              <a:defRPr/>
            </a:lvl5pPr>
          </a:lstStyle>
          <a:p>
            <a:endParaRPr lang="en-US" dirty="0" smtClean="0"/>
          </a:p>
        </p:txBody>
      </p:sp>
      <p:sp>
        <p:nvSpPr>
          <p:cNvPr id="8" name="Title 3"/>
          <p:cNvSpPr>
            <a:spLocks noGrp="1"/>
          </p:cNvSpPr>
          <p:nvPr>
            <p:ph type="title"/>
          </p:nvPr>
        </p:nvSpPr>
        <p:spPr>
          <a:xfrm>
            <a:off x="749807" y="637322"/>
            <a:ext cx="10689717" cy="993775"/>
          </a:xfrm>
        </p:spPr>
        <p:txBody>
          <a:bodyPr anchor="b">
            <a:normAutofit/>
          </a:bodyPr>
          <a:lstStyle>
            <a:lvl1pPr>
              <a:defRPr sz="5400"/>
            </a:lvl1pPr>
          </a:lstStyle>
          <a:p>
            <a:endParaRPr lang="en-US" dirty="0"/>
          </a:p>
        </p:txBody>
      </p:sp>
      <p:sp>
        <p:nvSpPr>
          <p:cNvPr id="9" name="Rectangle 1"/>
          <p:cNvSpPr/>
          <p:nvPr/>
        </p:nvSpPr>
        <p:spPr>
          <a:xfrm>
            <a:off x="841249" y="1660772"/>
            <a:ext cx="2168652" cy="201536"/>
          </a:xfrm>
          <a:custGeom>
            <a:avLst/>
            <a:gdLst>
              <a:gd name="connsiteX0" fmla="*/ 0 w 4224856"/>
              <a:gd name="connsiteY0" fmla="*/ 0 h 212651"/>
              <a:gd name="connsiteX1" fmla="*/ 4224856 w 4224856"/>
              <a:gd name="connsiteY1" fmla="*/ 0 h 212651"/>
              <a:gd name="connsiteX2" fmla="*/ 4224856 w 4224856"/>
              <a:gd name="connsiteY2" fmla="*/ 212651 h 212651"/>
              <a:gd name="connsiteX3" fmla="*/ 0 w 4224856"/>
              <a:gd name="connsiteY3" fmla="*/ 212651 h 212651"/>
              <a:gd name="connsiteX4" fmla="*/ 0 w 4224856"/>
              <a:gd name="connsiteY4" fmla="*/ 0 h 212651"/>
              <a:gd name="connsiteX0" fmla="*/ 0 w 4224856"/>
              <a:gd name="connsiteY0" fmla="*/ 0 h 212651"/>
              <a:gd name="connsiteX1" fmla="*/ 4224856 w 4224856"/>
              <a:gd name="connsiteY1" fmla="*/ 0 h 212651"/>
              <a:gd name="connsiteX2" fmla="*/ 3927144 w 4224856"/>
              <a:gd name="connsiteY2" fmla="*/ 202018 h 212651"/>
              <a:gd name="connsiteX3" fmla="*/ 0 w 4224856"/>
              <a:gd name="connsiteY3" fmla="*/ 212651 h 212651"/>
              <a:gd name="connsiteX4" fmla="*/ 0 w 4224856"/>
              <a:gd name="connsiteY4" fmla="*/ 0 h 212651"/>
              <a:gd name="connsiteX0" fmla="*/ 0 w 4476072"/>
              <a:gd name="connsiteY0" fmla="*/ 0 h 212651"/>
              <a:gd name="connsiteX1" fmla="*/ 4476072 w 4476072"/>
              <a:gd name="connsiteY1" fmla="*/ 8561 h 212651"/>
              <a:gd name="connsiteX2" fmla="*/ 3927144 w 4476072"/>
              <a:gd name="connsiteY2" fmla="*/ 202018 h 212651"/>
              <a:gd name="connsiteX3" fmla="*/ 0 w 4476072"/>
              <a:gd name="connsiteY3" fmla="*/ 212651 h 212651"/>
              <a:gd name="connsiteX4" fmla="*/ 0 w 4476072"/>
              <a:gd name="connsiteY4" fmla="*/ 0 h 212651"/>
              <a:gd name="connsiteX0" fmla="*/ 0 w 4476072"/>
              <a:gd name="connsiteY0" fmla="*/ 0 h 212651"/>
              <a:gd name="connsiteX1" fmla="*/ 4476072 w 4476072"/>
              <a:gd name="connsiteY1" fmla="*/ 8561 h 212651"/>
              <a:gd name="connsiteX2" fmla="*/ 3876901 w 4476072"/>
              <a:gd name="connsiteY2" fmla="*/ 210580 h 212651"/>
              <a:gd name="connsiteX3" fmla="*/ 0 w 4476072"/>
              <a:gd name="connsiteY3" fmla="*/ 212651 h 212651"/>
              <a:gd name="connsiteX4" fmla="*/ 0 w 4476072"/>
              <a:gd name="connsiteY4" fmla="*/ 0 h 212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072" h="212651">
                <a:moveTo>
                  <a:pt x="0" y="0"/>
                </a:moveTo>
                <a:lnTo>
                  <a:pt x="4476072" y="8561"/>
                </a:lnTo>
                <a:lnTo>
                  <a:pt x="3876901" y="210580"/>
                </a:lnTo>
                <a:lnTo>
                  <a:pt x="0" y="212651"/>
                </a:lnTo>
                <a:lnTo>
                  <a:pt x="0" y="0"/>
                </a:lnTo>
                <a:close/>
              </a:path>
            </a:pathLst>
          </a:cu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p:cNvSpPr>
            <a:spLocks noGrp="1"/>
          </p:cNvSpPr>
          <p:nvPr>
            <p:ph type="subTitle" idx="1" hasCustomPrompt="1"/>
          </p:nvPr>
        </p:nvSpPr>
        <p:spPr>
          <a:xfrm>
            <a:off x="749807" y="1891983"/>
            <a:ext cx="10689717" cy="915996"/>
          </a:xfrm>
        </p:spPr>
        <p:txBody>
          <a:bodyPr anchor="ctr">
            <a:normAutofit/>
          </a:bodyPr>
          <a:lstStyle>
            <a:lvl1pPr marL="0" indent="0" algn="l">
              <a:buNone/>
              <a:defRPr sz="3200">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799" y="6103210"/>
            <a:ext cx="3657600" cy="544049"/>
          </a:xfrm>
          <a:prstGeom prst="rect">
            <a:avLst/>
          </a:prstGeom>
        </p:spPr>
      </p:pic>
    </p:spTree>
    <p:extLst>
      <p:ext uri="{BB962C8B-B14F-4D97-AF65-F5344CB8AC3E}">
        <p14:creationId xmlns:p14="http://schemas.microsoft.com/office/powerpoint/2010/main" val="2387212157"/>
      </p:ext>
    </p:extLst>
  </p:cSld>
  <p:clrMapOvr>
    <a:masterClrMapping/>
  </p:clrMapOvr>
  <p:transition spd="med">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image" Target="../media/image4.png"/><Relationship Id="rId4" Type="http://schemas.openxmlformats.org/officeDocument/2006/relationships/slideLayout" Target="../slideLayouts/slideLayout10.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75000"/>
              </a:schemeClr>
            </a:gs>
            <a:gs pos="72000">
              <a:srgbClr val="006DB6"/>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464" y="6402043"/>
            <a:ext cx="3616211" cy="147648"/>
          </a:xfrm>
          <a:prstGeom prst="rect">
            <a:avLst/>
          </a:prstGeom>
        </p:spPr>
      </p:pic>
    </p:spTree>
    <p:extLst>
      <p:ext uri="{BB962C8B-B14F-4D97-AF65-F5344CB8AC3E}">
        <p14:creationId xmlns:p14="http://schemas.microsoft.com/office/powerpoint/2010/main" val="188261984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2" r:id="rId4"/>
    <p:sldLayoutId id="2147483713" r:id="rId5"/>
    <p:sldLayoutId id="2147483740" r:id="rId6"/>
  </p:sldLayoutIdLst>
  <p:transition spd="med">
    <p:pull/>
  </p:transition>
  <p:timing>
    <p:tnLst>
      <p:par>
        <p:cTn id="1" dur="indefinite" restart="never" nodeType="tmRoot"/>
      </p:par>
    </p:tnLst>
  </p:timing>
  <p:txStyles>
    <p:titleStyle>
      <a:lvl1pPr algn="l" defTabSz="914400" rtl="0" eaLnBrk="1" latinLnBrk="0" hangingPunct="1">
        <a:lnSpc>
          <a:spcPct val="90000"/>
        </a:lnSpc>
        <a:spcBef>
          <a:spcPct val="0"/>
        </a:spcBef>
        <a:buNone/>
        <a:defRPr lang="en-US" sz="4400" kern="1200" dirty="0">
          <a:solidFill>
            <a:schemeClr val="bg1"/>
          </a:solidFill>
          <a:latin typeface="+mj-lt"/>
          <a:ea typeface="+mj-ea"/>
          <a:cs typeface="+mj-cs"/>
        </a:defRPr>
      </a:lvl1pPr>
    </p:titleStyle>
    <p:bodyStyle>
      <a:lvl1pPr marL="514350" indent="-514350" algn="l" defTabSz="914400" rtl="0" eaLnBrk="1" latinLnBrk="0" hangingPunct="1">
        <a:lnSpc>
          <a:spcPct val="90000"/>
        </a:lnSpc>
        <a:spcBef>
          <a:spcPts val="1000"/>
        </a:spcBef>
        <a:buFontTx/>
        <a:buBlip>
          <a:blip r:embed="rId9"/>
        </a:buBlip>
        <a:defRPr sz="2800" b="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800100" indent="-342900" algn="l" defTabSz="914400" rtl="0" eaLnBrk="1" latinLnBrk="0" hangingPunct="1">
        <a:lnSpc>
          <a:spcPct val="90000"/>
        </a:lnSpc>
        <a:spcBef>
          <a:spcPts val="500"/>
        </a:spcBef>
        <a:buFontTx/>
        <a:buBlip>
          <a:blip r:embed="rId10"/>
        </a:buBlip>
        <a:defRPr sz="2400" b="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257300" indent="-3429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57350" indent="-285750" algn="l" defTabSz="914400" rtl="0" eaLnBrk="1" latinLnBrk="0" hangingPunct="1">
        <a:lnSpc>
          <a:spcPct val="90000"/>
        </a:lnSpc>
        <a:spcBef>
          <a:spcPts val="500"/>
        </a:spcBef>
        <a:buFontTx/>
        <a:buBlip>
          <a:blip r:embed="rId11"/>
        </a:buBlip>
        <a:defRPr sz="1800" b="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464" y="6402043"/>
            <a:ext cx="3616211" cy="147647"/>
          </a:xfrm>
          <a:prstGeom prst="rect">
            <a:avLst/>
          </a:prstGeom>
        </p:spPr>
      </p:pic>
    </p:spTree>
    <p:extLst>
      <p:ext uri="{BB962C8B-B14F-4D97-AF65-F5344CB8AC3E}">
        <p14:creationId xmlns:p14="http://schemas.microsoft.com/office/powerpoint/2010/main" val="327296870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9" r:id="rId4"/>
    <p:sldLayoutId id="2147483720" r:id="rId5"/>
  </p:sldLayoutIdLst>
  <p:transition spd="med">
    <p:pull/>
  </p:transition>
  <p:timing>
    <p:tnLst>
      <p:par>
        <p:cTn id="1" dur="indefinite" restart="never" nodeType="tmRoot"/>
      </p:par>
    </p:tnLst>
  </p:timing>
  <p:txStyles>
    <p:titleStyle>
      <a:lvl1pPr algn="l" defTabSz="914400" rtl="0" eaLnBrk="1" latinLnBrk="0" hangingPunct="1">
        <a:lnSpc>
          <a:spcPct val="90000"/>
        </a:lnSpc>
        <a:spcBef>
          <a:spcPct val="0"/>
        </a:spcBef>
        <a:buNone/>
        <a:defRPr lang="en-US" sz="4400" kern="1200" dirty="0">
          <a:solidFill>
            <a:srgbClr val="003A70"/>
          </a:solidFill>
          <a:latin typeface="+mj-lt"/>
          <a:ea typeface="+mj-ea"/>
          <a:cs typeface="+mj-cs"/>
        </a:defRPr>
      </a:lvl1pPr>
    </p:titleStyle>
    <p:bodyStyle>
      <a:lvl1pPr marL="514350" indent="-514350" algn="l" defTabSz="914400" rtl="0" eaLnBrk="1" latinLnBrk="0" hangingPunct="1">
        <a:lnSpc>
          <a:spcPct val="90000"/>
        </a:lnSpc>
        <a:spcBef>
          <a:spcPts val="1000"/>
        </a:spcBef>
        <a:buFontTx/>
        <a:buBlip>
          <a:blip r:embed="rId8"/>
        </a:buBlip>
        <a:defRPr sz="2800" b="0" kern="1200">
          <a:solidFill>
            <a:srgbClr val="003A70"/>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800100" indent="-342900" algn="l" defTabSz="914400" rtl="0" eaLnBrk="1" latinLnBrk="0" hangingPunct="1">
        <a:lnSpc>
          <a:spcPct val="90000"/>
        </a:lnSpc>
        <a:spcBef>
          <a:spcPts val="500"/>
        </a:spcBef>
        <a:buFontTx/>
        <a:buBlip>
          <a:blip r:embed="rId9"/>
        </a:buBlip>
        <a:defRPr sz="2400" b="0" kern="1200">
          <a:solidFill>
            <a:srgbClr val="003A7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257300" indent="-342900" algn="l" defTabSz="914400" rtl="0" eaLnBrk="1" latinLnBrk="0" hangingPunct="1">
        <a:lnSpc>
          <a:spcPct val="90000"/>
        </a:lnSpc>
        <a:spcBef>
          <a:spcPts val="500"/>
        </a:spcBef>
        <a:buFont typeface="Arial" panose="020B0604020202020204" pitchFamily="34" charset="0"/>
        <a:buChar char="•"/>
        <a:defRPr sz="2000" b="0" kern="1200">
          <a:solidFill>
            <a:srgbClr val="003A7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57350" indent="-285750" algn="l" defTabSz="914400" rtl="0" eaLnBrk="1" latinLnBrk="0" hangingPunct="1">
        <a:lnSpc>
          <a:spcPct val="90000"/>
        </a:lnSpc>
        <a:spcBef>
          <a:spcPts val="500"/>
        </a:spcBef>
        <a:buFontTx/>
        <a:buBlip>
          <a:blip r:embed="rId10"/>
        </a:buBlip>
        <a:defRPr sz="1800" b="0" kern="1200">
          <a:solidFill>
            <a:srgbClr val="003A7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800" b="0" kern="1200">
          <a:solidFill>
            <a:srgbClr val="003A70"/>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72000">
              <a:srgbClr val="003A7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464" y="6402043"/>
            <a:ext cx="3616211" cy="147648"/>
          </a:xfrm>
          <a:prstGeom prst="rect">
            <a:avLst/>
          </a:prstGeom>
        </p:spPr>
      </p:pic>
    </p:spTree>
    <p:extLst>
      <p:ext uri="{BB962C8B-B14F-4D97-AF65-F5344CB8AC3E}">
        <p14:creationId xmlns:p14="http://schemas.microsoft.com/office/powerpoint/2010/main" val="164764783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lang="en-US" sz="4400" kern="1200" dirty="0">
          <a:solidFill>
            <a:schemeClr val="bg1"/>
          </a:solidFill>
          <a:latin typeface="+mj-lt"/>
          <a:ea typeface="+mj-ea"/>
          <a:cs typeface="+mj-cs"/>
        </a:defRPr>
      </a:lvl1pPr>
    </p:titleStyle>
    <p:bodyStyle>
      <a:lvl1pPr marL="514350" indent="-514350" algn="l" defTabSz="914400" rtl="0" eaLnBrk="1" latinLnBrk="0" hangingPunct="1">
        <a:lnSpc>
          <a:spcPct val="90000"/>
        </a:lnSpc>
        <a:spcBef>
          <a:spcPts val="1000"/>
        </a:spcBef>
        <a:buFontTx/>
        <a:buBlip>
          <a:blip r:embed="rId8"/>
        </a:buBlip>
        <a:defRPr sz="2800" b="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800100" indent="-342900" algn="l" defTabSz="914400" rtl="0" eaLnBrk="1" latinLnBrk="0" hangingPunct="1">
        <a:lnSpc>
          <a:spcPct val="90000"/>
        </a:lnSpc>
        <a:spcBef>
          <a:spcPts val="500"/>
        </a:spcBef>
        <a:buFontTx/>
        <a:buBlip>
          <a:blip r:embed="rId9"/>
        </a:buBlip>
        <a:defRPr sz="2400" b="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257300" indent="-342900" algn="l" defTabSz="914400" rtl="0" eaLnBrk="1" latinLnBrk="0" hangingPunct="1">
        <a:lnSpc>
          <a:spcPct val="90000"/>
        </a:lnSpc>
        <a:spcBef>
          <a:spcPts val="500"/>
        </a:spcBef>
        <a:buFont typeface="Arial" panose="020B0604020202020204" pitchFamily="34" charset="0"/>
        <a:buChar char="•"/>
        <a:defRPr sz="2000" b="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57350" indent="-285750" algn="l" defTabSz="914400" rtl="0" eaLnBrk="1" latinLnBrk="0" hangingPunct="1">
        <a:lnSpc>
          <a:spcPct val="90000"/>
        </a:lnSpc>
        <a:spcBef>
          <a:spcPts val="500"/>
        </a:spcBef>
        <a:buFontTx/>
        <a:buBlip>
          <a:blip r:embed="rId10"/>
        </a:buBlip>
        <a:defRPr sz="1800" b="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800" b="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35DB3C-F940-45DA-AB6E-ABBCB79577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F74C2C-B729-4B7E-BAC1-3880DFD7BCA1}"/>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F8982-66BC-41CF-BC6C-C8FB9FA6753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D2E81-78C8-4265-9D65-48A80574BFBE}" type="datetimeFigureOut">
              <a:rPr lang="en-US" smtClean="0"/>
              <a:t>9/16/2019</a:t>
            </a:fld>
            <a:endParaRPr lang="en-US"/>
          </a:p>
        </p:txBody>
      </p:sp>
      <p:sp>
        <p:nvSpPr>
          <p:cNvPr id="5" name="Footer Placeholder 4">
            <a:extLst>
              <a:ext uri="{FF2B5EF4-FFF2-40B4-BE49-F238E27FC236}">
                <a16:creationId xmlns:a16="http://schemas.microsoft.com/office/drawing/2014/main" id="{5A771163-9402-4910-9350-0D9E3AE2351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BC77A5-46C8-4BC4-98B7-AFE329ACE09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7B3CF-0721-46E8-959E-BEC59AF597FC}" type="slidenum">
              <a:rPr lang="en-US" smtClean="0"/>
              <a:t>‹#›</a:t>
            </a:fld>
            <a:endParaRPr lang="en-US"/>
          </a:p>
        </p:txBody>
      </p:sp>
    </p:spTree>
    <p:extLst>
      <p:ext uri="{BB962C8B-B14F-4D97-AF65-F5344CB8AC3E}">
        <p14:creationId xmlns:p14="http://schemas.microsoft.com/office/powerpoint/2010/main" val="190633440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8.tm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s://www.nacada.ksu.edu/Resources/Clearinghouse/View-Articles/Definitions-of-academic-advising.aspx" TargetMode="External"/><Relationship Id="rId2" Type="http://schemas.openxmlformats.org/officeDocument/2006/relationships/hyperlink" Target="https://www.nacada.ksu.edu/Resources/Academic-Advising-Today/View-Articles/Ten-Must-Have-Tips-for-New-and-Not-So-New-Academic-Advisors.aspx" TargetMode="External"/><Relationship Id="rId1" Type="http://schemas.openxmlformats.org/officeDocument/2006/relationships/slideLayout" Target="../slideLayouts/slideLayout10.xml"/><Relationship Id="rId5" Type="http://schemas.openxmlformats.org/officeDocument/2006/relationships/hyperlink" Target="https://www.nacada.ksu.edu/Resources/Pillars/CoreValues.aspx" TargetMode="External"/><Relationship Id="rId4" Type="http://schemas.openxmlformats.org/officeDocument/2006/relationships/hyperlink" Target="https://www.nacada.ksu.edu/Resources/Pillars/Concept.aspx"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nacada.ksu.edu/Resources/Clearinghouse/View-Articles/Applying-Theory-to-Advising-Practice.aspx" TargetMode="External"/><Relationship Id="rId2" Type="http://schemas.openxmlformats.org/officeDocument/2006/relationships/hyperlink" Target="https://www.nacada.ksu.edu/Resources/Academic-Advising-Today/View-Articles/Proactive-Intrusive-Advising.aspx"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Proactive Advising for Momentum Pathways</a:t>
            </a:r>
            <a:endParaRPr lang="en-US" dirty="0"/>
          </a:p>
        </p:txBody>
      </p:sp>
      <p:sp>
        <p:nvSpPr>
          <p:cNvPr id="5" name="Subtitle 4"/>
          <p:cNvSpPr>
            <a:spLocks noGrp="1"/>
          </p:cNvSpPr>
          <p:nvPr>
            <p:ph type="subTitle" idx="1"/>
          </p:nvPr>
        </p:nvSpPr>
        <p:spPr/>
        <p:txBody>
          <a:bodyPr>
            <a:normAutofit/>
          </a:bodyPr>
          <a:lstStyle/>
          <a:p>
            <a:r>
              <a:rPr lang="en-US" dirty="0"/>
              <a:t>Ashley Ruby</a:t>
            </a:r>
          </a:p>
          <a:p>
            <a:r>
              <a:rPr lang="en-US" dirty="0" smtClean="0"/>
              <a:t>Nikolas Huot</a:t>
            </a:r>
            <a:endParaRPr lang="en-US" dirty="0"/>
          </a:p>
          <a:p>
            <a:r>
              <a:rPr lang="en-US" dirty="0"/>
              <a:t>September 16, 2019</a:t>
            </a:r>
          </a:p>
          <a:p>
            <a:endParaRPr lang="en-US" dirty="0"/>
          </a:p>
        </p:txBody>
      </p:sp>
    </p:spTree>
    <p:extLst>
      <p:ext uri="{BB962C8B-B14F-4D97-AF65-F5344CB8AC3E}">
        <p14:creationId xmlns:p14="http://schemas.microsoft.com/office/powerpoint/2010/main" val="3223669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ADVISING &amp; ACADEMIC SUCCESS CENTER</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358" y="2207353"/>
            <a:ext cx="4413073" cy="3152195"/>
          </a:xfrm>
          <a:prstGeom prst="rect">
            <a:avLst/>
          </a:prstGeom>
          <a:ln w="38100" cap="sq">
            <a:solidFill>
              <a:srgbClr val="00A5B5"/>
            </a:solidFill>
            <a:prstDash val="solid"/>
            <a:miter lim="800000"/>
          </a:ln>
          <a:effectLst>
            <a:outerShdw blurRad="50800" dist="38100" dir="2700000" algn="tl" rotWithShape="0">
              <a:srgbClr val="000000">
                <a:alpha val="43000"/>
              </a:srgbClr>
            </a:outerShdw>
          </a:effectLst>
        </p:spPr>
      </p:pic>
      <p:sp>
        <p:nvSpPr>
          <p:cNvPr id="5" name="Text Placeholder 1"/>
          <p:cNvSpPr txBox="1">
            <a:spLocks/>
          </p:cNvSpPr>
          <p:nvPr/>
        </p:nvSpPr>
        <p:spPr>
          <a:xfrm>
            <a:off x="5753100" y="2021326"/>
            <a:ext cx="6134100" cy="3905251"/>
          </a:xfrm>
          <a:prstGeom prst="rect">
            <a:avLst/>
          </a:prstGeom>
        </p:spPr>
        <p:txBody>
          <a:bodyPr vert="horz" lIns="91440" tIns="45720" rIns="91440" bIns="45720" rtlCol="0">
            <a:normAutofit lnSpcReduction="10000"/>
          </a:bodyPr>
          <a:lstStyle>
            <a:lvl1pPr marL="514350" indent="-514350" algn="l" defTabSz="914400" rtl="0" eaLnBrk="1" latinLnBrk="0" hangingPunct="1">
              <a:lnSpc>
                <a:spcPct val="90000"/>
              </a:lnSpc>
              <a:spcBef>
                <a:spcPts val="1000"/>
              </a:spcBef>
              <a:buFontTx/>
              <a:buBlip>
                <a:blip r:embed="rId4"/>
              </a:buBlip>
              <a:defRPr sz="2800" b="0" kern="1200">
                <a:solidFill>
                  <a:srgbClr val="003A70"/>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800100" indent="-342900" algn="l" defTabSz="914400" rtl="0" eaLnBrk="1" latinLnBrk="0" hangingPunct="1">
              <a:lnSpc>
                <a:spcPct val="90000"/>
              </a:lnSpc>
              <a:spcBef>
                <a:spcPts val="500"/>
              </a:spcBef>
              <a:buFontTx/>
              <a:buBlip>
                <a:blip r:embed="rId5"/>
              </a:buBlip>
              <a:defRPr sz="2400" b="0" kern="1200">
                <a:solidFill>
                  <a:srgbClr val="003A7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257300" indent="-342900" algn="l" defTabSz="914400" rtl="0" eaLnBrk="1" latinLnBrk="0" hangingPunct="1">
              <a:lnSpc>
                <a:spcPct val="90000"/>
              </a:lnSpc>
              <a:spcBef>
                <a:spcPts val="500"/>
              </a:spcBef>
              <a:buFont typeface="Arial" panose="020B0604020202020204" pitchFamily="34" charset="0"/>
              <a:buChar char="•"/>
              <a:defRPr sz="2000" b="0" kern="1200">
                <a:solidFill>
                  <a:srgbClr val="003A7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57350" indent="-285750" algn="l" defTabSz="914400" rtl="0" eaLnBrk="1" latinLnBrk="0" hangingPunct="1">
              <a:lnSpc>
                <a:spcPct val="90000"/>
              </a:lnSpc>
              <a:spcBef>
                <a:spcPts val="500"/>
              </a:spcBef>
              <a:buFontTx/>
              <a:buBlip>
                <a:blip r:embed="rId6"/>
              </a:buBlip>
              <a:defRPr sz="1800" b="0" kern="1200">
                <a:solidFill>
                  <a:srgbClr val="003A7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800" b="0" kern="1200">
                <a:solidFill>
                  <a:srgbClr val="003A70"/>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Satisfaction </a:t>
            </a:r>
            <a:r>
              <a:rPr lang="en-US" dirty="0" smtClean="0">
                <a:sym typeface="Wingdings" panose="05000000000000000000" pitchFamily="2" charset="2"/>
              </a:rPr>
              <a:t> </a:t>
            </a:r>
            <a:r>
              <a:rPr lang="en-US" dirty="0" smtClean="0"/>
              <a:t>27%</a:t>
            </a:r>
          </a:p>
          <a:p>
            <a:r>
              <a:rPr lang="en-US" dirty="0" smtClean="0"/>
              <a:t>Tutoring </a:t>
            </a:r>
            <a:r>
              <a:rPr lang="en-US" dirty="0">
                <a:sym typeface="Wingdings" panose="05000000000000000000" pitchFamily="2" charset="2"/>
              </a:rPr>
              <a:t> </a:t>
            </a:r>
            <a:r>
              <a:rPr lang="en-US" dirty="0" smtClean="0">
                <a:sym typeface="Wingdings" panose="05000000000000000000" pitchFamily="2" charset="2"/>
              </a:rPr>
              <a:t>23.8</a:t>
            </a:r>
            <a:r>
              <a:rPr lang="en-US" dirty="0" smtClean="0"/>
              <a:t>%</a:t>
            </a:r>
            <a:endParaRPr lang="en-US" dirty="0"/>
          </a:p>
          <a:p>
            <a:r>
              <a:rPr lang="en-US" dirty="0" smtClean="0"/>
              <a:t>Advising visits </a:t>
            </a:r>
            <a:r>
              <a:rPr lang="en-US" dirty="0" smtClean="0">
                <a:sym typeface="Wingdings" panose="05000000000000000000" pitchFamily="2" charset="2"/>
              </a:rPr>
              <a:t> </a:t>
            </a:r>
            <a:r>
              <a:rPr lang="en-US" dirty="0" smtClean="0"/>
              <a:t>200%</a:t>
            </a:r>
            <a:endParaRPr lang="en-US" dirty="0"/>
          </a:p>
          <a:p>
            <a:r>
              <a:rPr lang="en-US" dirty="0" smtClean="0"/>
              <a:t>Midterm deficiencies </a:t>
            </a:r>
            <a:r>
              <a:rPr lang="en-US" dirty="0" smtClean="0">
                <a:sym typeface="Wingdings" panose="05000000000000000000" pitchFamily="2" charset="2"/>
              </a:rPr>
              <a:t> </a:t>
            </a:r>
            <a:r>
              <a:rPr lang="en-US" dirty="0" smtClean="0"/>
              <a:t>2.1% </a:t>
            </a:r>
          </a:p>
          <a:p>
            <a:r>
              <a:rPr lang="en-US" dirty="0" smtClean="0"/>
              <a:t>Academic difficulty </a:t>
            </a:r>
            <a:r>
              <a:rPr lang="en-US" dirty="0">
                <a:sym typeface="Wingdings" panose="05000000000000000000" pitchFamily="2" charset="2"/>
              </a:rPr>
              <a:t> </a:t>
            </a:r>
            <a:r>
              <a:rPr lang="en-US" dirty="0" smtClean="0"/>
              <a:t>5.46%</a:t>
            </a:r>
          </a:p>
          <a:p>
            <a:r>
              <a:rPr lang="en-US" dirty="0"/>
              <a:t>Academic </a:t>
            </a:r>
            <a:r>
              <a:rPr lang="en-US" dirty="0" smtClean="0"/>
              <a:t>dismissal </a:t>
            </a:r>
            <a:r>
              <a:rPr lang="en-US" dirty="0">
                <a:sym typeface="Wingdings" panose="05000000000000000000" pitchFamily="2" charset="2"/>
              </a:rPr>
              <a:t> </a:t>
            </a:r>
            <a:r>
              <a:rPr lang="en-US" dirty="0" smtClean="0"/>
              <a:t>1% </a:t>
            </a:r>
          </a:p>
          <a:p>
            <a:pPr marL="0" indent="0">
              <a:buNone/>
            </a:pPr>
            <a:endParaRPr lang="en-US" sz="1400" dirty="0" smtClean="0"/>
          </a:p>
          <a:p>
            <a:pPr marL="0" indent="0" algn="ctr">
              <a:buNone/>
            </a:pPr>
            <a:r>
              <a:rPr lang="en-US" sz="4000" b="1" dirty="0" smtClean="0">
                <a:solidFill>
                  <a:srgbClr val="00A5B5"/>
                </a:solidFill>
                <a:effectLst>
                  <a:outerShdw blurRad="38100" dist="38100" dir="2700000" algn="tl">
                    <a:srgbClr val="000000">
                      <a:alpha val="43137"/>
                    </a:srgbClr>
                  </a:outerShdw>
                </a:effectLst>
              </a:rPr>
              <a:t>LOWEST IN 14 YEARS!</a:t>
            </a:r>
          </a:p>
          <a:p>
            <a:endParaRPr lang="en-US" dirty="0" smtClean="0"/>
          </a:p>
          <a:p>
            <a:pPr marL="0" indent="0">
              <a:buFontTx/>
              <a:buNone/>
            </a:pPr>
            <a:endParaRPr lang="en-US" dirty="0" smtClean="0"/>
          </a:p>
          <a:p>
            <a:pPr marL="0" indent="0">
              <a:buFontTx/>
              <a:buNone/>
            </a:pPr>
            <a:endParaRPr lang="en-US" dirty="0"/>
          </a:p>
        </p:txBody>
      </p:sp>
    </p:spTree>
    <p:extLst>
      <p:ext uri="{BB962C8B-B14F-4D97-AF65-F5344CB8AC3E}">
        <p14:creationId xmlns:p14="http://schemas.microsoft.com/office/powerpoint/2010/main" val="17472797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fade">
                                      <p:cBhvr>
                                        <p:cTn id="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smtClean="0"/>
              <a:t>Prescriptive</a:t>
            </a:r>
          </a:p>
          <a:p>
            <a:r>
              <a:rPr lang="en-US" dirty="0" smtClean="0"/>
              <a:t>Developmental</a:t>
            </a:r>
          </a:p>
          <a:p>
            <a:r>
              <a:rPr lang="en-US" dirty="0" smtClean="0"/>
              <a:t>Learning-Centered</a:t>
            </a:r>
          </a:p>
          <a:p>
            <a:r>
              <a:rPr lang="en-US" dirty="0"/>
              <a:t>Strengths-Based</a:t>
            </a:r>
          </a:p>
          <a:p>
            <a:r>
              <a:rPr lang="en-US" dirty="0"/>
              <a:t>Proactive (</a:t>
            </a:r>
            <a:r>
              <a:rPr lang="en-US" strike="sngStrike" dirty="0"/>
              <a:t>Intrusive</a:t>
            </a:r>
            <a:r>
              <a:rPr lang="en-US" dirty="0"/>
              <a:t>)</a:t>
            </a:r>
          </a:p>
          <a:p>
            <a:r>
              <a:rPr lang="en-US" dirty="0" smtClean="0"/>
              <a:t>Appreciative</a:t>
            </a:r>
          </a:p>
          <a:p>
            <a:r>
              <a:rPr lang="en-US" dirty="0" smtClean="0"/>
              <a:t>Social-Constructivist</a:t>
            </a:r>
          </a:p>
        </p:txBody>
      </p:sp>
      <p:sp>
        <p:nvSpPr>
          <p:cNvPr id="3" name="Title 2"/>
          <p:cNvSpPr>
            <a:spLocks noGrp="1"/>
          </p:cNvSpPr>
          <p:nvPr>
            <p:ph type="title"/>
          </p:nvPr>
        </p:nvSpPr>
        <p:spPr/>
        <p:txBody>
          <a:bodyPr/>
          <a:lstStyle/>
          <a:p>
            <a:r>
              <a:rPr lang="en-US" dirty="0" smtClean="0"/>
              <a:t>HIGH IMPACT ADVISING APPROACHES</a:t>
            </a:r>
            <a:endParaRPr lang="en-US" dirty="0"/>
          </a:p>
        </p:txBody>
      </p:sp>
    </p:spTree>
    <p:extLst>
      <p:ext uri="{BB962C8B-B14F-4D97-AF65-F5344CB8AC3E}">
        <p14:creationId xmlns:p14="http://schemas.microsoft.com/office/powerpoint/2010/main" val="16486978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5" end="5"/>
                                            </p:txEl>
                                          </p:spTgt>
                                        </p:tgtEl>
                                        <p:attrNameLst>
                                          <p:attrName>style.color</p:attrName>
                                        </p:attrNameLst>
                                      </p:cBhvr>
                                      <p:to>
                                        <p:clrVal>
                                          <a:srgbClr val="FFFF00"/>
                                        </p:clrVal>
                                      </p:to>
                                    </p:set>
                                    <p:set>
                                      <p:cBhvr>
                                        <p:cTn id="7" dur="500" fill="hold"/>
                                        <p:tgtEl>
                                          <p:spTgt spid="2">
                                            <p:txEl>
                                              <p:pRg st="5" end="5"/>
                                            </p:txEl>
                                          </p:spTgt>
                                        </p:tgtEl>
                                        <p:attrNameLst>
                                          <p:attrName>fillcolor</p:attrName>
                                        </p:attrNameLst>
                                      </p:cBhvr>
                                      <p:to>
                                        <p:clrVal>
                                          <a:srgbClr val="FFFF00"/>
                                        </p:clrVal>
                                      </p:to>
                                    </p:set>
                                    <p:set>
                                      <p:cBhvr>
                                        <p:cTn id="8" dur="500" fill="hold"/>
                                        <p:tgtEl>
                                          <p:spTgt spid="2">
                                            <p:txEl>
                                              <p:pRg st="5" end="5"/>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2">
                                            <p:txEl>
                                              <p:pRg st="4" end="4"/>
                                            </p:txEl>
                                          </p:spTgt>
                                        </p:tgtEl>
                                        <p:attrNameLst>
                                          <p:attrName>style.color</p:attrName>
                                        </p:attrNameLst>
                                      </p:cBhvr>
                                      <p:to>
                                        <p:clrVal>
                                          <a:srgbClr val="FFFF00"/>
                                        </p:clrVal>
                                      </p:to>
                                    </p:set>
                                    <p:set>
                                      <p:cBhvr>
                                        <p:cTn id="13" dur="500" fill="hold"/>
                                        <p:tgtEl>
                                          <p:spTgt spid="2">
                                            <p:txEl>
                                              <p:pRg st="4" end="4"/>
                                            </p:txEl>
                                          </p:spTgt>
                                        </p:tgtEl>
                                        <p:attrNameLst>
                                          <p:attrName>fillcolor</p:attrName>
                                        </p:attrNameLst>
                                      </p:cBhvr>
                                      <p:to>
                                        <p:clrVal>
                                          <a:srgbClr val="FFFF00"/>
                                        </p:clrVal>
                                      </p:to>
                                    </p:set>
                                    <p:set>
                                      <p:cBhvr>
                                        <p:cTn id="14" dur="500" fill="hold"/>
                                        <p:tgtEl>
                                          <p:spTgt spid="2">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Deliberate, structured student interventions</a:t>
            </a:r>
          </a:p>
          <a:p>
            <a:r>
              <a:rPr lang="en-US" dirty="0" smtClean="0"/>
              <a:t>Purposeful, structured involvement with students</a:t>
            </a:r>
          </a:p>
          <a:p>
            <a:r>
              <a:rPr lang="en-US" dirty="0" smtClean="0"/>
              <a:t>Efforts to reach out to students before they ask for help</a:t>
            </a:r>
          </a:p>
          <a:p>
            <a:r>
              <a:rPr lang="en-US" dirty="0" smtClean="0"/>
              <a:t>Inquiries into causes of the students’ concerns/difficulties</a:t>
            </a:r>
            <a:endParaRPr lang="en-US" dirty="0"/>
          </a:p>
        </p:txBody>
      </p:sp>
      <p:sp>
        <p:nvSpPr>
          <p:cNvPr id="3" name="Title 2"/>
          <p:cNvSpPr>
            <a:spLocks noGrp="1"/>
          </p:cNvSpPr>
          <p:nvPr>
            <p:ph type="title"/>
          </p:nvPr>
        </p:nvSpPr>
        <p:spPr/>
        <p:txBody>
          <a:bodyPr/>
          <a:lstStyle/>
          <a:p>
            <a:r>
              <a:rPr lang="en-US" dirty="0" smtClean="0"/>
              <a:t>PROACTIVE ADVISING</a:t>
            </a:r>
            <a:endParaRPr lang="en-US" dirty="0"/>
          </a:p>
        </p:txBody>
      </p:sp>
    </p:spTree>
    <p:extLst>
      <p:ext uri="{BB962C8B-B14F-4D97-AF65-F5344CB8AC3E}">
        <p14:creationId xmlns:p14="http://schemas.microsoft.com/office/powerpoint/2010/main" val="2282237817"/>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PROACTIVE ADVISING - Student Contact Plan</a:t>
            </a:r>
            <a:endParaRPr lang="en-US" dirty="0"/>
          </a:p>
        </p:txBody>
      </p:sp>
      <p:graphicFrame>
        <p:nvGraphicFramePr>
          <p:cNvPr id="5" name="Diagram 4"/>
          <p:cNvGraphicFramePr/>
          <p:nvPr>
            <p:extLst/>
          </p:nvPr>
        </p:nvGraphicFramePr>
        <p:xfrm>
          <a:off x="2144162" y="2053526"/>
          <a:ext cx="7901006" cy="3792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6168847"/>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80421" y="5662863"/>
            <a:ext cx="4411579" cy="1195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79562" y="3131388"/>
            <a:ext cx="5279366" cy="3726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Diagram 21"/>
          <p:cNvGraphicFramePr/>
          <p:nvPr>
            <p:extLst/>
          </p:nvPr>
        </p:nvGraphicFramePr>
        <p:xfrm>
          <a:off x="674836" y="246930"/>
          <a:ext cx="7435971" cy="6276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TextBox 23"/>
          <p:cNvSpPr txBox="1"/>
          <p:nvPr/>
        </p:nvSpPr>
        <p:spPr>
          <a:xfrm>
            <a:off x="8406081" y="3385417"/>
            <a:ext cx="3238500" cy="1415772"/>
          </a:xfrm>
          <a:prstGeom prst="rect">
            <a:avLst/>
          </a:prstGeom>
          <a:noFill/>
        </p:spPr>
        <p:txBody>
          <a:bodyPr wrap="square" rtlCol="0">
            <a:spAutoFit/>
          </a:bodyPr>
          <a:lstStyle/>
          <a:p>
            <a:pPr lvl="0"/>
            <a:r>
              <a:rPr lang="en-US" dirty="0" smtClean="0">
                <a:solidFill>
                  <a:srgbClr val="003A70"/>
                </a:solidFill>
              </a:rPr>
              <a:t>ACADEMIC CONCERNS:</a:t>
            </a:r>
          </a:p>
          <a:p>
            <a:pPr lvl="0"/>
            <a:endParaRPr lang="en-US" sz="1100" dirty="0" smtClean="0">
              <a:solidFill>
                <a:srgbClr val="003A70"/>
              </a:solidFill>
            </a:endParaRPr>
          </a:p>
          <a:p>
            <a:pPr marL="742950" lvl="1" indent="-285750">
              <a:buFont typeface="Wingdings" panose="05000000000000000000" pitchFamily="2" charset="2"/>
              <a:buChar char="q"/>
            </a:pPr>
            <a:r>
              <a:rPr lang="en-US" dirty="0" smtClean="0">
                <a:solidFill>
                  <a:srgbClr val="003A70"/>
                </a:solidFill>
              </a:rPr>
              <a:t>Class absence</a:t>
            </a:r>
          </a:p>
          <a:p>
            <a:pPr marL="742950" lvl="1" indent="-285750">
              <a:buFont typeface="Wingdings" panose="05000000000000000000" pitchFamily="2" charset="2"/>
              <a:buChar char="q"/>
            </a:pPr>
            <a:r>
              <a:rPr lang="en-US" dirty="0" smtClean="0">
                <a:solidFill>
                  <a:srgbClr val="003A70"/>
                </a:solidFill>
              </a:rPr>
              <a:t>Missing assignment</a:t>
            </a:r>
          </a:p>
          <a:p>
            <a:pPr marL="742950" lvl="1" indent="-285750">
              <a:buFont typeface="Wingdings" panose="05000000000000000000" pitchFamily="2" charset="2"/>
              <a:buChar char="q"/>
            </a:pPr>
            <a:r>
              <a:rPr lang="en-US" dirty="0">
                <a:solidFill>
                  <a:srgbClr val="003A70"/>
                </a:solidFill>
              </a:rPr>
              <a:t>L</a:t>
            </a:r>
            <a:r>
              <a:rPr lang="en-US" dirty="0" smtClean="0">
                <a:solidFill>
                  <a:srgbClr val="003A70"/>
                </a:solidFill>
              </a:rPr>
              <a:t>ow </a:t>
            </a:r>
            <a:r>
              <a:rPr lang="en-US" dirty="0">
                <a:solidFill>
                  <a:srgbClr val="003A70"/>
                </a:solidFill>
              </a:rPr>
              <a:t>test/quiz score</a:t>
            </a:r>
          </a:p>
        </p:txBody>
      </p:sp>
      <p:sp>
        <p:nvSpPr>
          <p:cNvPr id="25" name="Title 2"/>
          <p:cNvSpPr>
            <a:spLocks noGrp="1"/>
          </p:cNvSpPr>
          <p:nvPr>
            <p:ph type="title"/>
          </p:nvPr>
        </p:nvSpPr>
        <p:spPr>
          <a:xfrm>
            <a:off x="8406081" y="2137613"/>
            <a:ext cx="3559947" cy="993775"/>
          </a:xfrm>
        </p:spPr>
        <p:txBody>
          <a:bodyPr>
            <a:normAutofit fontScale="90000"/>
          </a:bodyPr>
          <a:lstStyle/>
          <a:p>
            <a:r>
              <a:rPr lang="en-US" dirty="0" smtClean="0"/>
              <a:t>PROACTIVE ADVISING -  </a:t>
            </a:r>
            <a:br>
              <a:rPr lang="en-US" dirty="0" smtClean="0"/>
            </a:br>
            <a:r>
              <a:rPr lang="en-US" dirty="0" smtClean="0"/>
              <a:t>Early Alert </a:t>
            </a:r>
            <a:endParaRPr lang="en-US" dirty="0"/>
          </a:p>
        </p:txBody>
      </p:sp>
    </p:spTree>
    <p:extLst>
      <p:ext uri="{BB962C8B-B14F-4D97-AF65-F5344CB8AC3E}">
        <p14:creationId xmlns:p14="http://schemas.microsoft.com/office/powerpoint/2010/main" val="3505986655"/>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3136" y="1628933"/>
            <a:ext cx="2641814" cy="412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2375" y="2407488"/>
            <a:ext cx="5214025" cy="4364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1722540" y="2020547"/>
            <a:ext cx="10689716" cy="4175361"/>
          </a:xfrm>
        </p:spPr>
        <p:txBody>
          <a:bodyPr>
            <a:normAutofit fontScale="92500" lnSpcReduction="20000"/>
          </a:bodyPr>
          <a:lstStyle/>
          <a:p>
            <a:pPr marL="400050" lvl="0" indent="-400050"/>
            <a:r>
              <a:rPr lang="en-US" dirty="0" smtClean="0"/>
              <a:t>Email</a:t>
            </a:r>
            <a:endParaRPr lang="en-US" dirty="0"/>
          </a:p>
          <a:p>
            <a:pPr marL="400050" lvl="0" indent="-400050"/>
            <a:r>
              <a:rPr lang="en-US" dirty="0"/>
              <a:t>Phone </a:t>
            </a:r>
            <a:r>
              <a:rPr lang="en-US" dirty="0" smtClean="0"/>
              <a:t>call</a:t>
            </a:r>
            <a:endParaRPr lang="en-US" dirty="0"/>
          </a:p>
          <a:p>
            <a:pPr marL="400050" lvl="0" indent="-400050"/>
            <a:r>
              <a:rPr lang="en-US" dirty="0"/>
              <a:t>Intentional </a:t>
            </a:r>
            <a:r>
              <a:rPr lang="en-US" dirty="0" smtClean="0"/>
              <a:t>contact</a:t>
            </a:r>
            <a:endParaRPr lang="en-US" dirty="0"/>
          </a:p>
          <a:p>
            <a:pPr marL="971550" lvl="1" indent="-228600">
              <a:buFont typeface="Arial" panose="020B0604020202020204" pitchFamily="34" charset="0"/>
              <a:buChar char="•"/>
            </a:pPr>
            <a:r>
              <a:rPr lang="en-US" i="1" dirty="0" smtClean="0"/>
              <a:t>Find </a:t>
            </a:r>
            <a:r>
              <a:rPr lang="en-US" i="1" dirty="0"/>
              <a:t>on </a:t>
            </a:r>
            <a:r>
              <a:rPr lang="en-US" i="1" dirty="0" smtClean="0"/>
              <a:t>campus, hallway or between classes</a:t>
            </a:r>
            <a:endParaRPr lang="en-US" dirty="0"/>
          </a:p>
          <a:p>
            <a:pPr marL="400050" lvl="0" indent="-400050"/>
            <a:r>
              <a:rPr lang="en-US" dirty="0" smtClean="0"/>
              <a:t>Intrusive contact</a:t>
            </a:r>
            <a:endParaRPr lang="en-US" dirty="0"/>
          </a:p>
          <a:p>
            <a:pPr marL="971550" lvl="1" indent="-228600">
              <a:buFont typeface="Arial" panose="020B0604020202020204" pitchFamily="34" charset="0"/>
              <a:buChar char="•"/>
            </a:pPr>
            <a:r>
              <a:rPr lang="en-US" i="1" dirty="0"/>
              <a:t>Pull out of class</a:t>
            </a:r>
            <a:endParaRPr lang="en-US" dirty="0"/>
          </a:p>
          <a:p>
            <a:pPr marL="400050" lvl="0" indent="-400050"/>
            <a:r>
              <a:rPr lang="en-US" dirty="0" smtClean="0"/>
              <a:t>Require </a:t>
            </a:r>
            <a:r>
              <a:rPr lang="en-US" dirty="0"/>
              <a:t>meeting with advisor</a:t>
            </a:r>
          </a:p>
          <a:p>
            <a:pPr marL="400050" lvl="0" indent="-400050"/>
            <a:r>
              <a:rPr lang="en-US" dirty="0"/>
              <a:t>Complete </a:t>
            </a:r>
            <a:r>
              <a:rPr lang="en-US" b="1" dirty="0"/>
              <a:t>Academic Success Contract</a:t>
            </a:r>
            <a:endParaRPr lang="en-US" dirty="0"/>
          </a:p>
          <a:p>
            <a:pPr marL="400050" lvl="0" indent="-400050"/>
            <a:r>
              <a:rPr lang="en-US" dirty="0"/>
              <a:t>Complete </a:t>
            </a:r>
            <a:r>
              <a:rPr lang="en-US" b="1" dirty="0"/>
              <a:t>Gameplan for Academic Success</a:t>
            </a:r>
            <a:endParaRPr lang="en-US" dirty="0"/>
          </a:p>
          <a:p>
            <a:pPr marL="400050" lvl="0" indent="-400050"/>
            <a:r>
              <a:rPr lang="en-US" dirty="0"/>
              <a:t>Complete </a:t>
            </a:r>
            <a:r>
              <a:rPr lang="en-US" b="1" dirty="0"/>
              <a:t>Motivation Assessment</a:t>
            </a:r>
            <a:r>
              <a:rPr lang="en-US" dirty="0"/>
              <a:t> </a:t>
            </a:r>
          </a:p>
        </p:txBody>
      </p:sp>
      <p:sp>
        <p:nvSpPr>
          <p:cNvPr id="3" name="Title 2"/>
          <p:cNvSpPr>
            <a:spLocks noGrp="1"/>
          </p:cNvSpPr>
          <p:nvPr>
            <p:ph type="title"/>
          </p:nvPr>
        </p:nvSpPr>
        <p:spPr>
          <a:xfrm>
            <a:off x="749807" y="452139"/>
            <a:ext cx="10689717" cy="993775"/>
          </a:xfrm>
        </p:spPr>
        <p:txBody>
          <a:bodyPr>
            <a:noAutofit/>
          </a:bodyPr>
          <a:lstStyle/>
          <a:p>
            <a:r>
              <a:rPr lang="en-US" dirty="0" smtClean="0"/>
              <a:t>PROACTIVE ADVISING – Interventions</a:t>
            </a:r>
            <a:endParaRPr lang="en-US" dirty="0"/>
          </a:p>
        </p:txBody>
      </p:sp>
      <p:sp>
        <p:nvSpPr>
          <p:cNvPr id="7" name="Up-Down Arrow 6"/>
          <p:cNvSpPr/>
          <p:nvPr/>
        </p:nvSpPr>
        <p:spPr>
          <a:xfrm>
            <a:off x="1015188" y="1445914"/>
            <a:ext cx="495300" cy="4878193"/>
          </a:xfrm>
          <a:prstGeom prst="upDownArrow">
            <a:avLst>
              <a:gd name="adj1" fmla="val 50000"/>
              <a:gd name="adj2" fmla="val 78125"/>
            </a:avLst>
          </a:prstGeom>
          <a:gradFill flip="none" rotWithShape="1">
            <a:gsLst>
              <a:gs pos="0">
                <a:srgbClr val="FF0066"/>
              </a:gs>
              <a:gs pos="100000">
                <a:srgbClr val="00A5B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3757" r="17160"/>
          <a:stretch/>
        </p:blipFill>
        <p:spPr>
          <a:xfrm>
            <a:off x="8509804" y="1468503"/>
            <a:ext cx="3234520" cy="3121378"/>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68992627"/>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2375" y="2407488"/>
            <a:ext cx="5214025" cy="4364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749808" y="2057399"/>
            <a:ext cx="10689716" cy="4234219"/>
          </a:xfrm>
        </p:spPr>
        <p:txBody>
          <a:bodyPr>
            <a:normAutofit fontScale="85000" lnSpcReduction="20000"/>
          </a:bodyPr>
          <a:lstStyle/>
          <a:p>
            <a:pPr marL="400050" lvl="0" indent="-400050"/>
            <a:r>
              <a:rPr lang="en-US" dirty="0" smtClean="0"/>
              <a:t>Academic </a:t>
            </a:r>
            <a:r>
              <a:rPr lang="en-US" dirty="0"/>
              <a:t>Support Services</a:t>
            </a:r>
          </a:p>
          <a:p>
            <a:pPr marL="971550" lvl="1" indent="-228600">
              <a:buFont typeface="Arial" panose="020B0604020202020204" pitchFamily="34" charset="0"/>
              <a:buChar char="•"/>
            </a:pPr>
            <a:r>
              <a:rPr lang="en-US" i="1" dirty="0"/>
              <a:t>Tutoring Center</a:t>
            </a:r>
            <a:endParaRPr lang="en-US" dirty="0"/>
          </a:p>
          <a:p>
            <a:pPr marL="971550" lvl="1" indent="-228600">
              <a:buFont typeface="Arial" panose="020B0604020202020204" pitchFamily="34" charset="0"/>
              <a:buChar char="•"/>
            </a:pPr>
            <a:r>
              <a:rPr lang="en-US" i="1" dirty="0"/>
              <a:t>Online </a:t>
            </a:r>
            <a:r>
              <a:rPr lang="en-US" i="1" dirty="0" smtClean="0"/>
              <a:t>Tutoring</a:t>
            </a:r>
          </a:p>
          <a:p>
            <a:pPr marL="971550" lvl="1" indent="-228600">
              <a:buFont typeface="Arial" panose="020B0604020202020204" pitchFamily="34" charset="0"/>
              <a:buChar char="•"/>
            </a:pPr>
            <a:r>
              <a:rPr lang="en-US" i="1" dirty="0" smtClean="0"/>
              <a:t>Student Success Workshops</a:t>
            </a:r>
            <a:endParaRPr lang="en-US" dirty="0"/>
          </a:p>
          <a:p>
            <a:pPr marL="971550" lvl="1" indent="-228600">
              <a:buFont typeface="Arial" panose="020B0604020202020204" pitchFamily="34" charset="0"/>
              <a:buChar char="•"/>
            </a:pPr>
            <a:r>
              <a:rPr lang="en-US" i="1" dirty="0" smtClean="0"/>
              <a:t>Academic </a:t>
            </a:r>
            <a:r>
              <a:rPr lang="en-US" i="1" dirty="0"/>
              <a:t>Skills Review </a:t>
            </a:r>
            <a:r>
              <a:rPr lang="en-US" i="1" dirty="0" smtClean="0"/>
              <a:t>session with an </a:t>
            </a:r>
            <a:r>
              <a:rPr lang="en-US" i="1" dirty="0"/>
              <a:t>A</a:t>
            </a:r>
            <a:r>
              <a:rPr lang="en-US" i="1" dirty="0" smtClean="0"/>
              <a:t>dvisor</a:t>
            </a:r>
            <a:endParaRPr lang="en-US" dirty="0"/>
          </a:p>
          <a:p>
            <a:pPr marL="971550" lvl="1" indent="-228600">
              <a:buFont typeface="Arial" panose="020B0604020202020204" pitchFamily="34" charset="0"/>
              <a:buChar char="•"/>
            </a:pPr>
            <a:r>
              <a:rPr lang="en-US" i="1" dirty="0" smtClean="0"/>
              <a:t>Testing Center</a:t>
            </a:r>
          </a:p>
          <a:p>
            <a:pPr marL="971550" lvl="1" indent="-228600">
              <a:buFont typeface="Arial" panose="020B0604020202020204" pitchFamily="34" charset="0"/>
              <a:buChar char="•"/>
            </a:pPr>
            <a:r>
              <a:rPr lang="en-US" i="1" dirty="0" smtClean="0"/>
              <a:t>Research Support (Library)</a:t>
            </a:r>
            <a:endParaRPr lang="en-US" dirty="0"/>
          </a:p>
          <a:p>
            <a:pPr marL="400050" lvl="0" indent="-400050"/>
            <a:r>
              <a:rPr lang="en-US" dirty="0" smtClean="0"/>
              <a:t>Disability Services </a:t>
            </a:r>
          </a:p>
          <a:p>
            <a:pPr marL="400050" lvl="0" indent="-400050"/>
            <a:r>
              <a:rPr lang="en-US" dirty="0" smtClean="0"/>
              <a:t>Financial Aid</a:t>
            </a:r>
          </a:p>
          <a:p>
            <a:pPr marL="400050" lvl="0" indent="-400050"/>
            <a:r>
              <a:rPr lang="en-US" dirty="0" smtClean="0"/>
              <a:t>Emergency Student Funds</a:t>
            </a:r>
          </a:p>
          <a:p>
            <a:pPr marL="400050" lvl="0" indent="-400050"/>
            <a:r>
              <a:rPr lang="en-US" dirty="0" smtClean="0"/>
              <a:t>Community Mental Health Resources</a:t>
            </a:r>
          </a:p>
          <a:p>
            <a:pPr marL="400050" lvl="0" indent="-400050"/>
            <a:r>
              <a:rPr lang="en-US" dirty="0" smtClean="0"/>
              <a:t>Other Campus and Community </a:t>
            </a:r>
            <a:r>
              <a:rPr lang="en-US" dirty="0"/>
              <a:t>R</a:t>
            </a:r>
            <a:r>
              <a:rPr lang="en-US" dirty="0" smtClean="0"/>
              <a:t>esources</a:t>
            </a:r>
            <a:endParaRPr lang="en-US" dirty="0"/>
          </a:p>
        </p:txBody>
      </p:sp>
      <p:sp>
        <p:nvSpPr>
          <p:cNvPr id="3" name="Title 2"/>
          <p:cNvSpPr>
            <a:spLocks noGrp="1"/>
          </p:cNvSpPr>
          <p:nvPr>
            <p:ph type="title"/>
          </p:nvPr>
        </p:nvSpPr>
        <p:spPr/>
        <p:txBody>
          <a:bodyPr/>
          <a:lstStyle/>
          <a:p>
            <a:r>
              <a:rPr lang="en-US" dirty="0" smtClean="0"/>
              <a:t>PROACTIVE ADVISING - Referrals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902" y="1866940"/>
            <a:ext cx="4466622" cy="2977748"/>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3309977"/>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EARLY ALERT</a:t>
            </a:r>
            <a:endParaRPr lang="en-US" dirty="0"/>
          </a:p>
        </p:txBody>
      </p:sp>
      <p:sp>
        <p:nvSpPr>
          <p:cNvPr id="6" name="Text Placeholder 1"/>
          <p:cNvSpPr>
            <a:spLocks noGrp="1"/>
          </p:cNvSpPr>
          <p:nvPr>
            <p:ph type="body" sz="quarter" idx="11"/>
          </p:nvPr>
        </p:nvSpPr>
        <p:spPr>
          <a:xfrm>
            <a:off x="749808" y="2049702"/>
            <a:ext cx="7905461" cy="3905251"/>
          </a:xfrm>
        </p:spPr>
        <p:txBody>
          <a:bodyPr>
            <a:normAutofit/>
          </a:bodyPr>
          <a:lstStyle/>
          <a:p>
            <a:r>
              <a:rPr lang="en-US" dirty="0" smtClean="0"/>
              <a:t>Alert Saturation</a:t>
            </a:r>
          </a:p>
          <a:p>
            <a:pPr lvl="1"/>
            <a:r>
              <a:rPr lang="en-US" dirty="0" smtClean="0"/>
              <a:t>13-16% of students receive an alert</a:t>
            </a:r>
          </a:p>
          <a:p>
            <a:pPr lvl="1"/>
            <a:r>
              <a:rPr lang="en-US" dirty="0" smtClean="0"/>
              <a:t>87% of those are alerted multiple times</a:t>
            </a:r>
          </a:p>
          <a:p>
            <a:r>
              <a:rPr lang="en-US" dirty="0" smtClean="0"/>
              <a:t>Student Outcomes</a:t>
            </a:r>
          </a:p>
          <a:p>
            <a:pPr lvl="1"/>
            <a:r>
              <a:rPr lang="en-US" dirty="0" smtClean="0"/>
              <a:t>36% demonstrate academic improvement</a:t>
            </a:r>
          </a:p>
          <a:p>
            <a:pPr lvl="1"/>
            <a:r>
              <a:rPr lang="en-US" dirty="0" smtClean="0"/>
              <a:t>61% retention </a:t>
            </a:r>
            <a:r>
              <a:rPr lang="en-US" dirty="0"/>
              <a:t>rate for </a:t>
            </a:r>
            <a:r>
              <a:rPr lang="en-US" dirty="0" smtClean="0"/>
              <a:t>alerted students</a:t>
            </a:r>
            <a:endParaRPr lang="en-US" dirty="0"/>
          </a:p>
          <a:p>
            <a:pPr marL="0" indent="0">
              <a:buNone/>
            </a:pPr>
            <a:endParaRPr lang="en-US" dirty="0"/>
          </a:p>
          <a:p>
            <a:pPr marL="0" indent="0">
              <a:buNone/>
            </a:pPr>
            <a:endParaRPr lang="en-US" dirty="0" smtClean="0"/>
          </a:p>
          <a:p>
            <a:pPr marL="0" indent="0">
              <a:buNone/>
            </a:pPr>
            <a:endParaRPr lang="en-US" dirty="0"/>
          </a:p>
        </p:txBody>
      </p:sp>
      <p:sp>
        <p:nvSpPr>
          <p:cNvPr id="2" name="Rounded Rectangle 1"/>
          <p:cNvSpPr/>
          <p:nvPr/>
        </p:nvSpPr>
        <p:spPr>
          <a:xfrm>
            <a:off x="837532" y="4858956"/>
            <a:ext cx="10514266" cy="1055608"/>
          </a:xfrm>
          <a:prstGeom prst="roundRect">
            <a:avLst/>
          </a:prstGeom>
          <a:solidFill>
            <a:schemeClr val="accent2"/>
          </a:solidFill>
          <a:effectLst>
            <a:reflection blurRad="6350" stA="52000" endA="300" endPos="35000" dir="5400000" sy="-100000" algn="bl" rotWithShape="0"/>
          </a:effectLst>
        </p:spPr>
        <p:txBody>
          <a:bodyPr wrap="square">
            <a:spAutoFit/>
          </a:bodyPr>
          <a:lstStyle/>
          <a:p>
            <a:pPr algn="ctr"/>
            <a:r>
              <a:rPr lang="en-US" sz="3200" b="1" dirty="0">
                <a:solidFill>
                  <a:srgbClr val="00A5B5"/>
                </a:solidFill>
                <a:effectLst>
                  <a:outerShdw blurRad="38100" dist="38100" dir="2700000" algn="tl">
                    <a:srgbClr val="000000">
                      <a:alpha val="43137"/>
                    </a:srgbClr>
                  </a:outerShdw>
                </a:effectLst>
              </a:rPr>
              <a:t>Early Academic Alerts </a:t>
            </a:r>
          </a:p>
          <a:p>
            <a:pPr algn="ctr"/>
            <a:r>
              <a:rPr lang="en-US" sz="2400" dirty="0">
                <a:solidFill>
                  <a:srgbClr val="00A5B5"/>
                </a:solidFill>
                <a:effectLst>
                  <a:outerShdw blurRad="38100" dist="38100" dir="2700000" algn="tl">
                    <a:srgbClr val="000000">
                      <a:alpha val="43137"/>
                    </a:srgbClr>
                  </a:outerShdw>
                </a:effectLst>
              </a:rPr>
              <a:t>Timely </a:t>
            </a:r>
            <a:r>
              <a:rPr lang="en-US" sz="2400" dirty="0" smtClean="0">
                <a:solidFill>
                  <a:srgbClr val="00A5B5"/>
                </a:solidFill>
                <a:effectLst>
                  <a:outerShdw blurRad="38100" dist="38100" dir="2700000" algn="tl">
                    <a:srgbClr val="000000">
                      <a:alpha val="43137"/>
                    </a:srgbClr>
                  </a:outerShdw>
                </a:effectLst>
              </a:rPr>
              <a:t>intervention • Swift follow-through • Prompt </a:t>
            </a:r>
            <a:r>
              <a:rPr lang="en-US" sz="2400" dirty="0">
                <a:solidFill>
                  <a:srgbClr val="00A5B5"/>
                </a:solidFill>
                <a:effectLst>
                  <a:outerShdw blurRad="38100" dist="38100" dir="2700000" algn="tl">
                    <a:srgbClr val="000000">
                      <a:alpha val="43137"/>
                    </a:srgbClr>
                  </a:outerShdw>
                </a:effectLst>
              </a:rPr>
              <a:t>feedback</a:t>
            </a:r>
          </a:p>
        </p:txBody>
      </p:sp>
    </p:spTree>
    <p:extLst>
      <p:ext uri="{BB962C8B-B14F-4D97-AF65-F5344CB8AC3E}">
        <p14:creationId xmlns:p14="http://schemas.microsoft.com/office/powerpoint/2010/main" val="1977637719"/>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49808" y="2057399"/>
            <a:ext cx="6635242" cy="3905251"/>
          </a:xfrm>
        </p:spPr>
        <p:txBody>
          <a:bodyPr/>
          <a:lstStyle/>
          <a:p>
            <a:pPr marL="0" indent="0">
              <a:buNone/>
            </a:pPr>
            <a:r>
              <a:rPr lang="en-US" dirty="0"/>
              <a:t>“Appreciative Advising is the intentional collaborative practice of asking positive, open-ended questions that help student optimize their educational experiences and achieve their dreams, goals, and potentials</a:t>
            </a:r>
            <a:r>
              <a:rPr lang="en-US" dirty="0" smtClean="0"/>
              <a:t>.”</a:t>
            </a:r>
          </a:p>
          <a:p>
            <a:pPr marL="0" indent="0">
              <a:buNone/>
            </a:pPr>
            <a:endParaRPr lang="en-US" dirty="0"/>
          </a:p>
          <a:p>
            <a:pPr marL="0" indent="0">
              <a:buNone/>
            </a:pPr>
            <a:r>
              <a:rPr lang="en-US" dirty="0" smtClean="0"/>
              <a:t>Dr. Jenny Bloom</a:t>
            </a:r>
            <a:endParaRPr lang="en-US" dirty="0"/>
          </a:p>
        </p:txBody>
      </p:sp>
      <p:sp>
        <p:nvSpPr>
          <p:cNvPr id="3" name="Title 2"/>
          <p:cNvSpPr>
            <a:spLocks noGrp="1"/>
          </p:cNvSpPr>
          <p:nvPr>
            <p:ph type="title"/>
          </p:nvPr>
        </p:nvSpPr>
        <p:spPr/>
        <p:txBody>
          <a:bodyPr>
            <a:noAutofit/>
          </a:bodyPr>
          <a:lstStyle/>
          <a:p>
            <a:r>
              <a:rPr lang="en-US" sz="4400" dirty="0" smtClean="0"/>
              <a:t>PROACTIVE ADVISING - Appreciative Advising</a:t>
            </a:r>
            <a:endParaRPr lang="en-US" sz="4400" dirty="0"/>
          </a:p>
        </p:txBody>
      </p:sp>
      <p:pic>
        <p:nvPicPr>
          <p:cNvPr id="8194" name="Picture 2" descr="Image result for appreciative advi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075" y="1508858"/>
            <a:ext cx="4863925" cy="445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641227"/>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PRACTICES TO IMPLEMENT TOMORROW</a:t>
            </a:r>
            <a:endParaRPr lang="en-US" dirty="0"/>
          </a:p>
        </p:txBody>
      </p:sp>
      <p:sp>
        <p:nvSpPr>
          <p:cNvPr id="7" name="Text Placeholder 1"/>
          <p:cNvSpPr>
            <a:spLocks noGrp="1"/>
          </p:cNvSpPr>
          <p:nvPr>
            <p:ph type="body" sz="quarter" idx="11"/>
          </p:nvPr>
        </p:nvSpPr>
        <p:spPr>
          <a:xfrm>
            <a:off x="749808" y="2057399"/>
            <a:ext cx="10689716" cy="3905251"/>
          </a:xfrm>
        </p:spPr>
        <p:txBody>
          <a:bodyPr/>
          <a:lstStyle/>
          <a:p>
            <a:pPr marL="0" indent="0">
              <a:buNone/>
            </a:pPr>
            <a:r>
              <a:rPr lang="en-US" sz="3200" dirty="0" smtClean="0">
                <a:solidFill>
                  <a:schemeClr val="accent4">
                    <a:lumMod val="20000"/>
                    <a:lumOff val="80000"/>
                  </a:schemeClr>
                </a:solidFill>
              </a:rPr>
              <a:t>How Advisors support </a:t>
            </a:r>
            <a:r>
              <a:rPr lang="en-US" sz="3600" dirty="0" smtClean="0">
                <a:solidFill>
                  <a:schemeClr val="accent4">
                    <a:lumMod val="20000"/>
                    <a:lumOff val="80000"/>
                  </a:schemeClr>
                </a:solidFill>
                <a:latin typeface="Anton" panose="00000500000000000000" pitchFamily="2" charset="0"/>
              </a:rPr>
              <a:t>MOMENTUM PATHWAYS</a:t>
            </a:r>
            <a:endParaRPr lang="en-US" sz="3200" dirty="0" smtClean="0">
              <a:solidFill>
                <a:schemeClr val="accent4">
                  <a:lumMod val="20000"/>
                  <a:lumOff val="80000"/>
                </a:schemeClr>
              </a:solidFill>
              <a:latin typeface="Anton" panose="00000500000000000000" pitchFamily="2" charset="0"/>
            </a:endParaRPr>
          </a:p>
          <a:p>
            <a:pPr marL="0" indent="0">
              <a:buNone/>
            </a:pPr>
            <a:endParaRPr lang="en-US" sz="1200" dirty="0" smtClean="0"/>
          </a:p>
          <a:p>
            <a:pPr marL="742950" lvl="2" indent="0">
              <a:buNone/>
            </a:pPr>
            <a:r>
              <a:rPr lang="en-US" sz="3600" dirty="0">
                <a:latin typeface="+mn-lt"/>
              </a:rPr>
              <a:t>Academic Maps </a:t>
            </a:r>
            <a:endParaRPr lang="en-US" sz="3600" dirty="0" smtClean="0">
              <a:latin typeface="+mn-lt"/>
            </a:endParaRPr>
          </a:p>
          <a:p>
            <a:pPr marL="1314450" lvl="3" indent="0">
              <a:buNone/>
            </a:pPr>
            <a:r>
              <a:rPr lang="en-US" sz="3600" dirty="0" smtClean="0">
                <a:latin typeface="+mn-lt"/>
              </a:rPr>
              <a:t>Proactive </a:t>
            </a:r>
            <a:r>
              <a:rPr lang="en-US" sz="3600" dirty="0">
                <a:latin typeface="+mn-lt"/>
              </a:rPr>
              <a:t>Advising </a:t>
            </a:r>
          </a:p>
          <a:p>
            <a:pPr marL="1771650" lvl="4" indent="0">
              <a:buNone/>
            </a:pPr>
            <a:r>
              <a:rPr lang="en-US" sz="3600" dirty="0">
                <a:latin typeface="+mn-lt"/>
              </a:rPr>
              <a:t>Informed </a:t>
            </a:r>
            <a:r>
              <a:rPr lang="en-US" sz="3600" dirty="0" smtClean="0">
                <a:latin typeface="+mn-lt"/>
              </a:rPr>
              <a:t>academic decisions</a:t>
            </a:r>
            <a:endParaRPr lang="en-US" sz="3600" dirty="0">
              <a:latin typeface="+mn-lt"/>
            </a:endParaRPr>
          </a:p>
          <a:p>
            <a:pPr marL="2228850" lvl="5" indent="0">
              <a:buNone/>
            </a:pPr>
            <a:r>
              <a:rPr lang="en-US" sz="3600" dirty="0" smtClean="0">
                <a:solidFill>
                  <a:schemeClr val="bg1"/>
                </a:solidFill>
                <a:latin typeface="+mn-lt"/>
              </a:rPr>
              <a:t>15 to Finish</a:t>
            </a:r>
          </a:p>
          <a:p>
            <a:pPr marL="2686050" lvl="6" indent="0">
              <a:buNone/>
            </a:pPr>
            <a:r>
              <a:rPr lang="en-US" sz="3600" dirty="0" smtClean="0">
                <a:solidFill>
                  <a:schemeClr val="bg1"/>
                </a:solidFill>
                <a:latin typeface="+mn-lt"/>
              </a:rPr>
              <a:t>Gateway course completion</a:t>
            </a:r>
          </a:p>
        </p:txBody>
      </p:sp>
      <p:pic>
        <p:nvPicPr>
          <p:cNvPr id="2" name="Picture 1" descr="White Lamborghini PNG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208" y="2656866"/>
            <a:ext cx="2706316" cy="1353158"/>
          </a:xfrm>
          <a:prstGeom prst="rect">
            <a:avLst/>
          </a:prstGeom>
        </p:spPr>
      </p:pic>
    </p:spTree>
    <p:extLst>
      <p:ext uri="{BB962C8B-B14F-4D97-AF65-F5344CB8AC3E}">
        <p14:creationId xmlns:p14="http://schemas.microsoft.com/office/powerpoint/2010/main" val="20171153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2F2E59-4F40-4FF9-B5AB-E902A0CF900D}"/>
              </a:ext>
            </a:extLst>
          </p:cNvPr>
          <p:cNvGraphicFramePr>
            <a:graphicFrameLocks noGrp="1"/>
          </p:cNvGraphicFramePr>
          <p:nvPr>
            <p:ph idx="1"/>
            <p:extLst/>
          </p:nvPr>
        </p:nvGraphicFramePr>
        <p:xfrm>
          <a:off x="1592416" y="381000"/>
          <a:ext cx="9007168" cy="619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3009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49808" y="2192905"/>
            <a:ext cx="10689716" cy="3905251"/>
          </a:xfrm>
        </p:spPr>
        <p:txBody>
          <a:bodyPr/>
          <a:lstStyle/>
          <a:p>
            <a:r>
              <a:rPr lang="en-US" dirty="0" smtClean="0"/>
              <a:t>15 credits</a:t>
            </a:r>
          </a:p>
          <a:p>
            <a:r>
              <a:rPr lang="en-US" dirty="0" smtClean="0"/>
              <a:t>Gateway course completion</a:t>
            </a:r>
          </a:p>
          <a:p>
            <a:r>
              <a:rPr lang="en-US" dirty="0" smtClean="0"/>
              <a:t>Program credits in first year</a:t>
            </a:r>
          </a:p>
          <a:p>
            <a:r>
              <a:rPr lang="en-US" dirty="0" smtClean="0"/>
              <a:t>Sequencing</a:t>
            </a:r>
          </a:p>
          <a:p>
            <a:r>
              <a:rPr lang="en-US" dirty="0" smtClean="0"/>
              <a:t>Career information</a:t>
            </a:r>
          </a:p>
          <a:p>
            <a:r>
              <a:rPr lang="en-US" dirty="0" smtClean="0"/>
              <a:t>Program specifics</a:t>
            </a:r>
          </a:p>
          <a:p>
            <a:r>
              <a:rPr lang="en-US" dirty="0" smtClean="0"/>
              <a:t>Advising notes</a:t>
            </a:r>
            <a:endParaRPr lang="en-US" dirty="0"/>
          </a:p>
        </p:txBody>
      </p:sp>
      <p:sp>
        <p:nvSpPr>
          <p:cNvPr id="3" name="Title 2"/>
          <p:cNvSpPr>
            <a:spLocks noGrp="1"/>
          </p:cNvSpPr>
          <p:nvPr>
            <p:ph type="title"/>
          </p:nvPr>
        </p:nvSpPr>
        <p:spPr/>
        <p:txBody>
          <a:bodyPr/>
          <a:lstStyle/>
          <a:p>
            <a:r>
              <a:rPr lang="en-US" dirty="0" smtClean="0"/>
              <a:t>ACADEMIC MAPS</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957" y="259080"/>
            <a:ext cx="5458482" cy="6431280"/>
          </a:xfrm>
          <a:prstGeom prst="rect">
            <a:avLst/>
          </a:prstGeom>
        </p:spPr>
      </p:pic>
    </p:spTree>
    <p:extLst>
      <p:ext uri="{BB962C8B-B14F-4D97-AF65-F5344CB8AC3E}">
        <p14:creationId xmlns:p14="http://schemas.microsoft.com/office/powerpoint/2010/main" val="3436163577"/>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smtClean="0"/>
              <a:t>Career assessment</a:t>
            </a:r>
          </a:p>
          <a:p>
            <a:r>
              <a:rPr lang="en-US" dirty="0" smtClean="0"/>
              <a:t>Access to career-related information</a:t>
            </a:r>
          </a:p>
          <a:p>
            <a:r>
              <a:rPr lang="en-US" dirty="0" smtClean="0"/>
              <a:t>Academic programs connected to careers</a:t>
            </a:r>
            <a:endParaRPr lang="en-US" dirty="0"/>
          </a:p>
        </p:txBody>
      </p:sp>
      <p:sp>
        <p:nvSpPr>
          <p:cNvPr id="3" name="Title 2"/>
          <p:cNvSpPr>
            <a:spLocks noGrp="1"/>
          </p:cNvSpPr>
          <p:nvPr>
            <p:ph type="title"/>
          </p:nvPr>
        </p:nvSpPr>
        <p:spPr/>
        <p:txBody>
          <a:bodyPr/>
          <a:lstStyle/>
          <a:p>
            <a:r>
              <a:rPr lang="en-US" dirty="0" smtClean="0"/>
              <a:t>INFORMED ACADEMIC DECISIONS</a:t>
            </a:r>
            <a:endParaRPr lang="en-US" dirty="0"/>
          </a:p>
        </p:txBody>
      </p:sp>
      <p:pic>
        <p:nvPicPr>
          <p:cNvPr id="3074" name="Picture 2" descr="Image result for career coa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894" y="3590926"/>
            <a:ext cx="4235221" cy="237172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ku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5115" y="3900488"/>
            <a:ext cx="47625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12510"/>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Orientation</a:t>
            </a:r>
          </a:p>
          <a:p>
            <a:r>
              <a:rPr lang="en-US" dirty="0" smtClean="0"/>
              <a:t>Onboarding</a:t>
            </a:r>
          </a:p>
          <a:p>
            <a:r>
              <a:rPr lang="en-US" dirty="0" smtClean="0"/>
              <a:t>Meet and greet activities</a:t>
            </a:r>
          </a:p>
          <a:p>
            <a:r>
              <a:rPr lang="en-US" dirty="0" smtClean="0"/>
              <a:t>Career assessment</a:t>
            </a:r>
          </a:p>
          <a:p>
            <a:r>
              <a:rPr lang="en-US" dirty="0" smtClean="0"/>
              <a:t>First Year Experience course</a:t>
            </a:r>
          </a:p>
          <a:p>
            <a:r>
              <a:rPr lang="en-US" dirty="0" smtClean="0"/>
              <a:t>Mandatory meetings</a:t>
            </a:r>
          </a:p>
          <a:p>
            <a:r>
              <a:rPr lang="en-US" dirty="0" smtClean="0"/>
              <a:t>Goal-setting</a:t>
            </a:r>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ADVISOR PRESENCE</a:t>
            </a:r>
            <a:endParaRPr lang="en-US" dirty="0"/>
          </a:p>
        </p:txBody>
      </p:sp>
      <p:pic>
        <p:nvPicPr>
          <p:cNvPr id="1026" name="Picture 2" descr="Image result for smart go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3350" y="1631097"/>
            <a:ext cx="3686174" cy="365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813964"/>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Phone calls</a:t>
            </a:r>
          </a:p>
          <a:p>
            <a:r>
              <a:rPr lang="en-US" dirty="0" smtClean="0"/>
              <a:t>Targeted emails and text messages</a:t>
            </a:r>
          </a:p>
          <a:p>
            <a:r>
              <a:rPr lang="en-US" dirty="0" smtClean="0"/>
              <a:t>Periodic check-ins</a:t>
            </a:r>
          </a:p>
          <a:p>
            <a:r>
              <a:rPr lang="en-US" dirty="0" smtClean="0"/>
              <a:t>Midterm grade review</a:t>
            </a:r>
          </a:p>
          <a:p>
            <a:r>
              <a:rPr lang="en-US" dirty="0" smtClean="0"/>
              <a:t>Early Alerts</a:t>
            </a:r>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ADVISOR INITIATED OUTREACH</a:t>
            </a:r>
            <a:endParaRPr lang="en-US" dirty="0"/>
          </a:p>
        </p:txBody>
      </p:sp>
      <p:pic>
        <p:nvPicPr>
          <p:cNvPr id="2050" name="Picture 2" descr="Image result for call 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7923" y="1631097"/>
            <a:ext cx="4438651"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86535"/>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dirty="0"/>
              <a:t>PROACTIVE ADVISING </a:t>
            </a:r>
            <a:r>
              <a:rPr lang="en-US" sz="4400" dirty="0" smtClean="0"/>
              <a:t>- </a:t>
            </a:r>
            <a:r>
              <a:rPr lang="en-US" sz="4400" dirty="0"/>
              <a:t>Appreciative Advising</a:t>
            </a:r>
          </a:p>
        </p:txBody>
      </p:sp>
      <p:sp>
        <p:nvSpPr>
          <p:cNvPr id="5" name="Text Placeholder 1"/>
          <p:cNvSpPr txBox="1">
            <a:spLocks/>
          </p:cNvSpPr>
          <p:nvPr/>
        </p:nvSpPr>
        <p:spPr>
          <a:xfrm>
            <a:off x="749806" y="2062161"/>
            <a:ext cx="10689716" cy="3905251"/>
          </a:xfrm>
          <a:prstGeom prst="rect">
            <a:avLst/>
          </a:prstGeom>
        </p:spPr>
        <p:txBody>
          <a:bodyPr vert="horz" lIns="91440" tIns="45720" rIns="91440" bIns="45720" rtlCol="0">
            <a:normAutofit/>
          </a:bodyPr>
          <a:lstStyle>
            <a:lvl1pPr marL="514350" indent="-514350" algn="l" defTabSz="914400" rtl="0" eaLnBrk="1" latinLnBrk="0" hangingPunct="1">
              <a:lnSpc>
                <a:spcPct val="90000"/>
              </a:lnSpc>
              <a:spcBef>
                <a:spcPts val="1000"/>
              </a:spcBef>
              <a:buFontTx/>
              <a:buBlip>
                <a:blip r:embed="rId2"/>
              </a:buBlip>
              <a:defRPr sz="2800" b="0" kern="1200">
                <a:solidFill>
                  <a:srgbClr val="003A70"/>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800100" indent="-342900" algn="l" defTabSz="914400" rtl="0" eaLnBrk="1" latinLnBrk="0" hangingPunct="1">
              <a:lnSpc>
                <a:spcPct val="90000"/>
              </a:lnSpc>
              <a:spcBef>
                <a:spcPts val="500"/>
              </a:spcBef>
              <a:buFontTx/>
              <a:buBlip>
                <a:blip r:embed="rId3"/>
              </a:buBlip>
              <a:defRPr sz="2400" b="0" kern="1200">
                <a:solidFill>
                  <a:srgbClr val="003A7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257300" indent="-342900" algn="l" defTabSz="914400" rtl="0" eaLnBrk="1" latinLnBrk="0" hangingPunct="1">
              <a:lnSpc>
                <a:spcPct val="90000"/>
              </a:lnSpc>
              <a:spcBef>
                <a:spcPts val="500"/>
              </a:spcBef>
              <a:buFont typeface="Arial" panose="020B0604020202020204" pitchFamily="34" charset="0"/>
              <a:buChar char="•"/>
              <a:defRPr sz="2000" b="0" kern="1200">
                <a:solidFill>
                  <a:srgbClr val="003A7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57350" indent="-285750" algn="l" defTabSz="914400" rtl="0" eaLnBrk="1" latinLnBrk="0" hangingPunct="1">
              <a:lnSpc>
                <a:spcPct val="90000"/>
              </a:lnSpc>
              <a:spcBef>
                <a:spcPts val="500"/>
              </a:spcBef>
              <a:buFontTx/>
              <a:buBlip>
                <a:blip r:embed="rId4"/>
              </a:buBlip>
              <a:defRPr sz="1800" b="0" kern="1200">
                <a:solidFill>
                  <a:srgbClr val="003A7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800" b="0" kern="1200">
                <a:solidFill>
                  <a:srgbClr val="003A70"/>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dirty="0" smtClean="0"/>
              <a:t>What does your office look like?</a:t>
            </a:r>
            <a:endParaRPr lang="en-US" sz="2600" dirty="0" smtClean="0"/>
          </a:p>
          <a:p>
            <a:pPr>
              <a:buFont typeface="Arial" panose="020B0604020202020204" pitchFamily="34" charset="0"/>
              <a:buChar char="•"/>
            </a:pPr>
            <a:endParaRPr lang="en-US" dirty="0"/>
          </a:p>
        </p:txBody>
      </p:sp>
      <p:pic>
        <p:nvPicPr>
          <p:cNvPr id="6" name="Picture 5" descr="Creative people have messy homes | Mishon Welton Estate Agent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4665" y="2863452"/>
            <a:ext cx="5518151" cy="3103960"/>
          </a:xfrm>
          <a:prstGeom prst="rect">
            <a:avLst/>
          </a:prstGeom>
        </p:spPr>
      </p:pic>
      <p:pic>
        <p:nvPicPr>
          <p:cNvPr id="7" name="Picture 6" descr="My Personal Blog: O . . . Organiz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806" y="2863452"/>
            <a:ext cx="4658852" cy="3103960"/>
          </a:xfrm>
          <a:prstGeom prst="rect">
            <a:avLst/>
          </a:prstGeom>
        </p:spPr>
      </p:pic>
    </p:spTree>
    <p:extLst>
      <p:ext uri="{BB962C8B-B14F-4D97-AF65-F5344CB8AC3E}">
        <p14:creationId xmlns:p14="http://schemas.microsoft.com/office/powerpoint/2010/main" val="1024985741"/>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dirty="0"/>
              <a:t>PROACTIVE ADVISING </a:t>
            </a:r>
            <a:r>
              <a:rPr lang="en-US" sz="4400" dirty="0" smtClean="0"/>
              <a:t>- </a:t>
            </a:r>
            <a:r>
              <a:rPr lang="en-US" sz="4400" dirty="0"/>
              <a:t>Appreciative Advising</a:t>
            </a:r>
          </a:p>
        </p:txBody>
      </p:sp>
      <p:sp>
        <p:nvSpPr>
          <p:cNvPr id="9" name="Text Placeholder 1"/>
          <p:cNvSpPr>
            <a:spLocks noGrp="1"/>
          </p:cNvSpPr>
          <p:nvPr>
            <p:ph type="body" sz="quarter" idx="11"/>
          </p:nvPr>
        </p:nvSpPr>
        <p:spPr>
          <a:xfrm>
            <a:off x="749808" y="2295524"/>
            <a:ext cx="10689716" cy="3905251"/>
          </a:xfrm>
        </p:spPr>
        <p:txBody>
          <a:bodyPr/>
          <a:lstStyle/>
          <a:p>
            <a:pPr marL="0" indent="0">
              <a:buNone/>
            </a:pPr>
            <a:r>
              <a:rPr lang="en-US" dirty="0" smtClean="0"/>
              <a:t>What grade would you talk about first?</a:t>
            </a:r>
            <a:endParaRPr lang="en-US" sz="2600" dirty="0"/>
          </a:p>
          <a:p>
            <a:pPr>
              <a:buFont typeface="Arial" panose="020B0604020202020204" pitchFamily="34" charset="0"/>
              <a:buChar char="•"/>
            </a:pPr>
            <a:endParaRPr lang="en-US" dirty="0"/>
          </a:p>
        </p:txBody>
      </p:sp>
      <p:sp>
        <p:nvSpPr>
          <p:cNvPr id="10" name="Rectangle 3"/>
          <p:cNvSpPr txBox="1">
            <a:spLocks noChangeArrowheads="1"/>
          </p:cNvSpPr>
          <p:nvPr/>
        </p:nvSpPr>
        <p:spPr>
          <a:xfrm>
            <a:off x="1599174" y="3181350"/>
            <a:ext cx="4914900" cy="2514600"/>
          </a:xfrm>
          <a:prstGeom prst="rect">
            <a:avLst/>
          </a:prstGeom>
        </p:spPr>
        <p:txBody>
          <a:bodyPr vert="horz" lIns="91440" tIns="45720" rIns="91440" bIns="45720" rtlCol="0">
            <a:normAutofit fontScale="70000" lnSpcReduction="20000"/>
          </a:bodyPr>
          <a:lstStyle>
            <a:lvl1pPr marL="514350" indent="-514350" algn="l" defTabSz="914400" rtl="0" eaLnBrk="1" latinLnBrk="0" hangingPunct="1">
              <a:lnSpc>
                <a:spcPct val="90000"/>
              </a:lnSpc>
              <a:spcBef>
                <a:spcPts val="1000"/>
              </a:spcBef>
              <a:buFontTx/>
              <a:buBlip>
                <a:blip r:embed="rId3"/>
              </a:buBlip>
              <a:defRPr sz="2800" b="0" kern="1200">
                <a:solidFill>
                  <a:srgbClr val="003A70"/>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800100" indent="-342900" algn="l" defTabSz="914400" rtl="0" eaLnBrk="1" latinLnBrk="0" hangingPunct="1">
              <a:lnSpc>
                <a:spcPct val="90000"/>
              </a:lnSpc>
              <a:spcBef>
                <a:spcPts val="500"/>
              </a:spcBef>
              <a:buFontTx/>
              <a:buBlip>
                <a:blip r:embed="rId4"/>
              </a:buBlip>
              <a:defRPr sz="2400" b="0" kern="1200">
                <a:solidFill>
                  <a:srgbClr val="003A7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257300" indent="-342900" algn="l" defTabSz="914400" rtl="0" eaLnBrk="1" latinLnBrk="0" hangingPunct="1">
              <a:lnSpc>
                <a:spcPct val="90000"/>
              </a:lnSpc>
              <a:spcBef>
                <a:spcPts val="500"/>
              </a:spcBef>
              <a:buFont typeface="Arial" panose="020B0604020202020204" pitchFamily="34" charset="0"/>
              <a:buChar char="•"/>
              <a:defRPr sz="2000" b="0" kern="1200">
                <a:solidFill>
                  <a:srgbClr val="003A7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57350" indent="-285750" algn="l" defTabSz="914400" rtl="0" eaLnBrk="1" latinLnBrk="0" hangingPunct="1">
              <a:lnSpc>
                <a:spcPct val="90000"/>
              </a:lnSpc>
              <a:spcBef>
                <a:spcPts val="500"/>
              </a:spcBef>
              <a:buFontTx/>
              <a:buBlip>
                <a:blip r:embed="rId5"/>
              </a:buBlip>
              <a:defRPr sz="1800" b="0" kern="1200">
                <a:solidFill>
                  <a:srgbClr val="003A7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114550" indent="-285750" algn="l" defTabSz="914400" rtl="0" eaLnBrk="1" latinLnBrk="0" hangingPunct="1">
              <a:lnSpc>
                <a:spcPct val="90000"/>
              </a:lnSpc>
              <a:spcBef>
                <a:spcPts val="500"/>
              </a:spcBef>
              <a:buFont typeface="Arial" panose="020B0604020202020204" pitchFamily="34" charset="0"/>
              <a:buChar char="•"/>
              <a:defRPr sz="1800" b="0" kern="1200">
                <a:solidFill>
                  <a:srgbClr val="003A70"/>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None/>
            </a:pPr>
            <a:r>
              <a:rPr lang="en-US" sz="4800" dirty="0" smtClean="0"/>
              <a:t>English 			A	</a:t>
            </a:r>
          </a:p>
          <a:p>
            <a:pPr>
              <a:buFont typeface="Wingdings" pitchFamily="2" charset="2"/>
              <a:buNone/>
            </a:pPr>
            <a:r>
              <a:rPr lang="en-US" sz="4800" dirty="0" smtClean="0"/>
              <a:t>History 			A</a:t>
            </a:r>
          </a:p>
          <a:p>
            <a:pPr>
              <a:buFont typeface="Wingdings" pitchFamily="2" charset="2"/>
              <a:buNone/>
            </a:pPr>
            <a:r>
              <a:rPr lang="en-US" sz="4800" dirty="0" smtClean="0"/>
              <a:t>Biology 			B</a:t>
            </a:r>
          </a:p>
          <a:p>
            <a:pPr>
              <a:buFont typeface="Wingdings" pitchFamily="2" charset="2"/>
              <a:buNone/>
            </a:pPr>
            <a:r>
              <a:rPr lang="en-US" sz="4800" dirty="0" smtClean="0"/>
              <a:t>Phys Ed 			B+</a:t>
            </a:r>
          </a:p>
          <a:p>
            <a:pPr>
              <a:buFont typeface="Wingdings" pitchFamily="2" charset="2"/>
              <a:buNone/>
            </a:pPr>
            <a:r>
              <a:rPr lang="en-US" sz="4800" dirty="0" smtClean="0"/>
              <a:t>Math 			F</a:t>
            </a:r>
          </a:p>
          <a:p>
            <a:pPr>
              <a:buFont typeface="Wingdings" pitchFamily="2" charset="2"/>
              <a:buNone/>
            </a:pPr>
            <a:endParaRPr lang="en-US" dirty="0" smtClean="0"/>
          </a:p>
          <a:p>
            <a:pPr>
              <a:buFont typeface="Wingdings" pitchFamily="2" charset="2"/>
              <a:buNone/>
            </a:pPr>
            <a:endParaRPr lang="en-US" sz="1000" dirty="0" smtClean="0"/>
          </a:p>
          <a:p>
            <a:pPr>
              <a:buFont typeface="Wingdings" pitchFamily="2" charset="2"/>
              <a:buNone/>
            </a:pPr>
            <a:endParaRPr lang="en-US" sz="1000" dirty="0" smtClean="0"/>
          </a:p>
          <a:p>
            <a:pPr>
              <a:buFont typeface="Wingdings" pitchFamily="2" charset="2"/>
              <a:buNone/>
            </a:pPr>
            <a:endParaRPr lang="en-US" sz="1000" dirty="0" smtClean="0"/>
          </a:p>
          <a:p>
            <a:pPr>
              <a:buFont typeface="Wingdings" pitchFamily="2" charset="2"/>
              <a:buNone/>
            </a:pPr>
            <a:endParaRPr lang="en-US" sz="1000" dirty="0" smtClean="0"/>
          </a:p>
        </p:txBody>
      </p:sp>
      <p:pic>
        <p:nvPicPr>
          <p:cNvPr id="11" name="Picture 2" descr="Image result for what is my gra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8925" y="3162300"/>
            <a:ext cx="2867025"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532445"/>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49808" y="2192905"/>
            <a:ext cx="10689716" cy="3905251"/>
          </a:xfrm>
        </p:spPr>
        <p:txBody>
          <a:bodyPr/>
          <a:lstStyle/>
          <a:p>
            <a:pPr marL="0" indent="0">
              <a:buNone/>
            </a:pPr>
            <a:r>
              <a:rPr lang="en-US" dirty="0" smtClean="0"/>
              <a:t>Develop a </a:t>
            </a:r>
            <a:br>
              <a:rPr lang="en-US" dirty="0" smtClean="0"/>
            </a:br>
            <a:r>
              <a:rPr lang="en-US" dirty="0" smtClean="0"/>
              <a:t>Contact Plan</a:t>
            </a:r>
          </a:p>
          <a:p>
            <a:pPr marL="0" indent="0">
              <a:buNone/>
            </a:pPr>
            <a:endParaRPr lang="en-US" sz="1100" dirty="0" smtClean="0"/>
          </a:p>
          <a:p>
            <a:r>
              <a:rPr lang="en-US" dirty="0" smtClean="0"/>
              <a:t>Purpose</a:t>
            </a:r>
          </a:p>
          <a:p>
            <a:r>
              <a:rPr lang="en-US" dirty="0" smtClean="0"/>
              <a:t>Frequency</a:t>
            </a:r>
          </a:p>
          <a:p>
            <a:r>
              <a:rPr lang="en-US" dirty="0" smtClean="0"/>
              <a:t>Audience </a:t>
            </a:r>
          </a:p>
          <a:p>
            <a:r>
              <a:rPr lang="en-US" dirty="0" smtClean="0"/>
              <a:t>Method</a:t>
            </a:r>
            <a:endParaRPr lang="en-US" dirty="0"/>
          </a:p>
        </p:txBody>
      </p:sp>
      <p:sp>
        <p:nvSpPr>
          <p:cNvPr id="3" name="Title 2"/>
          <p:cNvSpPr>
            <a:spLocks noGrp="1"/>
          </p:cNvSpPr>
          <p:nvPr>
            <p:ph type="title"/>
          </p:nvPr>
        </p:nvSpPr>
        <p:spPr/>
        <p:txBody>
          <a:bodyPr/>
          <a:lstStyle/>
          <a:p>
            <a:r>
              <a:rPr lang="en-US" dirty="0" smtClean="0"/>
              <a:t>CONTACT PLAN</a:t>
            </a:r>
            <a:endParaRPr lang="en-US" dirty="0"/>
          </a:p>
        </p:txBody>
      </p:sp>
      <p:graphicFrame>
        <p:nvGraphicFramePr>
          <p:cNvPr id="6" name="Diagram 5"/>
          <p:cNvGraphicFramePr/>
          <p:nvPr>
            <p:extLst>
              <p:ext uri="{D42A27DB-BD31-4B8C-83A1-F6EECF244321}">
                <p14:modId xmlns:p14="http://schemas.microsoft.com/office/powerpoint/2010/main" val="2220961304"/>
              </p:ext>
            </p:extLst>
          </p:nvPr>
        </p:nvGraphicFramePr>
        <p:xfrm>
          <a:off x="3718130" y="1825970"/>
          <a:ext cx="7901006" cy="3792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1947442"/>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49808" y="2192905"/>
            <a:ext cx="10689716" cy="3905251"/>
          </a:xfrm>
        </p:spPr>
        <p:txBody>
          <a:bodyPr/>
          <a:lstStyle/>
          <a:p>
            <a:pPr marL="0" indent="0">
              <a:buNone/>
            </a:pPr>
            <a:r>
              <a:rPr lang="en-US" dirty="0" smtClean="0"/>
              <a:t>Develop a </a:t>
            </a:r>
            <a:br>
              <a:rPr lang="en-US" dirty="0" smtClean="0"/>
            </a:br>
            <a:r>
              <a:rPr lang="en-US" dirty="0" smtClean="0"/>
              <a:t>Contact Plan</a:t>
            </a:r>
          </a:p>
          <a:p>
            <a:pPr marL="0" indent="0">
              <a:buNone/>
            </a:pPr>
            <a:endParaRPr lang="en-US" sz="1100" dirty="0" smtClean="0"/>
          </a:p>
          <a:p>
            <a:r>
              <a:rPr lang="en-US" dirty="0" smtClean="0"/>
              <a:t>Purpose</a:t>
            </a:r>
          </a:p>
          <a:p>
            <a:r>
              <a:rPr lang="en-US" dirty="0" smtClean="0"/>
              <a:t>Frequency</a:t>
            </a:r>
          </a:p>
          <a:p>
            <a:r>
              <a:rPr lang="en-US" dirty="0" smtClean="0"/>
              <a:t>Audience </a:t>
            </a:r>
          </a:p>
          <a:p>
            <a:r>
              <a:rPr lang="en-US" dirty="0" smtClean="0"/>
              <a:t>Method</a:t>
            </a:r>
            <a:endParaRPr lang="en-US" dirty="0"/>
          </a:p>
        </p:txBody>
      </p:sp>
      <p:sp>
        <p:nvSpPr>
          <p:cNvPr id="3" name="Title 2"/>
          <p:cNvSpPr>
            <a:spLocks noGrp="1"/>
          </p:cNvSpPr>
          <p:nvPr>
            <p:ph type="title"/>
          </p:nvPr>
        </p:nvSpPr>
        <p:spPr/>
        <p:txBody>
          <a:bodyPr/>
          <a:lstStyle/>
          <a:p>
            <a:r>
              <a:rPr lang="en-US" dirty="0" smtClean="0"/>
              <a:t>CONTACT PLAN</a:t>
            </a:r>
            <a:endParaRPr lang="en-US" dirty="0"/>
          </a:p>
        </p:txBody>
      </p:sp>
      <p:graphicFrame>
        <p:nvGraphicFramePr>
          <p:cNvPr id="6" name="Diagram 5"/>
          <p:cNvGraphicFramePr/>
          <p:nvPr>
            <p:extLst>
              <p:ext uri="{D42A27DB-BD31-4B8C-83A1-F6EECF244321}">
                <p14:modId xmlns:p14="http://schemas.microsoft.com/office/powerpoint/2010/main" val="1762984942"/>
              </p:ext>
            </p:extLst>
          </p:nvPr>
        </p:nvGraphicFramePr>
        <p:xfrm>
          <a:off x="3718130" y="1825970"/>
          <a:ext cx="7901006" cy="3792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2564289"/>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49808" y="2192905"/>
            <a:ext cx="10689716" cy="3905251"/>
          </a:xfrm>
        </p:spPr>
        <p:txBody>
          <a:bodyPr>
            <a:normAutofit/>
          </a:bodyPr>
          <a:lstStyle/>
          <a:p>
            <a:pPr marL="0" indent="0" algn="ctr">
              <a:buNone/>
            </a:pPr>
            <a:r>
              <a:rPr lang="en-US" sz="4400" dirty="0"/>
              <a:t>Can you figure out the the mistake?</a:t>
            </a:r>
            <a:r>
              <a:rPr lang="en-US" sz="6000" dirty="0"/>
              <a:t/>
            </a:r>
            <a:br>
              <a:rPr lang="en-US" sz="6000" dirty="0"/>
            </a:br>
            <a:r>
              <a:rPr lang="en-US" sz="4400" dirty="0"/>
              <a:t>ABCDEFGHIJKLMNOPQRSTUVWXYZ</a:t>
            </a:r>
            <a:r>
              <a:rPr lang="en-US" sz="6000" dirty="0"/>
              <a:t/>
            </a:r>
            <a:br>
              <a:rPr lang="en-US" sz="6000" dirty="0"/>
            </a:br>
            <a:r>
              <a:rPr lang="en-US" sz="4400" dirty="0"/>
              <a:t>When you have an answer, come to Garrett College, Room </a:t>
            </a:r>
            <a:r>
              <a:rPr lang="en-US" sz="4400" dirty="0" smtClean="0"/>
              <a:t>519, </a:t>
            </a:r>
            <a:r>
              <a:rPr lang="en-US" sz="4400" dirty="0"/>
              <a:t>for a chance to earn $100,000!</a:t>
            </a:r>
            <a:endParaRPr lang="en-US" dirty="0" smtClean="0"/>
          </a:p>
        </p:txBody>
      </p:sp>
      <p:sp>
        <p:nvSpPr>
          <p:cNvPr id="3" name="Title 2"/>
          <p:cNvSpPr>
            <a:spLocks noGrp="1"/>
          </p:cNvSpPr>
          <p:nvPr>
            <p:ph type="title"/>
          </p:nvPr>
        </p:nvSpPr>
        <p:spPr/>
        <p:txBody>
          <a:bodyPr/>
          <a:lstStyle/>
          <a:p>
            <a:r>
              <a:rPr lang="en-US" dirty="0" smtClean="0"/>
              <a:t>TEXT MESSAGE</a:t>
            </a:r>
            <a:endParaRPr lang="en-US" dirty="0"/>
          </a:p>
        </p:txBody>
      </p:sp>
    </p:spTree>
    <p:extLst>
      <p:ext uri="{BB962C8B-B14F-4D97-AF65-F5344CB8AC3E}">
        <p14:creationId xmlns:p14="http://schemas.microsoft.com/office/powerpoint/2010/main" val="2727567597"/>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49808" y="1958341"/>
            <a:ext cx="10689716" cy="4004310"/>
          </a:xfrm>
        </p:spPr>
        <p:txBody>
          <a:bodyPr>
            <a:noAutofit/>
          </a:bodyPr>
          <a:lstStyle/>
          <a:p>
            <a:pPr>
              <a:lnSpc>
                <a:spcPct val="120000"/>
              </a:lnSpc>
              <a:spcBef>
                <a:spcPts val="0"/>
              </a:spcBef>
            </a:pPr>
            <a:r>
              <a:rPr lang="en-US" dirty="0" smtClean="0"/>
              <a:t>College Catalog</a:t>
            </a:r>
          </a:p>
          <a:p>
            <a:pPr>
              <a:lnSpc>
                <a:spcPct val="120000"/>
              </a:lnSpc>
              <a:spcBef>
                <a:spcPts val="0"/>
              </a:spcBef>
            </a:pPr>
            <a:r>
              <a:rPr lang="en-US" dirty="0" smtClean="0"/>
              <a:t>Degree Audit</a:t>
            </a:r>
          </a:p>
          <a:p>
            <a:pPr>
              <a:lnSpc>
                <a:spcPct val="120000"/>
              </a:lnSpc>
              <a:spcBef>
                <a:spcPts val="0"/>
              </a:spcBef>
            </a:pPr>
            <a:r>
              <a:rPr lang="en-US" dirty="0" smtClean="0"/>
              <a:t>Student Portal</a:t>
            </a:r>
          </a:p>
          <a:p>
            <a:pPr>
              <a:lnSpc>
                <a:spcPct val="120000"/>
              </a:lnSpc>
              <a:spcBef>
                <a:spcPts val="0"/>
              </a:spcBef>
            </a:pPr>
            <a:r>
              <a:rPr lang="en-US" dirty="0" smtClean="0"/>
              <a:t>Registration</a:t>
            </a:r>
          </a:p>
          <a:p>
            <a:pPr>
              <a:lnSpc>
                <a:spcPct val="120000"/>
              </a:lnSpc>
              <a:spcBef>
                <a:spcPts val="0"/>
              </a:spcBef>
            </a:pPr>
            <a:r>
              <a:rPr lang="en-US" dirty="0" smtClean="0"/>
              <a:t>Career Assessment</a:t>
            </a:r>
          </a:p>
          <a:p>
            <a:pPr>
              <a:lnSpc>
                <a:spcPct val="120000"/>
              </a:lnSpc>
              <a:spcBef>
                <a:spcPts val="0"/>
              </a:spcBef>
            </a:pPr>
            <a:r>
              <a:rPr lang="en-US" dirty="0" smtClean="0"/>
              <a:t>Transfer Tools</a:t>
            </a:r>
          </a:p>
          <a:p>
            <a:pPr>
              <a:lnSpc>
                <a:spcPct val="120000"/>
              </a:lnSpc>
              <a:spcBef>
                <a:spcPts val="0"/>
              </a:spcBef>
            </a:pPr>
            <a:endParaRPr lang="en-US" dirty="0"/>
          </a:p>
        </p:txBody>
      </p:sp>
      <p:sp>
        <p:nvSpPr>
          <p:cNvPr id="3" name="Title 2"/>
          <p:cNvSpPr>
            <a:spLocks noGrp="1"/>
          </p:cNvSpPr>
          <p:nvPr>
            <p:ph type="title"/>
          </p:nvPr>
        </p:nvSpPr>
        <p:spPr/>
        <p:txBody>
          <a:bodyPr>
            <a:noAutofit/>
          </a:bodyPr>
          <a:lstStyle/>
          <a:p>
            <a:r>
              <a:rPr lang="en-US" sz="4400" dirty="0" smtClean="0"/>
              <a:t>KNOW YOUR RESOURCES</a:t>
            </a:r>
            <a:endParaRPr lang="en-US" sz="4400" dirty="0"/>
          </a:p>
        </p:txBody>
      </p:sp>
      <p:pic>
        <p:nvPicPr>
          <p:cNvPr id="8194" name="Picture 2" descr="Image result for pe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665" y="1958341"/>
            <a:ext cx="5715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3106" y="158000"/>
            <a:ext cx="5026559" cy="6545256"/>
          </a:xfrm>
          <a:prstGeom prst="rect">
            <a:avLst/>
          </a:prstGeom>
        </p:spPr>
      </p:pic>
    </p:spTree>
    <p:extLst>
      <p:ext uri="{BB962C8B-B14F-4D97-AF65-F5344CB8AC3E}">
        <p14:creationId xmlns:p14="http://schemas.microsoft.com/office/powerpoint/2010/main" val="7128480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5963-8531-4FFC-81C8-14997BB6EB07}"/>
              </a:ext>
            </a:extLst>
          </p:cNvPr>
          <p:cNvSpPr>
            <a:spLocks noGrp="1"/>
          </p:cNvSpPr>
          <p:nvPr>
            <p:ph type="title"/>
          </p:nvPr>
        </p:nvSpPr>
        <p:spPr/>
        <p:txBody>
          <a:bodyPr/>
          <a:lstStyle/>
          <a:p>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ACADEMIC ADVISING	</a:t>
            </a:r>
          </a:p>
        </p:txBody>
      </p:sp>
      <p:sp>
        <p:nvSpPr>
          <p:cNvPr id="3" name="Content Placeholder 2">
            <a:extLst>
              <a:ext uri="{FF2B5EF4-FFF2-40B4-BE49-F238E27FC236}">
                <a16:creationId xmlns:a16="http://schemas.microsoft.com/office/drawing/2014/main" id="{5A9B3F8A-751C-4E66-AE4F-F150E18C7617}"/>
              </a:ext>
            </a:extLst>
          </p:cNvPr>
          <p:cNvSpPr>
            <a:spLocks noGrp="1"/>
          </p:cNvSpPr>
          <p:nvPr>
            <p:ph idx="1"/>
          </p:nvPr>
        </p:nvSpPr>
        <p:spPr/>
        <p:txBody>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Academic advisors play an integral role in promoting student success:</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Connect with students on a regular basis</a:t>
            </a:r>
          </a:p>
          <a:p>
            <a:pPr>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Help identify pathways to academic and social success</a:t>
            </a:r>
          </a:p>
          <a:p>
            <a:pPr>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Act as interpreters and advocates</a:t>
            </a:r>
          </a:p>
          <a:p>
            <a:pPr>
              <a:buFont typeface="Wingdings" panose="05000000000000000000" pitchFamily="2" charset="2"/>
              <a:buChar char="ü"/>
            </a:pPr>
            <a:r>
              <a:rPr lang="en-US" sz="2400" dirty="0">
                <a:latin typeface="Tahoma" panose="020B0604030504040204" pitchFamily="34" charset="0"/>
                <a:ea typeface="Tahoma" panose="020B0604030504040204" pitchFamily="34" charset="0"/>
                <a:cs typeface="Tahoma" panose="020B0604030504040204" pitchFamily="34" charset="0"/>
              </a:rPr>
              <a:t>Partners with faculty members, student affairs, and administration</a:t>
            </a:r>
          </a:p>
          <a:p>
            <a:pPr>
              <a:buFont typeface="Wingdings" panose="05000000000000000000" pitchFamily="2" charset="2"/>
              <a:buChar char="ü"/>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57964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b="1" dirty="0"/>
              <a:t>NACADA is an association of professional advisors, counselors, faculty, administrators, and students working to enhance the educational development of students.</a:t>
            </a:r>
            <a:endParaRPr lang="en-US" dirty="0"/>
          </a:p>
        </p:txBody>
      </p:sp>
      <p:sp>
        <p:nvSpPr>
          <p:cNvPr id="3" name="Title 2"/>
          <p:cNvSpPr>
            <a:spLocks noGrp="1"/>
          </p:cNvSpPr>
          <p:nvPr>
            <p:ph type="title"/>
          </p:nvPr>
        </p:nvSpPr>
        <p:spPr/>
        <p:txBody>
          <a:bodyPr/>
          <a:lstStyle/>
          <a:p>
            <a:r>
              <a:rPr lang="en-US" dirty="0" smtClean="0"/>
              <a:t>NACADA</a:t>
            </a:r>
            <a:endParaRPr lang="en-US" dirty="0"/>
          </a:p>
        </p:txBody>
      </p:sp>
      <p:pic>
        <p:nvPicPr>
          <p:cNvPr id="7170" name="Picture 2" descr="Image result for nac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415" y="3514196"/>
            <a:ext cx="6802728" cy="183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256864"/>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NEXT STEPS</a:t>
            </a:r>
            <a:endParaRPr lang="en-US" dirty="0"/>
          </a:p>
        </p:txBody>
      </p:sp>
      <p:pic>
        <p:nvPicPr>
          <p:cNvPr id="2050" name="Picture 2" descr="Image result for start stop contin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7165" y="1631097"/>
            <a:ext cx="571500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330610"/>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WORKS CITED</a:t>
            </a:r>
            <a:endParaRPr lang="en-US" dirty="0"/>
          </a:p>
        </p:txBody>
      </p:sp>
      <p:sp>
        <p:nvSpPr>
          <p:cNvPr id="2" name="TextBox 1"/>
          <p:cNvSpPr txBox="1"/>
          <p:nvPr/>
        </p:nvSpPr>
        <p:spPr>
          <a:xfrm>
            <a:off x="749807" y="1993704"/>
            <a:ext cx="10946893" cy="4893647"/>
          </a:xfrm>
          <a:prstGeom prst="rect">
            <a:avLst/>
          </a:prstGeom>
          <a:noFill/>
        </p:spPr>
        <p:txBody>
          <a:bodyPr wrap="square" rtlCol="0">
            <a:spAutoFit/>
          </a:bodyPr>
          <a:lstStyle/>
          <a:p>
            <a:r>
              <a:rPr lang="en-US" sz="1200" dirty="0"/>
              <a:t>Academic Advising: A Comprehensive Handbook, edited by Virginia N. Gordon and Wesley R. </a:t>
            </a:r>
            <a:r>
              <a:rPr lang="en-US" sz="1200" dirty="0" err="1"/>
              <a:t>Habley</a:t>
            </a:r>
            <a:r>
              <a:rPr lang="en-US" sz="1200" dirty="0"/>
              <a:t>, was published.92 </a:t>
            </a:r>
            <a:endParaRPr lang="en-US" sz="1200" dirty="0" smtClean="0"/>
          </a:p>
          <a:p>
            <a:endParaRPr lang="en-US" sz="1200" dirty="0"/>
          </a:p>
          <a:p>
            <a:r>
              <a:rPr lang="en-US" sz="1200" dirty="0"/>
              <a:t>Bloom, J. L., Hutson, B. L., &amp; He, Y. (2008). The appreciative advising revolution. Champaign, IL:  Stipes Publishing. </a:t>
            </a:r>
            <a:endParaRPr lang="en-US" sz="1200" dirty="0" smtClean="0"/>
          </a:p>
          <a:p>
            <a:endParaRPr lang="en-US" sz="1200" dirty="0"/>
          </a:p>
          <a:p>
            <a:r>
              <a:rPr lang="en-US" sz="1200" dirty="0" err="1"/>
              <a:t>Justyna</a:t>
            </a:r>
            <a:r>
              <a:rPr lang="en-US" sz="1200" dirty="0"/>
              <a:t>, E., &amp; Daly </a:t>
            </a:r>
            <a:r>
              <a:rPr lang="en-US" sz="1200" dirty="0" err="1"/>
              <a:t>Cofer</a:t>
            </a:r>
            <a:r>
              <a:rPr lang="en-US" sz="1200" dirty="0"/>
              <a:t>, R. (2010, March). Ten 'must have' tips for new (and not so new) academic advisors. Academic Advising Today, 33(1). Retrieved from </a:t>
            </a:r>
            <a:r>
              <a:rPr lang="en-US" sz="1200" dirty="0">
                <a:hlinkClick r:id="rId2"/>
              </a:rPr>
              <a:t>https://www.nacada.ksu.edu/Resources/Academic-Advising-Today/View-Articles/Ten-Must-Have-Tips-for-New-and-Not-So-New-Academic-Advisors.aspx</a:t>
            </a:r>
            <a:r>
              <a:rPr lang="en-US" sz="1200" dirty="0"/>
              <a:t>  </a:t>
            </a:r>
            <a:endParaRPr lang="en-US" sz="1200" dirty="0" smtClean="0"/>
          </a:p>
          <a:p>
            <a:endParaRPr lang="en-US" sz="1200" dirty="0"/>
          </a:p>
          <a:p>
            <a:r>
              <a:rPr lang="en-US" sz="1200" dirty="0"/>
              <a:t>NACADA. (2003). Paper presented to the Task force on defining academic advising. Retrieved from NACADA Clearinghouse of Academic Advising Resources website: </a:t>
            </a:r>
            <a:r>
              <a:rPr lang="en-US" sz="1200" dirty="0">
                <a:hlinkClick r:id="rId3"/>
              </a:rPr>
              <a:t>https://www.nacada.ksu.edu/Resources/Clearinghouse/View-Articles/Definitions-of-academic-advising.aspx</a:t>
            </a:r>
            <a:r>
              <a:rPr lang="en-US" sz="1200" dirty="0"/>
              <a:t> </a:t>
            </a:r>
            <a:endParaRPr lang="en-US" sz="1200" dirty="0" smtClean="0"/>
          </a:p>
          <a:p>
            <a:endParaRPr lang="en-US" sz="1200" dirty="0"/>
          </a:p>
          <a:p>
            <a:r>
              <a:rPr lang="en-US" sz="1200" dirty="0" smtClean="0"/>
              <a:t>NACADA</a:t>
            </a:r>
            <a:r>
              <a:rPr lang="en-US" sz="1200" dirty="0"/>
              <a:t>: The Global Community for Academic Advising. (2006). NACADA concept of academic advising. Retrieved from </a:t>
            </a:r>
            <a:r>
              <a:rPr lang="en-US" sz="1200" dirty="0">
                <a:hlinkClick r:id="rId4"/>
              </a:rPr>
              <a:t>https://</a:t>
            </a:r>
            <a:r>
              <a:rPr lang="en-US" sz="1200" dirty="0" smtClean="0">
                <a:hlinkClick r:id="rId4"/>
              </a:rPr>
              <a:t>www.nacada.ksu.edu/Resources/Pillars/Concept.aspx</a:t>
            </a:r>
            <a:endParaRPr lang="en-US" sz="1200" dirty="0" smtClean="0"/>
          </a:p>
          <a:p>
            <a:endParaRPr lang="en-US" sz="1200" dirty="0"/>
          </a:p>
          <a:p>
            <a:r>
              <a:rPr lang="en-US" sz="1200" dirty="0"/>
              <a:t>NACADA: The Global Community for Academic Advising. (2017). NACADA core values of academic advising. Retrieved from </a:t>
            </a:r>
            <a:r>
              <a:rPr lang="en-US" sz="1200" dirty="0">
                <a:hlinkClick r:id="rId5"/>
              </a:rPr>
              <a:t>https://</a:t>
            </a:r>
            <a:r>
              <a:rPr lang="en-US" sz="1200" dirty="0" smtClean="0">
                <a:hlinkClick r:id="rId5"/>
              </a:rPr>
              <a:t>www.nacada.ksu.edu/Resources/Pillars/CoreValues.aspx</a:t>
            </a:r>
            <a:r>
              <a:rPr lang="en-US" sz="1200" dirty="0"/>
              <a:t/>
            </a:r>
            <a:br>
              <a:rPr lang="en-US" sz="1200" dirty="0"/>
            </a:br>
            <a:r>
              <a:rPr lang="en-US" sz="1200" dirty="0"/>
              <a:t/>
            </a:r>
            <a:br>
              <a:rPr lang="en-US" sz="1200" dirty="0"/>
            </a:br>
            <a:r>
              <a:rPr lang="en-US" sz="1200" dirty="0"/>
              <a:t>NACADA: The Global Community for Academic Advising. (2017). NACADA academic advising core competencies model. Retrieved from https://www.nacada.ksu.edu/Resources/Pillars/CoreCompetencies.aspx</a:t>
            </a:r>
          </a:p>
          <a:p>
            <a:endParaRPr lang="en-US" sz="1200" dirty="0"/>
          </a:p>
          <a:p>
            <a:endParaRPr lang="en-US" sz="1200" dirty="0"/>
          </a:p>
          <a:p>
            <a:r>
              <a:rPr lang="en-US" sz="1200" dirty="0"/>
              <a:t/>
            </a:r>
            <a:br>
              <a:rPr lang="en-US" sz="1200" dirty="0"/>
            </a:br>
            <a:r>
              <a:rPr lang="en-US" sz="1200" dirty="0"/>
              <a:t/>
            </a:r>
            <a:br>
              <a:rPr lang="en-US" sz="1200" dirty="0"/>
            </a:br>
            <a:endParaRPr lang="en-US" sz="1200" dirty="0" smtClean="0"/>
          </a:p>
          <a:p>
            <a:endParaRPr lang="en-US" sz="1200" dirty="0"/>
          </a:p>
          <a:p>
            <a:endParaRPr lang="en-US" sz="1200" dirty="0"/>
          </a:p>
        </p:txBody>
      </p:sp>
    </p:spTree>
    <p:extLst>
      <p:ext uri="{BB962C8B-B14F-4D97-AF65-F5344CB8AC3E}">
        <p14:creationId xmlns:p14="http://schemas.microsoft.com/office/powerpoint/2010/main" val="4070801752"/>
      </p:ext>
    </p:extLst>
  </p:cSld>
  <p:clrMapOvr>
    <a:masterClrMapping/>
  </p:clrMapOvr>
  <p:transition spd="med">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WORKS CITED</a:t>
            </a:r>
            <a:endParaRPr lang="en-US" dirty="0"/>
          </a:p>
        </p:txBody>
      </p:sp>
      <p:sp>
        <p:nvSpPr>
          <p:cNvPr id="2" name="TextBox 1"/>
          <p:cNvSpPr txBox="1"/>
          <p:nvPr/>
        </p:nvSpPr>
        <p:spPr>
          <a:xfrm>
            <a:off x="749807" y="2041000"/>
            <a:ext cx="10946893" cy="1938992"/>
          </a:xfrm>
          <a:prstGeom prst="rect">
            <a:avLst/>
          </a:prstGeom>
          <a:noFill/>
        </p:spPr>
        <p:txBody>
          <a:bodyPr wrap="square" rtlCol="0">
            <a:spAutoFit/>
          </a:bodyPr>
          <a:lstStyle/>
          <a:p>
            <a:r>
              <a:rPr lang="en-US" sz="1200" dirty="0"/>
              <a:t>Sandra Cook (2009) Important Events in the Development of Academic Advising in the United States. NACADA Journal: Fall, Vol. 29, No. 2, pp. 18-40.</a:t>
            </a:r>
          </a:p>
          <a:p>
            <a:endParaRPr lang="en-US" sz="1200" dirty="0"/>
          </a:p>
          <a:p>
            <a:r>
              <a:rPr lang="en-US" sz="1200" dirty="0"/>
              <a:t>Varney, J. (2012, September). Proactive (Intrusive) Advising! Academic Advising Today, 35(3). Retrieved from </a:t>
            </a:r>
            <a:r>
              <a:rPr lang="en-US" sz="1200" dirty="0">
                <a:hlinkClick r:id="rId2"/>
              </a:rPr>
              <a:t>https://www.nacada.ksu.edu/Resources/Academic-Advising-Today/View-Articles/Proactive-Intrusive-Advising.aspx</a:t>
            </a:r>
            <a:r>
              <a:rPr lang="en-US" sz="1200" dirty="0"/>
              <a:t> </a:t>
            </a:r>
            <a:endParaRPr lang="en-US" sz="1200" dirty="0" smtClean="0"/>
          </a:p>
          <a:p>
            <a:endParaRPr lang="en-US" sz="1200" dirty="0"/>
          </a:p>
          <a:p>
            <a:r>
              <a:rPr lang="en-US" sz="1200" dirty="0"/>
              <a:t>Williams, S. (2007).From Theory to Practice: The Application of Theories of Development to Academic Advising Philosophy and Practice. Retrieved from NACADA Clearinghouse of Academic Advising Resources website: </a:t>
            </a:r>
          </a:p>
          <a:p>
            <a:r>
              <a:rPr lang="en-US" sz="1200" dirty="0">
                <a:hlinkClick r:id="rId3"/>
              </a:rPr>
              <a:t>http://www.nacada.ksu.edu/Resources/Clearinghouse/View-Articles/Applying-Theory-to-Advising-Practice.aspx</a:t>
            </a:r>
            <a:endParaRPr lang="en-US" sz="1200" dirty="0"/>
          </a:p>
          <a:p>
            <a:endParaRPr lang="en-US" sz="1200" dirty="0" smtClean="0"/>
          </a:p>
          <a:p>
            <a:endParaRPr lang="en-US" sz="1200" dirty="0"/>
          </a:p>
        </p:txBody>
      </p:sp>
    </p:spTree>
    <p:extLst>
      <p:ext uri="{BB962C8B-B14F-4D97-AF65-F5344CB8AC3E}">
        <p14:creationId xmlns:p14="http://schemas.microsoft.com/office/powerpoint/2010/main" val="916568007"/>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95963-8531-4FFC-81C8-14997BB6EB07}"/>
              </a:ext>
            </a:extLst>
          </p:cNvPr>
          <p:cNvSpPr>
            <a:spLocks noGrp="1"/>
          </p:cNvSpPr>
          <p:nvPr>
            <p:ph type="title"/>
          </p:nvPr>
        </p:nvSpPr>
        <p:spPr/>
        <p:txBody>
          <a:bodyPr/>
          <a:lstStyle/>
          <a:p>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ACADEMIC ADVISING	</a:t>
            </a:r>
          </a:p>
        </p:txBody>
      </p:sp>
      <p:sp>
        <p:nvSpPr>
          <p:cNvPr id="3" name="Content Placeholder 2">
            <a:extLst>
              <a:ext uri="{FF2B5EF4-FFF2-40B4-BE49-F238E27FC236}">
                <a16:creationId xmlns:a16="http://schemas.microsoft.com/office/drawing/2014/main" id="{5A9B3F8A-751C-4E66-AE4F-F150E18C7617}"/>
              </a:ext>
            </a:extLst>
          </p:cNvPr>
          <p:cNvSpPr>
            <a:spLocks noGrp="1"/>
          </p:cNvSpPr>
          <p:nvPr>
            <p:ph idx="1"/>
          </p:nvPr>
        </p:nvSpPr>
        <p:spPr/>
        <p:txBody>
          <a:bodyPr/>
          <a:lstStyle/>
          <a:p>
            <a:pPr marL="0" indent="0" algn="ctr">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400" dirty="0">
                <a:latin typeface="Tahoma" panose="020B0604030504040204" pitchFamily="34" charset="0"/>
                <a:ea typeface="Tahoma" panose="020B0604030504040204" pitchFamily="34" charset="0"/>
                <a:cs typeface="Tahoma" panose="020B0604030504040204" pitchFamily="34" charset="0"/>
              </a:rPr>
              <a:t>Improving academic advising processes is not a separate strategy. It is a structural change that is essential in order to ensure the implementation success of all Game Changers.</a:t>
            </a:r>
          </a:p>
          <a:p>
            <a:pPr marL="0" indent="0" algn="ctr">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400" dirty="0">
                <a:latin typeface="Tahoma" panose="020B0604030504040204" pitchFamily="34" charset="0"/>
                <a:ea typeface="Tahoma" panose="020B0604030504040204" pitchFamily="34" charset="0"/>
                <a:cs typeface="Tahoma" panose="020B0604030504040204" pitchFamily="34" charset="0"/>
              </a:rPr>
              <a:t>Academic advisors need to be involved in the all phases of planning and implementation.</a:t>
            </a:r>
          </a:p>
          <a:p>
            <a:pPr>
              <a:buFont typeface="Wingdings" panose="05000000000000000000" pitchFamily="2" charset="2"/>
              <a:buChar char="ü"/>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73091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92500" lnSpcReduction="20000"/>
          </a:bodyPr>
          <a:lstStyle/>
          <a:p>
            <a:r>
              <a:rPr lang="en-US" dirty="0" smtClean="0"/>
              <a:t>Centralized</a:t>
            </a:r>
          </a:p>
          <a:p>
            <a:pPr lvl="1"/>
            <a:r>
              <a:rPr lang="en-US" dirty="0" smtClean="0"/>
              <a:t>Advising Center Only</a:t>
            </a:r>
          </a:p>
          <a:p>
            <a:r>
              <a:rPr lang="en-US" dirty="0" smtClean="0"/>
              <a:t>Decentralized</a:t>
            </a:r>
          </a:p>
          <a:p>
            <a:pPr lvl="1"/>
            <a:r>
              <a:rPr lang="en-US" dirty="0" smtClean="0"/>
              <a:t>Faculty Only</a:t>
            </a:r>
          </a:p>
          <a:p>
            <a:r>
              <a:rPr lang="en-US" dirty="0" smtClean="0"/>
              <a:t>Shared </a:t>
            </a:r>
            <a:endParaRPr lang="en-US" dirty="0"/>
          </a:p>
          <a:p>
            <a:pPr lvl="1"/>
            <a:r>
              <a:rPr lang="en-US" dirty="0" smtClean="0"/>
              <a:t>Supplementary</a:t>
            </a:r>
          </a:p>
          <a:p>
            <a:pPr lvl="1"/>
            <a:r>
              <a:rPr lang="en-US" dirty="0" smtClean="0"/>
              <a:t>Split</a:t>
            </a:r>
          </a:p>
          <a:p>
            <a:r>
              <a:rPr lang="en-US" dirty="0" smtClean="0"/>
              <a:t>Other Considerations</a:t>
            </a:r>
          </a:p>
          <a:p>
            <a:pPr lvl="1"/>
            <a:r>
              <a:rPr lang="en-US" dirty="0" smtClean="0"/>
              <a:t>Peer advising</a:t>
            </a:r>
          </a:p>
          <a:p>
            <a:pPr lvl="1"/>
            <a:r>
              <a:rPr lang="en-US" dirty="0" smtClean="0"/>
              <a:t>Online </a:t>
            </a:r>
          </a:p>
          <a:p>
            <a:pPr lvl="1"/>
            <a:r>
              <a:rPr lang="en-US" dirty="0" smtClean="0"/>
              <a:t>Reporting structure</a:t>
            </a:r>
          </a:p>
          <a:p>
            <a:endParaRPr lang="en-US" dirty="0"/>
          </a:p>
        </p:txBody>
      </p:sp>
      <p:sp>
        <p:nvSpPr>
          <p:cNvPr id="3" name="Title 2"/>
          <p:cNvSpPr>
            <a:spLocks noGrp="1"/>
          </p:cNvSpPr>
          <p:nvPr>
            <p:ph type="title"/>
          </p:nvPr>
        </p:nvSpPr>
        <p:spPr/>
        <p:txBody>
          <a:bodyPr/>
          <a:lstStyle/>
          <a:p>
            <a:r>
              <a:rPr lang="en-US" dirty="0" smtClean="0"/>
              <a:t>ADVISING MODELS</a:t>
            </a:r>
            <a:endParaRPr lang="en-US" dirty="0"/>
          </a:p>
        </p:txBody>
      </p:sp>
      <p:sp>
        <p:nvSpPr>
          <p:cNvPr id="4" name="AutoShape 4" descr="Image result for flow chart clip art transparent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marketing, structure, Organization, Communication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5909" y="2057399"/>
            <a:ext cx="3000959" cy="3000959"/>
          </a:xfrm>
          <a:prstGeom prst="rect">
            <a:avLst/>
          </a:prstGeom>
        </p:spPr>
      </p:pic>
    </p:spTree>
    <p:extLst>
      <p:ext uri="{BB962C8B-B14F-4D97-AF65-F5344CB8AC3E}">
        <p14:creationId xmlns:p14="http://schemas.microsoft.com/office/powerpoint/2010/main" val="3023046585"/>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49808" y="2057399"/>
            <a:ext cx="7902873" cy="3905251"/>
          </a:xfrm>
        </p:spPr>
        <p:txBody>
          <a:bodyPr/>
          <a:lstStyle/>
          <a:p>
            <a:r>
              <a:rPr lang="en-US" dirty="0" smtClean="0"/>
              <a:t>Inconsistencies in service provided</a:t>
            </a:r>
          </a:p>
          <a:p>
            <a:r>
              <a:rPr lang="en-US" dirty="0" smtClean="0"/>
              <a:t>Lack of professional development opportunities</a:t>
            </a:r>
          </a:p>
          <a:p>
            <a:r>
              <a:rPr lang="en-US" dirty="0" smtClean="0"/>
              <a:t>Prioritization of advising </a:t>
            </a:r>
          </a:p>
          <a:p>
            <a:r>
              <a:rPr lang="en-US" dirty="0" smtClean="0"/>
              <a:t>Advisee caseload</a:t>
            </a:r>
          </a:p>
          <a:p>
            <a:r>
              <a:rPr lang="en-US" dirty="0" smtClean="0"/>
              <a:t>Resources</a:t>
            </a:r>
          </a:p>
          <a:p>
            <a:r>
              <a:rPr lang="en-US" dirty="0" smtClean="0"/>
              <a:t>TIME!!!</a:t>
            </a:r>
            <a:endParaRPr lang="en-US" dirty="0"/>
          </a:p>
        </p:txBody>
      </p:sp>
      <p:sp>
        <p:nvSpPr>
          <p:cNvPr id="3" name="Title 2"/>
          <p:cNvSpPr>
            <a:spLocks noGrp="1"/>
          </p:cNvSpPr>
          <p:nvPr>
            <p:ph type="title"/>
          </p:nvPr>
        </p:nvSpPr>
        <p:spPr/>
        <p:txBody>
          <a:bodyPr/>
          <a:lstStyle/>
          <a:p>
            <a:r>
              <a:rPr lang="en-US" dirty="0" smtClean="0"/>
              <a:t>CHALLENGES </a:t>
            </a:r>
            <a:endParaRPr lang="en-US" dirty="0"/>
          </a:p>
        </p:txBody>
      </p:sp>
      <p:pic>
        <p:nvPicPr>
          <p:cNvPr id="5122" name="Picture 2" descr="Image result for challen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9248" y="2497540"/>
            <a:ext cx="3280276" cy="253762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2716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ADVISING AT GARRETT COLLEGE</a:t>
            </a:r>
            <a:endParaRPr lang="en-US" dirty="0"/>
          </a:p>
        </p:txBody>
      </p:sp>
      <p:sp>
        <p:nvSpPr>
          <p:cNvPr id="6" name="Text Placeholder 1"/>
          <p:cNvSpPr>
            <a:spLocks noGrp="1"/>
          </p:cNvSpPr>
          <p:nvPr>
            <p:ph type="body" sz="quarter" idx="11"/>
          </p:nvPr>
        </p:nvSpPr>
        <p:spPr>
          <a:xfrm>
            <a:off x="4612944" y="2049702"/>
            <a:ext cx="7233314" cy="3905251"/>
          </a:xfrm>
        </p:spPr>
        <p:txBody>
          <a:bodyPr>
            <a:normAutofit lnSpcReduction="10000"/>
          </a:bodyPr>
          <a:lstStyle/>
          <a:p>
            <a:pPr marL="0" indent="0">
              <a:buNone/>
            </a:pPr>
            <a:r>
              <a:rPr lang="en-US" dirty="0" smtClean="0"/>
              <a:t>Centralized Hybrid Advising Model</a:t>
            </a:r>
          </a:p>
          <a:p>
            <a:pPr lvl="1"/>
            <a:r>
              <a:rPr lang="en-US" dirty="0" smtClean="0"/>
              <a:t>Advising &amp; Academic Success Center</a:t>
            </a:r>
          </a:p>
          <a:p>
            <a:pPr lvl="2"/>
            <a:r>
              <a:rPr lang="en-US" dirty="0" smtClean="0"/>
              <a:t>Academic </a:t>
            </a:r>
            <a:r>
              <a:rPr lang="en-US" dirty="0"/>
              <a:t>Success Advising</a:t>
            </a:r>
          </a:p>
          <a:p>
            <a:pPr lvl="2"/>
            <a:r>
              <a:rPr lang="en-US" dirty="0"/>
              <a:t>New Student Advising and onboarding</a:t>
            </a:r>
          </a:p>
          <a:p>
            <a:pPr lvl="2"/>
            <a:r>
              <a:rPr lang="en-US" dirty="0"/>
              <a:t>Career Advisement</a:t>
            </a:r>
          </a:p>
          <a:p>
            <a:pPr lvl="2"/>
            <a:r>
              <a:rPr lang="en-US" dirty="0"/>
              <a:t>Transfer Advisement</a:t>
            </a:r>
          </a:p>
          <a:p>
            <a:pPr lvl="2"/>
            <a:r>
              <a:rPr lang="en-US" dirty="0"/>
              <a:t>Academic Support Services</a:t>
            </a:r>
          </a:p>
          <a:p>
            <a:pPr lvl="2"/>
            <a:r>
              <a:rPr lang="en-US" dirty="0"/>
              <a:t>Testing Center</a:t>
            </a:r>
          </a:p>
          <a:p>
            <a:pPr lvl="2"/>
            <a:r>
              <a:rPr lang="en-US" dirty="0"/>
              <a:t>STARS </a:t>
            </a:r>
            <a:r>
              <a:rPr lang="en-US" dirty="0" smtClean="0"/>
              <a:t>Program</a:t>
            </a:r>
          </a:p>
          <a:p>
            <a:pPr lvl="2"/>
            <a:r>
              <a:rPr lang="en-US" dirty="0" smtClean="0"/>
              <a:t>Learning Commons integration</a:t>
            </a:r>
          </a:p>
          <a:p>
            <a:pPr lvl="1"/>
            <a:r>
              <a:rPr lang="en-US" dirty="0" smtClean="0"/>
              <a:t>Program-Specific Faculty Advising </a:t>
            </a:r>
            <a:endParaRPr lang="en-US" dirty="0"/>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807" y="2049702"/>
            <a:ext cx="3545880" cy="354588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79671503"/>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ADVISING AT GARRETT COLLEGE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55766243"/>
              </p:ext>
            </p:extLst>
          </p:nvPr>
        </p:nvGraphicFramePr>
        <p:xfrm>
          <a:off x="4686301" y="2590444"/>
          <a:ext cx="6753223" cy="2350662"/>
        </p:xfrm>
        <a:graphic>
          <a:graphicData uri="http://schemas.openxmlformats.org/drawingml/2006/table">
            <a:tbl>
              <a:tblPr firstRow="1" firstCol="1" bandRow="1">
                <a:tableStyleId>{8799B23B-EC83-4686-B30A-512413B5E67A}</a:tableStyleId>
              </a:tblPr>
              <a:tblGrid>
                <a:gridCol w="928121">
                  <a:extLst>
                    <a:ext uri="{9D8B030D-6E8A-4147-A177-3AD203B41FA5}">
                      <a16:colId xmlns:a16="http://schemas.microsoft.com/office/drawing/2014/main" val="2791591898"/>
                    </a:ext>
                  </a:extLst>
                </a:gridCol>
                <a:gridCol w="1870267">
                  <a:extLst>
                    <a:ext uri="{9D8B030D-6E8A-4147-A177-3AD203B41FA5}">
                      <a16:colId xmlns:a16="http://schemas.microsoft.com/office/drawing/2014/main" val="3829123265"/>
                    </a:ext>
                  </a:extLst>
                </a:gridCol>
                <a:gridCol w="2770897">
                  <a:extLst>
                    <a:ext uri="{9D8B030D-6E8A-4147-A177-3AD203B41FA5}">
                      <a16:colId xmlns:a16="http://schemas.microsoft.com/office/drawing/2014/main" val="4289630253"/>
                    </a:ext>
                  </a:extLst>
                </a:gridCol>
                <a:gridCol w="1183938">
                  <a:extLst>
                    <a:ext uri="{9D8B030D-6E8A-4147-A177-3AD203B41FA5}">
                      <a16:colId xmlns:a16="http://schemas.microsoft.com/office/drawing/2014/main" val="3189130452"/>
                    </a:ext>
                  </a:extLst>
                </a:gridCol>
              </a:tblGrid>
              <a:tr h="419456">
                <a:tc>
                  <a:txBody>
                    <a:bodyPr/>
                    <a:lstStyle/>
                    <a:p>
                      <a:pPr marL="0" marR="0" algn="l">
                        <a:lnSpc>
                          <a:spcPct val="115000"/>
                        </a:lnSpc>
                        <a:spcBef>
                          <a:spcPts val="0"/>
                        </a:spcBef>
                        <a:spcAft>
                          <a:spcPts val="1000"/>
                        </a:spcAft>
                      </a:pPr>
                      <a:r>
                        <a:rPr lang="en-US" sz="1050" i="1" dirty="0" smtClean="0">
                          <a:effectLst/>
                        </a:rPr>
                        <a:t>Credits</a:t>
                      </a:r>
                      <a:endParaRPr lang="en-US" sz="1050" i="1"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tc>
                <a:tc>
                  <a:txBody>
                    <a:bodyPr/>
                    <a:lstStyle/>
                    <a:p>
                      <a:pPr marL="0" marR="0" lvl="0" indent="0" algn="l">
                        <a:lnSpc>
                          <a:spcPct val="107000"/>
                        </a:lnSpc>
                        <a:spcBef>
                          <a:spcPts val="0"/>
                        </a:spcBef>
                        <a:spcAft>
                          <a:spcPts val="0"/>
                        </a:spcAft>
                        <a:buFont typeface="Symbol" panose="05050102010706020507" pitchFamily="18" charset="2"/>
                        <a:buNone/>
                      </a:pPr>
                      <a:r>
                        <a:rPr lang="en-US" sz="1050" i="1" dirty="0" smtClean="0">
                          <a:effectLst/>
                        </a:rPr>
                        <a:t>You</a:t>
                      </a:r>
                      <a:r>
                        <a:rPr lang="en-US" sz="1050" i="1" baseline="0" dirty="0" smtClean="0">
                          <a:effectLst/>
                        </a:rPr>
                        <a:t> should be able to…</a:t>
                      </a:r>
                      <a:endParaRPr lang="en-US" sz="1050" b="0" i="1" dirty="0">
                        <a:effectLst/>
                        <a:latin typeface="Calibri" panose="020F0502020204030204" pitchFamily="34" charset="0"/>
                        <a:cs typeface="Times New Roman" panose="02020603050405020304" pitchFamily="18" charset="0"/>
                      </a:endParaRPr>
                    </a:p>
                  </a:txBody>
                  <a:tcPr marL="73025" marR="73025" anchor="ctr"/>
                </a:tc>
                <a:tc>
                  <a:txBody>
                    <a:bodyPr/>
                    <a:lstStyle/>
                    <a:p>
                      <a:pPr marL="0" marR="0" lvl="0" indent="0" algn="l">
                        <a:lnSpc>
                          <a:spcPct val="107000"/>
                        </a:lnSpc>
                        <a:spcBef>
                          <a:spcPts val="0"/>
                        </a:spcBef>
                        <a:spcAft>
                          <a:spcPts val="0"/>
                        </a:spcAft>
                        <a:buFont typeface="Wingdings" panose="05000000000000000000" pitchFamily="2" charset="2"/>
                        <a:buNone/>
                      </a:pPr>
                      <a:r>
                        <a:rPr lang="en-US" sz="1050" i="1" dirty="0" smtClean="0">
                          <a:effectLst/>
                        </a:rPr>
                        <a:t>Recommended actions</a:t>
                      </a:r>
                      <a:endParaRPr lang="en-US" sz="1050" b="0" i="1" dirty="0">
                        <a:effectLst/>
                        <a:latin typeface="Calibri" panose="020F0502020204030204" pitchFamily="34" charset="0"/>
                        <a:cs typeface="Times New Roman" panose="02020603050405020304" pitchFamily="18" charset="0"/>
                      </a:endParaRPr>
                    </a:p>
                  </a:txBody>
                  <a:tcPr marL="73025" marR="73025" anchor="ctr"/>
                </a:tc>
                <a:tc>
                  <a:txBody>
                    <a:bodyPr/>
                    <a:lstStyle/>
                    <a:p>
                      <a:pPr marL="0" marR="0" algn="l">
                        <a:lnSpc>
                          <a:spcPct val="115000"/>
                        </a:lnSpc>
                        <a:spcBef>
                          <a:spcPts val="0"/>
                        </a:spcBef>
                        <a:spcAft>
                          <a:spcPts val="1000"/>
                        </a:spcAft>
                      </a:pPr>
                      <a:r>
                        <a:rPr lang="en-US" sz="1050" i="1" dirty="0" smtClean="0">
                          <a:effectLst/>
                        </a:rPr>
                        <a:t>Your</a:t>
                      </a:r>
                      <a:r>
                        <a:rPr lang="en-US" sz="1050" i="1" baseline="0" dirty="0" smtClean="0">
                          <a:effectLst/>
                        </a:rPr>
                        <a:t> reward</a:t>
                      </a:r>
                      <a:endParaRPr lang="en-US" sz="105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tc>
                <a:extLst>
                  <a:ext uri="{0D108BD9-81ED-4DB2-BD59-A6C34878D82A}">
                    <a16:rowId xmlns:a16="http://schemas.microsoft.com/office/drawing/2014/main" val="2051002957"/>
                  </a:ext>
                </a:extLst>
              </a:tr>
              <a:tr h="1931206">
                <a:tc>
                  <a:txBody>
                    <a:bodyPr/>
                    <a:lstStyle/>
                    <a:p>
                      <a:pPr marL="0" marR="0" algn="ctr">
                        <a:lnSpc>
                          <a:spcPct val="115000"/>
                        </a:lnSpc>
                        <a:spcBef>
                          <a:spcPts val="0"/>
                        </a:spcBef>
                        <a:spcAft>
                          <a:spcPts val="1000"/>
                        </a:spcAft>
                      </a:pPr>
                      <a:r>
                        <a:rPr lang="en-US" sz="1100" dirty="0">
                          <a:effectLst/>
                        </a:rPr>
                        <a:t>By about 12 credits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tc>
                <a:tc>
                  <a:txBody>
                    <a:bodyPr/>
                    <a:lstStyle/>
                    <a:p>
                      <a:pPr marL="228600" marR="0" lvl="0" indent="-228600">
                        <a:lnSpc>
                          <a:spcPct val="107000"/>
                        </a:lnSpc>
                        <a:spcBef>
                          <a:spcPts val="0"/>
                        </a:spcBef>
                        <a:spcAft>
                          <a:spcPts val="0"/>
                        </a:spcAft>
                        <a:buFont typeface="Symbol" panose="05050102010706020507" pitchFamily="18" charset="2"/>
                        <a:buChar char=""/>
                      </a:pPr>
                      <a:r>
                        <a:rPr lang="en-US" sz="1200" dirty="0">
                          <a:effectLst/>
                        </a:rPr>
                        <a:t>Identify your interests, skills, and values to assist you in formulating goals.</a:t>
                      </a:r>
                      <a:endParaRPr lang="en-US" sz="1800" dirty="0">
                        <a:effectLst/>
                      </a:endParaRPr>
                    </a:p>
                    <a:p>
                      <a:pPr marL="228600" marR="0" lvl="0" indent="-228600">
                        <a:lnSpc>
                          <a:spcPct val="107000"/>
                        </a:lnSpc>
                        <a:spcBef>
                          <a:spcPts val="0"/>
                        </a:spcBef>
                        <a:spcAft>
                          <a:spcPts val="0"/>
                        </a:spcAft>
                        <a:buFont typeface="Symbol" panose="05050102010706020507" pitchFamily="18" charset="2"/>
                        <a:buChar char=""/>
                      </a:pPr>
                      <a:r>
                        <a:rPr lang="en-US" sz="1200" dirty="0">
                          <a:effectLst/>
                        </a:rPr>
                        <a:t>Make a tentative educational plan.</a:t>
                      </a:r>
                      <a:endParaRPr lang="en-US" sz="1800" b="0" dirty="0">
                        <a:effectLst/>
                        <a:latin typeface="Calibri" panose="020F0502020204030204" pitchFamily="34" charset="0"/>
                        <a:cs typeface="Times New Roman" panose="02020603050405020304" pitchFamily="18" charset="0"/>
                      </a:endParaRPr>
                    </a:p>
                  </a:txBody>
                  <a:tcPr marL="73025" marR="73025" anchor="ctr"/>
                </a:tc>
                <a:tc>
                  <a:txBody>
                    <a:bodyPr/>
                    <a:lstStyle/>
                    <a:p>
                      <a:pPr marL="228600" marR="0" lvl="0" indent="-228600">
                        <a:lnSpc>
                          <a:spcPct val="107000"/>
                        </a:lnSpc>
                        <a:spcBef>
                          <a:spcPts val="0"/>
                        </a:spcBef>
                        <a:spcAft>
                          <a:spcPts val="0"/>
                        </a:spcAft>
                        <a:buFont typeface="Wingdings" panose="05000000000000000000" pitchFamily="2" charset="2"/>
                        <a:buChar char=""/>
                      </a:pPr>
                      <a:r>
                        <a:rPr lang="en-US" sz="1200" dirty="0">
                          <a:effectLst/>
                        </a:rPr>
                        <a:t>Take a career assessment to identify/verify your career goals.</a:t>
                      </a:r>
                      <a:endParaRPr lang="en-US" sz="1800" dirty="0">
                        <a:effectLst/>
                      </a:endParaRPr>
                    </a:p>
                    <a:p>
                      <a:pPr marL="228600" marR="0" lvl="0" indent="-228600">
                        <a:lnSpc>
                          <a:spcPct val="107000"/>
                        </a:lnSpc>
                        <a:spcBef>
                          <a:spcPts val="0"/>
                        </a:spcBef>
                        <a:spcAft>
                          <a:spcPts val="0"/>
                        </a:spcAft>
                        <a:buFont typeface="Wingdings" panose="05000000000000000000" pitchFamily="2" charset="2"/>
                        <a:buChar char=""/>
                      </a:pPr>
                      <a:r>
                        <a:rPr lang="en-US" sz="1200" dirty="0">
                          <a:effectLst/>
                        </a:rPr>
                        <a:t>Create a tentative educational plan.</a:t>
                      </a:r>
                      <a:endParaRPr lang="en-US" sz="1800" dirty="0">
                        <a:effectLst/>
                      </a:endParaRPr>
                    </a:p>
                    <a:p>
                      <a:pPr marL="228600" marR="0" lvl="0" indent="-228600">
                        <a:lnSpc>
                          <a:spcPct val="107000"/>
                        </a:lnSpc>
                        <a:spcBef>
                          <a:spcPts val="0"/>
                        </a:spcBef>
                        <a:spcAft>
                          <a:spcPts val="0"/>
                        </a:spcAft>
                        <a:buFont typeface="Wingdings" panose="05000000000000000000" pitchFamily="2" charset="2"/>
                        <a:buChar char=""/>
                      </a:pPr>
                      <a:r>
                        <a:rPr lang="en-US" sz="1200" dirty="0">
                          <a:effectLst/>
                        </a:rPr>
                        <a:t>Meet with your faculty advisor to review plan.</a:t>
                      </a:r>
                      <a:endParaRPr lang="en-US" sz="1800" dirty="0">
                        <a:effectLst/>
                      </a:endParaRPr>
                    </a:p>
                    <a:p>
                      <a:pPr marL="228600" marR="0" lvl="0" indent="-228600">
                        <a:lnSpc>
                          <a:spcPct val="107000"/>
                        </a:lnSpc>
                        <a:spcBef>
                          <a:spcPts val="0"/>
                        </a:spcBef>
                        <a:spcAft>
                          <a:spcPts val="0"/>
                        </a:spcAft>
                        <a:buFont typeface="Wingdings" panose="05000000000000000000" pitchFamily="2" charset="2"/>
                        <a:buChar char=""/>
                      </a:pPr>
                      <a:r>
                        <a:rPr lang="en-US" sz="1200" dirty="0">
                          <a:effectLst/>
                        </a:rPr>
                        <a:t>Get Involved in Campus Activities.</a:t>
                      </a:r>
                      <a:endParaRPr lang="en-US" sz="1800" b="0" dirty="0">
                        <a:effectLst/>
                        <a:latin typeface="Calibri" panose="020F0502020204030204" pitchFamily="34" charset="0"/>
                        <a:cs typeface="Times New Roman" panose="02020603050405020304" pitchFamily="18" charset="0"/>
                      </a:endParaRPr>
                    </a:p>
                  </a:txBody>
                  <a:tcPr marL="73025" marR="73025" anchor="ctr"/>
                </a:tc>
                <a:tc>
                  <a:txBody>
                    <a:bodyPr/>
                    <a:lstStyle/>
                    <a:p>
                      <a:pPr marL="0" marR="0" algn="ctr">
                        <a:lnSpc>
                          <a:spcPct val="115000"/>
                        </a:lnSpc>
                        <a:spcBef>
                          <a:spcPts val="0"/>
                        </a:spcBef>
                        <a:spcAft>
                          <a:spcPts val="1000"/>
                        </a:spcAft>
                      </a:pPr>
                      <a:r>
                        <a:rPr lang="en-US" sz="1200" dirty="0">
                          <a:effectLst/>
                        </a:rPr>
                        <a:t>Knowing how to get around the campus to find what you need.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ctr"/>
                </a:tc>
                <a:extLst>
                  <a:ext uri="{0D108BD9-81ED-4DB2-BD59-A6C34878D82A}">
                    <a16:rowId xmlns:a16="http://schemas.microsoft.com/office/drawing/2014/main" val="4086754847"/>
                  </a:ext>
                </a:extLst>
              </a:tr>
            </a:tbl>
          </a:graphicData>
        </a:graphic>
      </p:graphicFrame>
      <p:sp>
        <p:nvSpPr>
          <p:cNvPr id="6" name="Text Placeholder 1"/>
          <p:cNvSpPr>
            <a:spLocks noGrp="1"/>
          </p:cNvSpPr>
          <p:nvPr>
            <p:ph type="body" sz="quarter" idx="11"/>
          </p:nvPr>
        </p:nvSpPr>
        <p:spPr>
          <a:xfrm>
            <a:off x="749808" y="2590444"/>
            <a:ext cx="10689716" cy="3753205"/>
          </a:xfrm>
        </p:spPr>
        <p:txBody>
          <a:bodyPr>
            <a:normAutofit/>
          </a:bodyPr>
          <a:lstStyle/>
          <a:p>
            <a:r>
              <a:rPr lang="en-US" dirty="0" smtClean="0"/>
              <a:t>Advising Syllabus</a:t>
            </a:r>
          </a:p>
          <a:p>
            <a:pPr lvl="1"/>
            <a:r>
              <a:rPr lang="en-US" dirty="0" smtClean="0"/>
              <a:t>Definition</a:t>
            </a:r>
          </a:p>
          <a:p>
            <a:pPr lvl="1"/>
            <a:r>
              <a:rPr lang="en-US" dirty="0" smtClean="0"/>
              <a:t>Mission</a:t>
            </a:r>
          </a:p>
          <a:p>
            <a:pPr lvl="1"/>
            <a:r>
              <a:rPr lang="en-US" dirty="0" smtClean="0"/>
              <a:t>Expectations</a:t>
            </a:r>
          </a:p>
          <a:p>
            <a:pPr lvl="1"/>
            <a:r>
              <a:rPr lang="en-US" dirty="0" smtClean="0"/>
              <a:t>Responsibilities</a:t>
            </a:r>
            <a:endParaRPr lang="en-US" dirty="0"/>
          </a:p>
          <a:p>
            <a:endParaRPr lang="en-US" dirty="0"/>
          </a:p>
        </p:txBody>
      </p:sp>
    </p:spTree>
    <p:extLst>
      <p:ext uri="{BB962C8B-B14F-4D97-AF65-F5344CB8AC3E}">
        <p14:creationId xmlns:p14="http://schemas.microsoft.com/office/powerpoint/2010/main" val="3795565681"/>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49808" y="2057399"/>
            <a:ext cx="10689716" cy="3246121"/>
          </a:xfrm>
        </p:spPr>
        <p:txBody>
          <a:bodyPr>
            <a:normAutofit fontScale="77500" lnSpcReduction="20000"/>
          </a:bodyPr>
          <a:lstStyle/>
          <a:p>
            <a:r>
              <a:rPr lang="en-US" dirty="0" smtClean="0"/>
              <a:t>“Today </a:t>
            </a:r>
            <a:r>
              <a:rPr lang="en-US" dirty="0"/>
              <a:t>I was treated like a person and not like a number. I really like the staff here</a:t>
            </a:r>
            <a:r>
              <a:rPr lang="en-US" dirty="0" smtClean="0"/>
              <a:t>.” </a:t>
            </a:r>
            <a:r>
              <a:rPr lang="en-US" i="1" dirty="0" smtClean="0">
                <a:solidFill>
                  <a:srgbClr val="00A5B5"/>
                </a:solidFill>
              </a:rPr>
              <a:t>[Onboarding Advising] </a:t>
            </a:r>
            <a:endParaRPr lang="en-US" i="1" dirty="0">
              <a:solidFill>
                <a:srgbClr val="00A5B5"/>
              </a:solidFill>
            </a:endParaRPr>
          </a:p>
          <a:p>
            <a:r>
              <a:rPr lang="en-US" dirty="0" smtClean="0"/>
              <a:t>“My advisor is very helpful in making sure that I stay on track with my major and that I am taking the classes I need in a timely manner.” </a:t>
            </a:r>
            <a:r>
              <a:rPr lang="en-US" i="1" dirty="0" smtClean="0">
                <a:solidFill>
                  <a:srgbClr val="00A5B5"/>
                </a:solidFill>
              </a:rPr>
              <a:t>[In-Term Advising] </a:t>
            </a:r>
            <a:endParaRPr lang="en-US" dirty="0" smtClean="0"/>
          </a:p>
          <a:p>
            <a:r>
              <a:rPr lang="en-US" dirty="0" smtClean="0"/>
              <a:t>“My </a:t>
            </a:r>
            <a:r>
              <a:rPr lang="en-US" dirty="0"/>
              <a:t>advisor was extremely helpful in helping me figure out how to work in all my classes and still be able to work full-time! It meant a lot that he did that for me</a:t>
            </a:r>
            <a:r>
              <a:rPr lang="en-US" dirty="0" smtClean="0"/>
              <a:t>!!” </a:t>
            </a:r>
            <a:r>
              <a:rPr lang="en-US" i="1" dirty="0" smtClean="0">
                <a:solidFill>
                  <a:srgbClr val="00A5B5"/>
                </a:solidFill>
              </a:rPr>
              <a:t>[Add/Drop]</a:t>
            </a:r>
            <a:endParaRPr lang="en-US" dirty="0" smtClean="0"/>
          </a:p>
          <a:p>
            <a:r>
              <a:rPr lang="en-US" dirty="0" smtClean="0"/>
              <a:t>“I </a:t>
            </a:r>
            <a:r>
              <a:rPr lang="en-US" dirty="0"/>
              <a:t>had so many question before attending the advising day and I am so happy that I got all of them answered so I won't  go home unsure of </a:t>
            </a:r>
            <a:r>
              <a:rPr lang="en-US" dirty="0" smtClean="0"/>
              <a:t>anything.” </a:t>
            </a:r>
            <a:r>
              <a:rPr lang="en-US" i="1" dirty="0">
                <a:solidFill>
                  <a:srgbClr val="00A5B5"/>
                </a:solidFill>
              </a:rPr>
              <a:t>[Onboarding Advising] </a:t>
            </a:r>
          </a:p>
          <a:p>
            <a:endParaRPr lang="en-US" dirty="0" smtClean="0"/>
          </a:p>
        </p:txBody>
      </p:sp>
      <p:sp>
        <p:nvSpPr>
          <p:cNvPr id="3" name="Title 2"/>
          <p:cNvSpPr>
            <a:spLocks noGrp="1"/>
          </p:cNvSpPr>
          <p:nvPr>
            <p:ph type="title"/>
          </p:nvPr>
        </p:nvSpPr>
        <p:spPr/>
        <p:txBody>
          <a:bodyPr/>
          <a:lstStyle/>
          <a:p>
            <a:r>
              <a:rPr lang="en-US" dirty="0" smtClean="0"/>
              <a:t>ADVISING AT GARRETT COLLEGE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66486041"/>
              </p:ext>
            </p:extLst>
          </p:nvPr>
        </p:nvGraphicFramePr>
        <p:xfrm>
          <a:off x="5836920" y="5281930"/>
          <a:ext cx="6116535" cy="1371600"/>
        </p:xfrm>
        <a:graphic>
          <a:graphicData uri="http://schemas.openxmlformats.org/drawingml/2006/table">
            <a:tbl>
              <a:tblPr firstRow="1" bandRow="1">
                <a:tableStyleId>{69C7853C-536D-4A76-A0AE-DD22124D55A5}</a:tableStyleId>
              </a:tblPr>
              <a:tblGrid>
                <a:gridCol w="2038845">
                  <a:extLst>
                    <a:ext uri="{9D8B030D-6E8A-4147-A177-3AD203B41FA5}">
                      <a16:colId xmlns:a16="http://schemas.microsoft.com/office/drawing/2014/main" val="1558705723"/>
                    </a:ext>
                  </a:extLst>
                </a:gridCol>
                <a:gridCol w="2038845">
                  <a:extLst>
                    <a:ext uri="{9D8B030D-6E8A-4147-A177-3AD203B41FA5}">
                      <a16:colId xmlns:a16="http://schemas.microsoft.com/office/drawing/2014/main" val="336721168"/>
                    </a:ext>
                  </a:extLst>
                </a:gridCol>
                <a:gridCol w="2038845">
                  <a:extLst>
                    <a:ext uri="{9D8B030D-6E8A-4147-A177-3AD203B41FA5}">
                      <a16:colId xmlns:a16="http://schemas.microsoft.com/office/drawing/2014/main" val="1625641945"/>
                    </a:ext>
                  </a:extLst>
                </a:gridCol>
              </a:tblGrid>
              <a:tr h="625373">
                <a:tc>
                  <a:txBody>
                    <a:bodyPr/>
                    <a:lstStyle/>
                    <a:p>
                      <a:endParaRPr lang="en-US" dirty="0"/>
                    </a:p>
                  </a:txBody>
                  <a:tcPr/>
                </a:tc>
                <a:tc>
                  <a:txBody>
                    <a:bodyPr/>
                    <a:lstStyle/>
                    <a:p>
                      <a:r>
                        <a:rPr lang="en-US" dirty="0" smtClean="0"/>
                        <a:t>Academic Advising</a:t>
                      </a:r>
                      <a:endParaRPr lang="en-US" dirty="0"/>
                    </a:p>
                  </a:txBody>
                  <a:tcPr/>
                </a:tc>
                <a:tc>
                  <a:txBody>
                    <a:bodyPr/>
                    <a:lstStyle/>
                    <a:p>
                      <a:r>
                        <a:rPr lang="en-US" dirty="0" smtClean="0"/>
                        <a:t>Career Counseling</a:t>
                      </a:r>
                      <a:endParaRPr lang="en-US" dirty="0"/>
                    </a:p>
                  </a:txBody>
                  <a:tcPr/>
                </a:tc>
                <a:extLst>
                  <a:ext uri="{0D108BD9-81ED-4DB2-BD59-A6C34878D82A}">
                    <a16:rowId xmlns:a16="http://schemas.microsoft.com/office/drawing/2014/main" val="1616816013"/>
                  </a:ext>
                </a:extLst>
              </a:tr>
              <a:tr h="362319">
                <a:tc>
                  <a:txBody>
                    <a:bodyPr/>
                    <a:lstStyle/>
                    <a:p>
                      <a:r>
                        <a:rPr lang="en-US" dirty="0" smtClean="0"/>
                        <a:t>Pre AASC</a:t>
                      </a:r>
                      <a:endParaRPr lang="en-US" dirty="0"/>
                    </a:p>
                  </a:txBody>
                  <a:tcPr/>
                </a:tc>
                <a:tc>
                  <a:txBody>
                    <a:bodyPr/>
                    <a:lstStyle/>
                    <a:p>
                      <a:r>
                        <a:rPr lang="en-US" dirty="0" smtClean="0"/>
                        <a:t>32.9%</a:t>
                      </a:r>
                      <a:endParaRPr lang="en-US" dirty="0"/>
                    </a:p>
                  </a:txBody>
                  <a:tcPr/>
                </a:tc>
                <a:tc>
                  <a:txBody>
                    <a:bodyPr/>
                    <a:lstStyle/>
                    <a:p>
                      <a:r>
                        <a:rPr lang="en-US" dirty="0" smtClean="0"/>
                        <a:t>13.7%</a:t>
                      </a:r>
                      <a:endParaRPr lang="en-US" dirty="0"/>
                    </a:p>
                  </a:txBody>
                  <a:tcPr/>
                </a:tc>
                <a:extLst>
                  <a:ext uri="{0D108BD9-81ED-4DB2-BD59-A6C34878D82A}">
                    <a16:rowId xmlns:a16="http://schemas.microsoft.com/office/drawing/2014/main" val="2791077042"/>
                  </a:ext>
                </a:extLst>
              </a:tr>
              <a:tr h="362319">
                <a:tc>
                  <a:txBody>
                    <a:bodyPr/>
                    <a:lstStyle/>
                    <a:p>
                      <a:r>
                        <a:rPr lang="en-US" dirty="0" smtClean="0"/>
                        <a:t>Post AASC</a:t>
                      </a:r>
                      <a:endParaRPr lang="en-US" dirty="0"/>
                    </a:p>
                  </a:txBody>
                  <a:tcPr/>
                </a:tc>
                <a:tc>
                  <a:txBody>
                    <a:bodyPr/>
                    <a:lstStyle/>
                    <a:p>
                      <a:r>
                        <a:rPr lang="en-US" dirty="0" smtClean="0"/>
                        <a:t>41.9</a:t>
                      </a:r>
                      <a:endParaRPr lang="en-US" dirty="0"/>
                    </a:p>
                  </a:txBody>
                  <a:tcPr/>
                </a:tc>
                <a:tc>
                  <a:txBody>
                    <a:bodyPr/>
                    <a:lstStyle/>
                    <a:p>
                      <a:r>
                        <a:rPr lang="en-US" dirty="0" smtClean="0"/>
                        <a:t>17.5%</a:t>
                      </a:r>
                      <a:endParaRPr lang="en-US" dirty="0"/>
                    </a:p>
                  </a:txBody>
                  <a:tcPr/>
                </a:tc>
                <a:extLst>
                  <a:ext uri="{0D108BD9-81ED-4DB2-BD59-A6C34878D82A}">
                    <a16:rowId xmlns:a16="http://schemas.microsoft.com/office/drawing/2014/main" val="2335626782"/>
                  </a:ext>
                </a:extLst>
              </a:tr>
            </a:tbl>
          </a:graphicData>
        </a:graphic>
      </p:graphicFrame>
    </p:spTree>
    <p:extLst>
      <p:ext uri="{BB962C8B-B14F-4D97-AF65-F5344CB8AC3E}">
        <p14:creationId xmlns:p14="http://schemas.microsoft.com/office/powerpoint/2010/main" val="10957375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GCTheme">
      <a:dk1>
        <a:srgbClr val="003A70"/>
      </a:dk1>
      <a:lt1>
        <a:sysClr val="window" lastClr="FFFFFF"/>
      </a:lt1>
      <a:dk2>
        <a:srgbClr val="006DB6"/>
      </a:dk2>
      <a:lt2>
        <a:srgbClr val="F2F2F2"/>
      </a:lt2>
      <a:accent1>
        <a:srgbClr val="161732"/>
      </a:accent1>
      <a:accent2>
        <a:srgbClr val="003A70"/>
      </a:accent2>
      <a:accent3>
        <a:srgbClr val="00A5B5"/>
      </a:accent3>
      <a:accent4>
        <a:srgbClr val="00CFB5"/>
      </a:accent4>
      <a:accent5>
        <a:srgbClr val="BED85F"/>
      </a:accent5>
      <a:accent6>
        <a:srgbClr val="954F72"/>
      </a:accent6>
      <a:hlink>
        <a:srgbClr val="00CFB5"/>
      </a:hlink>
      <a:folHlink>
        <a:srgbClr val="954F72"/>
      </a:folHlink>
    </a:clrScheme>
    <a:fontScheme name="Custom 1">
      <a:majorFont>
        <a:latin typeface="Anton"/>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D59605D8-DEC6-49E6-8C38-C11C987C4604}" vid="{B6302E74-76B1-4D86-BF12-522ABDEE5CDD}"/>
    </a:ext>
  </a:extLst>
</a:theme>
</file>

<file path=ppt/theme/theme2.xml><?xml version="1.0" encoding="utf-8"?>
<a:theme xmlns:a="http://schemas.openxmlformats.org/drawingml/2006/main" name="2_GCTheme1">
  <a:themeElements>
    <a:clrScheme name="GCTheme">
      <a:dk1>
        <a:srgbClr val="003A70"/>
      </a:dk1>
      <a:lt1>
        <a:sysClr val="window" lastClr="FFFFFF"/>
      </a:lt1>
      <a:dk2>
        <a:srgbClr val="006DB6"/>
      </a:dk2>
      <a:lt2>
        <a:srgbClr val="F2F2F2"/>
      </a:lt2>
      <a:accent1>
        <a:srgbClr val="161732"/>
      </a:accent1>
      <a:accent2>
        <a:srgbClr val="003A70"/>
      </a:accent2>
      <a:accent3>
        <a:srgbClr val="00A5B5"/>
      </a:accent3>
      <a:accent4>
        <a:srgbClr val="00CFB5"/>
      </a:accent4>
      <a:accent5>
        <a:srgbClr val="BED85F"/>
      </a:accent5>
      <a:accent6>
        <a:srgbClr val="954F72"/>
      </a:accent6>
      <a:hlink>
        <a:srgbClr val="00CFB5"/>
      </a:hlink>
      <a:folHlink>
        <a:srgbClr val="954F72"/>
      </a:folHlink>
    </a:clrScheme>
    <a:fontScheme name="Custom 1">
      <a:majorFont>
        <a:latin typeface="Anton"/>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Theme1" id="{8AAEE6AC-6107-4F5B-A547-A3E3828AB0B4}" vid="{CB7DAC79-D98F-41B7-8C28-CCA3347A7D09}"/>
    </a:ext>
  </a:extLst>
</a:theme>
</file>

<file path=ppt/theme/theme3.xml><?xml version="1.0" encoding="utf-8"?>
<a:theme xmlns:a="http://schemas.openxmlformats.org/drawingml/2006/main" name="GCTheme1">
  <a:themeElements>
    <a:clrScheme name="GCTheme">
      <a:dk1>
        <a:srgbClr val="003A70"/>
      </a:dk1>
      <a:lt1>
        <a:sysClr val="window" lastClr="FFFFFF"/>
      </a:lt1>
      <a:dk2>
        <a:srgbClr val="006DB6"/>
      </a:dk2>
      <a:lt2>
        <a:srgbClr val="F2F2F2"/>
      </a:lt2>
      <a:accent1>
        <a:srgbClr val="161732"/>
      </a:accent1>
      <a:accent2>
        <a:srgbClr val="003A70"/>
      </a:accent2>
      <a:accent3>
        <a:srgbClr val="00A5B5"/>
      </a:accent3>
      <a:accent4>
        <a:srgbClr val="00CFB5"/>
      </a:accent4>
      <a:accent5>
        <a:srgbClr val="BED85F"/>
      </a:accent5>
      <a:accent6>
        <a:srgbClr val="954F72"/>
      </a:accent6>
      <a:hlink>
        <a:srgbClr val="00CFB5"/>
      </a:hlink>
      <a:folHlink>
        <a:srgbClr val="954F72"/>
      </a:folHlink>
    </a:clrScheme>
    <a:fontScheme name="Custom 1">
      <a:majorFont>
        <a:latin typeface="Anton"/>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CTheme1" id="{8AAEE6AC-6107-4F5B-A547-A3E3828AB0B4}" vid="{CB7DAC79-D98F-41B7-8C28-CCA3347A7D0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1929</TotalTime>
  <Words>3099</Words>
  <Application>Microsoft Office PowerPoint</Application>
  <PresentationFormat>Widescreen</PresentationFormat>
  <Paragraphs>445</Paragraphs>
  <Slides>33</Slides>
  <Notes>25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33</vt:i4>
      </vt:variant>
    </vt:vector>
  </HeadingPairs>
  <TitlesOfParts>
    <vt:vector size="49" baseType="lpstr">
      <vt:lpstr>Open Sans</vt:lpstr>
      <vt:lpstr>Calibri Light</vt:lpstr>
      <vt:lpstr>Open Sans ExtraBold</vt:lpstr>
      <vt:lpstr>Symbol</vt:lpstr>
      <vt:lpstr>Open Sans SemiBold</vt:lpstr>
      <vt:lpstr>Open Sans Light</vt:lpstr>
      <vt:lpstr>Calibri</vt:lpstr>
      <vt:lpstr>Wingdings</vt:lpstr>
      <vt:lpstr>Arial</vt:lpstr>
      <vt:lpstr>Times New Roman</vt:lpstr>
      <vt:lpstr>Tahoma</vt:lpstr>
      <vt:lpstr>Anton</vt:lpstr>
      <vt:lpstr>Theme1</vt:lpstr>
      <vt:lpstr>2_GCTheme1</vt:lpstr>
      <vt:lpstr>GCTheme1</vt:lpstr>
      <vt:lpstr>Office Theme</vt:lpstr>
      <vt:lpstr>Proactive Advising for Momentum Pathways</vt:lpstr>
      <vt:lpstr>PowerPoint Presentation</vt:lpstr>
      <vt:lpstr>ACADEMIC ADVISING </vt:lpstr>
      <vt:lpstr>ACADEMIC ADVISING </vt:lpstr>
      <vt:lpstr>ADVISING MODELS</vt:lpstr>
      <vt:lpstr>CHALLENGES </vt:lpstr>
      <vt:lpstr>ADVISING AT GARRETT COLLEGE</vt:lpstr>
      <vt:lpstr>ADVISING AT GARRETT COLLEGE</vt:lpstr>
      <vt:lpstr>ADVISING AT GARRETT COLLEGE</vt:lpstr>
      <vt:lpstr>ADVISING &amp; ACADEMIC SUCCESS CENTER</vt:lpstr>
      <vt:lpstr>HIGH IMPACT ADVISING APPROACHES</vt:lpstr>
      <vt:lpstr>PROACTIVE ADVISING</vt:lpstr>
      <vt:lpstr>PROACTIVE ADVISING - Student Contact Plan</vt:lpstr>
      <vt:lpstr>PROACTIVE ADVISING -   Early Alert </vt:lpstr>
      <vt:lpstr>PROACTIVE ADVISING – Interventions</vt:lpstr>
      <vt:lpstr>PROACTIVE ADVISING - Referrals</vt:lpstr>
      <vt:lpstr>EARLY ALERT</vt:lpstr>
      <vt:lpstr>PROACTIVE ADVISING - Appreciative Advising</vt:lpstr>
      <vt:lpstr>PRACTICES TO IMPLEMENT TOMORROW</vt:lpstr>
      <vt:lpstr>ACADEMIC MAPS</vt:lpstr>
      <vt:lpstr>INFORMED ACADEMIC DECISIONS</vt:lpstr>
      <vt:lpstr>ADVISOR PRESENCE</vt:lpstr>
      <vt:lpstr>ADVISOR INITIATED OUTREACH</vt:lpstr>
      <vt:lpstr>PROACTIVE ADVISING - Appreciative Advising</vt:lpstr>
      <vt:lpstr>PROACTIVE ADVISING - Appreciative Advising</vt:lpstr>
      <vt:lpstr>CONTACT PLAN</vt:lpstr>
      <vt:lpstr>CONTACT PLAN</vt:lpstr>
      <vt:lpstr>TEXT MESSAGE</vt:lpstr>
      <vt:lpstr>KNOW YOUR RESOURCES</vt:lpstr>
      <vt:lpstr>NACADA</vt:lpstr>
      <vt:lpstr>NEXT STEPS</vt:lpstr>
      <vt:lpstr>WORKS CITED</vt:lpstr>
      <vt:lpstr>WORKS CITED</vt:lpstr>
    </vt:vector>
  </TitlesOfParts>
  <Company>Garrett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Ruby</dc:creator>
  <cp:lastModifiedBy>Ashley Ruby</cp:lastModifiedBy>
  <cp:revision>88</cp:revision>
  <dcterms:created xsi:type="dcterms:W3CDTF">2019-07-30T15:14:15Z</dcterms:created>
  <dcterms:modified xsi:type="dcterms:W3CDTF">2019-09-16T21:46:59Z</dcterms:modified>
</cp:coreProperties>
</file>